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tiff" ContentType="image/tiff"/>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256" r:id="rId2"/>
    <p:sldId id="327" r:id="rId3"/>
    <p:sldId id="328" r:id="rId4"/>
    <p:sldId id="329" r:id="rId5"/>
    <p:sldId id="330" r:id="rId6"/>
    <p:sldId id="331" r:id="rId7"/>
    <p:sldId id="332" r:id="rId8"/>
    <p:sldId id="333" r:id="rId9"/>
    <p:sldId id="334" r:id="rId10"/>
    <p:sldId id="335" r:id="rId11"/>
    <p:sldId id="336" r:id="rId12"/>
    <p:sldId id="337" r:id="rId13"/>
    <p:sldId id="324" r:id="rId14"/>
    <p:sldId id="257" r:id="rId15"/>
    <p:sldId id="258" r:id="rId16"/>
    <p:sldId id="259" r:id="rId17"/>
    <p:sldId id="260" r:id="rId18"/>
    <p:sldId id="264" r:id="rId19"/>
    <p:sldId id="261" r:id="rId20"/>
    <p:sldId id="262" r:id="rId21"/>
    <p:sldId id="263" r:id="rId22"/>
    <p:sldId id="265" r:id="rId23"/>
    <p:sldId id="266" r:id="rId24"/>
    <p:sldId id="267" r:id="rId25"/>
    <p:sldId id="268" r:id="rId26"/>
    <p:sldId id="269" r:id="rId27"/>
    <p:sldId id="270" r:id="rId28"/>
    <p:sldId id="271" r:id="rId29"/>
    <p:sldId id="307" r:id="rId30"/>
    <p:sldId id="276" r:id="rId31"/>
    <p:sldId id="277" r:id="rId32"/>
    <p:sldId id="278" r:id="rId33"/>
    <p:sldId id="325" r:id="rId34"/>
    <p:sldId id="279" r:id="rId35"/>
    <p:sldId id="280" r:id="rId36"/>
    <p:sldId id="338" r:id="rId37"/>
    <p:sldId id="340" r:id="rId38"/>
    <p:sldId id="346" r:id="rId39"/>
    <p:sldId id="347" r:id="rId40"/>
    <p:sldId id="341" r:id="rId41"/>
    <p:sldId id="339" r:id="rId42"/>
    <p:sldId id="289" r:id="rId43"/>
    <p:sldId id="296" r:id="rId44"/>
    <p:sldId id="281" r:id="rId45"/>
    <p:sldId id="282" r:id="rId46"/>
    <p:sldId id="326" r:id="rId47"/>
    <p:sldId id="348" r:id="rId48"/>
    <p:sldId id="308" r:id="rId49"/>
    <p:sldId id="319" r:id="rId50"/>
    <p:sldId id="320" r:id="rId51"/>
    <p:sldId id="322" r:id="rId52"/>
    <p:sldId id="285" r:id="rId53"/>
    <p:sldId id="291" r:id="rId54"/>
    <p:sldId id="315" r:id="rId55"/>
    <p:sldId id="292" r:id="rId56"/>
    <p:sldId id="293" r:id="rId57"/>
    <p:sldId id="290" r:id="rId58"/>
    <p:sldId id="309" r:id="rId59"/>
    <p:sldId id="306" r:id="rId60"/>
    <p:sldId id="294" r:id="rId61"/>
    <p:sldId id="295" r:id="rId62"/>
    <p:sldId id="297" r:id="rId63"/>
    <p:sldId id="298" r:id="rId64"/>
    <p:sldId id="345" r:id="rId65"/>
    <p:sldId id="299" r:id="rId66"/>
    <p:sldId id="310" r:id="rId67"/>
    <p:sldId id="300" r:id="rId68"/>
    <p:sldId id="311" r:id="rId69"/>
    <p:sldId id="302" r:id="rId70"/>
    <p:sldId id="312" r:id="rId71"/>
    <p:sldId id="313" r:id="rId72"/>
    <p:sldId id="303" r:id="rId73"/>
    <p:sldId id="314" r:id="rId74"/>
    <p:sldId id="316" r:id="rId75"/>
    <p:sldId id="317" r:id="rId76"/>
    <p:sldId id="349" r:id="rId77"/>
    <p:sldId id="318" r:id="rId78"/>
    <p:sldId id="286" r:id="rId79"/>
    <p:sldId id="287" r:id="rId80"/>
    <p:sldId id="288" r:id="rId81"/>
    <p:sldId id="344" r:id="rId82"/>
    <p:sldId id="304" r:id="rId83"/>
    <p:sldId id="323"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7119" autoAdjust="0"/>
  </p:normalViewPr>
  <p:slideViewPr>
    <p:cSldViewPr>
      <p:cViewPr varScale="1">
        <p:scale>
          <a:sx n="106" d="100"/>
          <a:sy n="106" d="100"/>
        </p:scale>
        <p:origin x="-762" y="-96"/>
      </p:cViewPr>
      <p:guideLst>
        <p:guide orient="horz" pos="2160"/>
        <p:guide pos="2880"/>
      </p:guideLst>
    </p:cSldViewPr>
  </p:slideViewPr>
  <p:outlineViewPr>
    <p:cViewPr>
      <p:scale>
        <a:sx n="33" d="100"/>
        <a:sy n="33" d="100"/>
      </p:scale>
      <p:origin x="0" y="1089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16F20B-9C52-4BFE-BC9A-0C007F40345B}" type="datetimeFigureOut">
              <a:rPr lang="en-US" smtClean="0"/>
              <a:pPr/>
              <a:t>2/17/2015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C18534-B13A-467C-8CFF-5A1EB4BB81A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23F3CE-0ECF-4EE9-B339-B019D18B10DB}" type="datetime1">
              <a:rPr lang="en-US" smtClean="0"/>
              <a:pPr/>
              <a:t>2/17/2015</a:t>
            </a:fld>
            <a:endParaRPr lang="en-US"/>
          </a:p>
        </p:txBody>
      </p:sp>
      <p:sp>
        <p:nvSpPr>
          <p:cNvPr id="5" name="Footer Placeholder 4"/>
          <p:cNvSpPr>
            <a:spLocks noGrp="1"/>
          </p:cNvSpPr>
          <p:nvPr>
            <p:ph type="ftr" sz="quarter" idx="11"/>
          </p:nvPr>
        </p:nvSpPr>
        <p:spPr/>
        <p:txBody>
          <a:bodyPr/>
          <a:lstStyle/>
          <a:p>
            <a:r>
              <a:rPr lang="en-US" smtClean="0"/>
              <a:t>An Enduring Mystery ©2015 R. Schneider</a:t>
            </a:r>
            <a:endParaRPr lang="en-US"/>
          </a:p>
        </p:txBody>
      </p:sp>
      <p:sp>
        <p:nvSpPr>
          <p:cNvPr id="6" name="Slide Number Placeholder 5"/>
          <p:cNvSpPr>
            <a:spLocks noGrp="1"/>
          </p:cNvSpPr>
          <p:nvPr>
            <p:ph type="sldNum" sz="quarter" idx="12"/>
          </p:nvPr>
        </p:nvSpPr>
        <p:spPr/>
        <p:txBody>
          <a:bodyPr/>
          <a:lstStyle/>
          <a:p>
            <a:fld id="{48A028EF-D103-4C28-9A2D-9D4A318C56C1}" type="slidenum">
              <a:rPr lang="en-US" smtClean="0"/>
              <a:pPr/>
              <a:t>‹#›</a:t>
            </a:fld>
            <a:endParaRPr lang="en-US"/>
          </a:p>
        </p:txBody>
      </p:sp>
      <p:pic>
        <p:nvPicPr>
          <p:cNvPr id="7" name="Picture 6" descr="shroudFaceSTERA.PNG"/>
          <p:cNvPicPr>
            <a:picLocks noChangeAspect="1"/>
          </p:cNvPicPr>
          <p:nvPr userDrawn="1"/>
        </p:nvPicPr>
        <p:blipFill>
          <a:blip r:embed="rId2" cstate="print"/>
          <a:stretch>
            <a:fillRect/>
          </a:stretch>
        </p:blipFill>
        <p:spPr>
          <a:xfrm>
            <a:off x="1" y="0"/>
            <a:ext cx="1600200" cy="21336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1225FA-1DBB-437E-A5AA-A4B512605A22}" type="datetime1">
              <a:rPr lang="en-US" smtClean="0"/>
              <a:pPr/>
              <a:t>2/17/2015</a:t>
            </a:fld>
            <a:endParaRPr lang="en-US"/>
          </a:p>
        </p:txBody>
      </p:sp>
      <p:sp>
        <p:nvSpPr>
          <p:cNvPr id="6" name="Footer Placeholder 5"/>
          <p:cNvSpPr>
            <a:spLocks noGrp="1"/>
          </p:cNvSpPr>
          <p:nvPr>
            <p:ph type="ftr" sz="quarter" idx="11"/>
          </p:nvPr>
        </p:nvSpPr>
        <p:spPr/>
        <p:txBody>
          <a:bodyPr/>
          <a:lstStyle/>
          <a:p>
            <a:r>
              <a:rPr lang="en-US" smtClean="0"/>
              <a:t>An Enduring Mystery ©2015 R. Schneider</a:t>
            </a:r>
            <a:endParaRPr lang="en-US"/>
          </a:p>
        </p:txBody>
      </p:sp>
      <p:sp>
        <p:nvSpPr>
          <p:cNvPr id="7" name="Slide Number Placeholder 6"/>
          <p:cNvSpPr>
            <a:spLocks noGrp="1"/>
          </p:cNvSpPr>
          <p:nvPr>
            <p:ph type="sldNum" sz="quarter" idx="12"/>
          </p:nvPr>
        </p:nvSpPr>
        <p:spPr/>
        <p:txBody>
          <a:bodyPr/>
          <a:lstStyle/>
          <a:p>
            <a:fld id="{48A028EF-D103-4C28-9A2D-9D4A318C56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0590BE-E5A7-46F3-872A-3B0F0A27A8A0}" type="datetime1">
              <a:rPr lang="en-US" smtClean="0"/>
              <a:pPr/>
              <a:t>2/17/2015</a:t>
            </a:fld>
            <a:endParaRPr lang="en-US"/>
          </a:p>
        </p:txBody>
      </p:sp>
      <p:sp>
        <p:nvSpPr>
          <p:cNvPr id="8" name="Footer Placeholder 7"/>
          <p:cNvSpPr>
            <a:spLocks noGrp="1"/>
          </p:cNvSpPr>
          <p:nvPr>
            <p:ph type="ftr" sz="quarter" idx="11"/>
          </p:nvPr>
        </p:nvSpPr>
        <p:spPr/>
        <p:txBody>
          <a:bodyPr/>
          <a:lstStyle/>
          <a:p>
            <a:r>
              <a:rPr lang="en-US" smtClean="0"/>
              <a:t>An Enduring Mystery ©2015 R. Schneider</a:t>
            </a:r>
            <a:endParaRPr lang="en-US"/>
          </a:p>
        </p:txBody>
      </p:sp>
      <p:sp>
        <p:nvSpPr>
          <p:cNvPr id="9" name="Slide Number Placeholder 8"/>
          <p:cNvSpPr>
            <a:spLocks noGrp="1"/>
          </p:cNvSpPr>
          <p:nvPr>
            <p:ph type="sldNum" sz="quarter" idx="12"/>
          </p:nvPr>
        </p:nvSpPr>
        <p:spPr/>
        <p:txBody>
          <a:bodyPr/>
          <a:lstStyle/>
          <a:p>
            <a:fld id="{48A028EF-D103-4C28-9A2D-9D4A318C56C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78C9BC-A682-43E8-BE01-049461C52BF0}" type="datetime1">
              <a:rPr lang="en-US" smtClean="0"/>
              <a:pPr/>
              <a:t>2/17/2015</a:t>
            </a:fld>
            <a:endParaRPr lang="en-US"/>
          </a:p>
        </p:txBody>
      </p:sp>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8CA9E5-D31D-4AAE-9BAA-22BAB877CD5E}" type="datetime1">
              <a:rPr lang="en-US" smtClean="0"/>
              <a:pPr/>
              <a:t>2/17/2015</a:t>
            </a:fld>
            <a:endParaRPr lang="en-US"/>
          </a:p>
        </p:txBody>
      </p:sp>
      <p:sp>
        <p:nvSpPr>
          <p:cNvPr id="3" name="Footer Placeholder 2"/>
          <p:cNvSpPr>
            <a:spLocks noGrp="1"/>
          </p:cNvSpPr>
          <p:nvPr>
            <p:ph type="ftr" sz="quarter" idx="11"/>
          </p:nvPr>
        </p:nvSpPr>
        <p:spPr/>
        <p:txBody>
          <a:bodyPr/>
          <a:lstStyle/>
          <a:p>
            <a:r>
              <a:rPr lang="en-US" smtClean="0"/>
              <a:t>An Enduring Mystery ©2015 R. Schneider</a:t>
            </a:r>
            <a:endParaRPr lang="en-US"/>
          </a:p>
        </p:txBody>
      </p:sp>
      <p:sp>
        <p:nvSpPr>
          <p:cNvPr id="4" name="Slide Number Placeholder 3"/>
          <p:cNvSpPr>
            <a:spLocks noGrp="1"/>
          </p:cNvSpPr>
          <p:nvPr>
            <p:ph type="sldNum" sz="quarter" idx="12"/>
          </p:nvPr>
        </p:nvSpPr>
        <p:spPr/>
        <p:txBody>
          <a:bodyPr/>
          <a:lstStyle/>
          <a:p>
            <a:fld id="{48A028EF-D103-4C28-9A2D-9D4A318C56C1}"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9033AE-FF17-426F-B5FA-E33C24EF97D3}" type="datetime1">
              <a:rPr lang="en-US" smtClean="0"/>
              <a:pPr/>
              <a:t>2/17/2015</a:t>
            </a:fld>
            <a:endParaRPr lang="en-US"/>
          </a:p>
        </p:txBody>
      </p:sp>
      <p:sp>
        <p:nvSpPr>
          <p:cNvPr id="6" name="Footer Placeholder 5"/>
          <p:cNvSpPr>
            <a:spLocks noGrp="1"/>
          </p:cNvSpPr>
          <p:nvPr>
            <p:ph type="ftr" sz="quarter" idx="11"/>
          </p:nvPr>
        </p:nvSpPr>
        <p:spPr/>
        <p:txBody>
          <a:bodyPr/>
          <a:lstStyle/>
          <a:p>
            <a:r>
              <a:rPr lang="en-US" smtClean="0"/>
              <a:t>An Enduring Mystery ©2015 R. Schneider</a:t>
            </a:r>
            <a:endParaRPr lang="en-US"/>
          </a:p>
        </p:txBody>
      </p:sp>
      <p:sp>
        <p:nvSpPr>
          <p:cNvPr id="7" name="Slide Number Placeholder 6"/>
          <p:cNvSpPr>
            <a:spLocks noGrp="1"/>
          </p:cNvSpPr>
          <p:nvPr>
            <p:ph type="sldNum" sz="quarter" idx="12"/>
          </p:nvPr>
        </p:nvSpPr>
        <p:spPr/>
        <p:txBody>
          <a:bodyPr/>
          <a:lstStyle/>
          <a:p>
            <a:fld id="{48A028EF-D103-4C28-9A2D-9D4A318C56C1}"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093DA0-FEB7-4BDB-BB53-5FD56E412BA3}" type="datetime1">
              <a:rPr lang="en-US" smtClean="0"/>
              <a:pPr/>
              <a:t>2/17/2015</a:t>
            </a:fld>
            <a:endParaRPr lang="en-US"/>
          </a:p>
        </p:txBody>
      </p:sp>
      <p:sp>
        <p:nvSpPr>
          <p:cNvPr id="6" name="Footer Placeholder 5"/>
          <p:cNvSpPr>
            <a:spLocks noGrp="1"/>
          </p:cNvSpPr>
          <p:nvPr>
            <p:ph type="ftr" sz="quarter" idx="11"/>
          </p:nvPr>
        </p:nvSpPr>
        <p:spPr/>
        <p:txBody>
          <a:bodyPr/>
          <a:lstStyle/>
          <a:p>
            <a:r>
              <a:rPr lang="en-US" smtClean="0"/>
              <a:t>An Enduring Mystery ©2015 R. Schneider</a:t>
            </a:r>
            <a:endParaRPr lang="en-US"/>
          </a:p>
        </p:txBody>
      </p:sp>
      <p:sp>
        <p:nvSpPr>
          <p:cNvPr id="7" name="Slide Number Placeholder 6"/>
          <p:cNvSpPr>
            <a:spLocks noGrp="1"/>
          </p:cNvSpPr>
          <p:nvPr>
            <p:ph type="sldNum" sz="quarter" idx="12"/>
          </p:nvPr>
        </p:nvSpPr>
        <p:spPr/>
        <p:txBody>
          <a:bodyPr/>
          <a:lstStyle/>
          <a:p>
            <a:fld id="{48A028EF-D103-4C28-9A2D-9D4A318C56C1}"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02B6AF-DA04-4176-8CD3-9C81DC2DC3F9}" type="datetime1">
              <a:rPr lang="en-US" smtClean="0"/>
              <a:pPr/>
              <a:t>2/17/2015</a:t>
            </a:fld>
            <a:endParaRPr lang="en-US"/>
          </a:p>
        </p:txBody>
      </p:sp>
      <p:sp>
        <p:nvSpPr>
          <p:cNvPr id="5" name="Footer Placeholder 4"/>
          <p:cNvSpPr>
            <a:spLocks noGrp="1"/>
          </p:cNvSpPr>
          <p:nvPr>
            <p:ph type="ftr" sz="quarter" idx="11"/>
          </p:nvPr>
        </p:nvSpPr>
        <p:spPr/>
        <p:txBody>
          <a:bodyPr/>
          <a:lstStyle/>
          <a:p>
            <a:r>
              <a:rPr lang="en-US" smtClean="0"/>
              <a:t>An Enduring Mystery ©2015 R. Schneider</a:t>
            </a:r>
            <a:endParaRPr lang="en-US"/>
          </a:p>
        </p:txBody>
      </p:sp>
      <p:sp>
        <p:nvSpPr>
          <p:cNvPr id="6" name="Slide Number Placeholder 5"/>
          <p:cNvSpPr>
            <a:spLocks noGrp="1"/>
          </p:cNvSpPr>
          <p:nvPr>
            <p:ph type="sldNum" sz="quarter" idx="12"/>
          </p:nvPr>
        </p:nvSpPr>
        <p:spPr/>
        <p:txBody>
          <a:bodyPr/>
          <a:lstStyle/>
          <a:p>
            <a:fld id="{48A028EF-D103-4C28-9A2D-9D4A318C56C1}"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B7336A-E1B9-40F8-BF89-71C841DFCB70}" type="datetime1">
              <a:rPr lang="en-US" smtClean="0"/>
              <a:pPr/>
              <a:t>2/17/2015</a:t>
            </a:fld>
            <a:endParaRPr lang="en-US"/>
          </a:p>
        </p:txBody>
      </p:sp>
      <p:sp>
        <p:nvSpPr>
          <p:cNvPr id="5" name="Footer Placeholder 4"/>
          <p:cNvSpPr>
            <a:spLocks noGrp="1"/>
          </p:cNvSpPr>
          <p:nvPr>
            <p:ph type="ftr" sz="quarter" idx="11"/>
          </p:nvPr>
        </p:nvSpPr>
        <p:spPr/>
        <p:txBody>
          <a:bodyPr/>
          <a:lstStyle/>
          <a:p>
            <a:r>
              <a:rPr lang="en-US" smtClean="0"/>
              <a:t>An Enduring Mystery ©2015 R. Schneider</a:t>
            </a:r>
            <a:endParaRPr lang="en-US"/>
          </a:p>
        </p:txBody>
      </p:sp>
      <p:sp>
        <p:nvSpPr>
          <p:cNvPr id="6" name="Slide Number Placeholder 5"/>
          <p:cNvSpPr>
            <a:spLocks noGrp="1"/>
          </p:cNvSpPr>
          <p:nvPr>
            <p:ph type="sldNum" sz="quarter" idx="12"/>
          </p:nvPr>
        </p:nvSpPr>
        <p:spPr/>
        <p:txBody>
          <a:bodyPr/>
          <a:lstStyle/>
          <a:p>
            <a:fld id="{48A028EF-D103-4C28-9A2D-9D4A318C56C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4DAA82-9FC3-400A-8E85-E2888E2DB537}" type="datetime1">
              <a:rPr lang="en-US" smtClean="0"/>
              <a:pPr/>
              <a:t>2/17/2015</a:t>
            </a:fld>
            <a:endParaRPr lang="en-US"/>
          </a:p>
        </p:txBody>
      </p:sp>
      <p:sp>
        <p:nvSpPr>
          <p:cNvPr id="5" name="Footer Placeholder 4"/>
          <p:cNvSpPr>
            <a:spLocks noGrp="1"/>
          </p:cNvSpPr>
          <p:nvPr>
            <p:ph type="ftr" sz="quarter" idx="11"/>
          </p:nvPr>
        </p:nvSpPr>
        <p:spPr/>
        <p:txBody>
          <a:bodyPr/>
          <a:lstStyle/>
          <a:p>
            <a:r>
              <a:rPr lang="en-US" smtClean="0"/>
              <a:t>An Enduring Mystery ©2015 R. Schneider</a:t>
            </a:r>
            <a:endParaRPr lang="en-US"/>
          </a:p>
        </p:txBody>
      </p:sp>
      <p:sp>
        <p:nvSpPr>
          <p:cNvPr id="6" name="Slide Number Placeholder 5"/>
          <p:cNvSpPr>
            <a:spLocks noGrp="1"/>
          </p:cNvSpPr>
          <p:nvPr>
            <p:ph type="sldNum" sz="quarter" idx="12"/>
          </p:nvPr>
        </p:nvSpPr>
        <p:spPr/>
        <p:txBody>
          <a:bodyPr/>
          <a:lstStyle/>
          <a:p>
            <a:fld id="{48A028EF-D103-4C28-9A2D-9D4A318C56C1}" type="slidenum">
              <a:rPr lang="en-US" smtClean="0"/>
              <a:pPr/>
              <a:t>‹#›</a:t>
            </a:fld>
            <a:endParaRPr lang="en-US"/>
          </a:p>
        </p:txBody>
      </p:sp>
      <p:pic>
        <p:nvPicPr>
          <p:cNvPr id="7" name="Picture 6" descr="shroudFaceSTERA.PNG"/>
          <p:cNvPicPr>
            <a:picLocks noChangeAspect="1"/>
          </p:cNvPicPr>
          <p:nvPr userDrawn="1"/>
        </p:nvPicPr>
        <p:blipFill>
          <a:blip r:embed="rId2" cstate="print"/>
          <a:stretch>
            <a:fillRect/>
          </a:stretch>
        </p:blipFill>
        <p:spPr>
          <a:xfrm>
            <a:off x="1" y="0"/>
            <a:ext cx="1428750" cy="1905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D8177A-3863-47F6-9E51-F0F2C1459648}" type="datetime1">
              <a:rPr lang="en-US" smtClean="0"/>
              <a:pPr/>
              <a:t>2/17/2015</a:t>
            </a:fld>
            <a:endParaRPr lang="en-US"/>
          </a:p>
        </p:txBody>
      </p:sp>
      <p:sp>
        <p:nvSpPr>
          <p:cNvPr id="5" name="Footer Placeholder 4"/>
          <p:cNvSpPr>
            <a:spLocks noGrp="1"/>
          </p:cNvSpPr>
          <p:nvPr>
            <p:ph type="ftr" sz="quarter" idx="11"/>
          </p:nvPr>
        </p:nvSpPr>
        <p:spPr/>
        <p:txBody>
          <a:bodyPr/>
          <a:lstStyle/>
          <a:p>
            <a:r>
              <a:rPr lang="en-US" smtClean="0"/>
              <a:t>An Enduring Mystery ©2015 R. Schneider</a:t>
            </a:r>
            <a:endParaRPr lang="en-US"/>
          </a:p>
        </p:txBody>
      </p:sp>
      <p:sp>
        <p:nvSpPr>
          <p:cNvPr id="6" name="Slide Number Placeholder 5"/>
          <p:cNvSpPr>
            <a:spLocks noGrp="1"/>
          </p:cNvSpPr>
          <p:nvPr>
            <p:ph type="sldNum" sz="quarter" idx="12"/>
          </p:nvPr>
        </p:nvSpPr>
        <p:spPr/>
        <p:txBody>
          <a:bodyPr/>
          <a:lstStyle/>
          <a:p>
            <a:fld id="{48A028EF-D103-4C28-9A2D-9D4A318C56C1}" type="slidenum">
              <a:rPr lang="en-US" smtClean="0"/>
              <a:pPr/>
              <a:t>‹#›</a:t>
            </a:fld>
            <a:endParaRPr lang="en-US"/>
          </a:p>
        </p:txBody>
      </p:sp>
      <p:pic>
        <p:nvPicPr>
          <p:cNvPr id="7" name="Picture 6" descr="shroudFaceSTERA.PNG"/>
          <p:cNvPicPr>
            <a:picLocks noChangeAspect="1"/>
          </p:cNvPicPr>
          <p:nvPr userDrawn="1"/>
        </p:nvPicPr>
        <p:blipFill>
          <a:blip r:embed="rId2" cstate="print"/>
          <a:stretch>
            <a:fillRect/>
          </a:stretch>
        </p:blipFill>
        <p:spPr>
          <a:xfrm>
            <a:off x="0" y="0"/>
            <a:ext cx="2343477" cy="312463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126DF5-98EF-4592-B402-DF148AA0FC39}" type="datetime1">
              <a:rPr lang="en-US" smtClean="0"/>
              <a:pPr/>
              <a:t>2/17/2015</a:t>
            </a:fld>
            <a:endParaRPr lang="en-US"/>
          </a:p>
        </p:txBody>
      </p:sp>
      <p:sp>
        <p:nvSpPr>
          <p:cNvPr id="6" name="Footer Placeholder 5"/>
          <p:cNvSpPr>
            <a:spLocks noGrp="1"/>
          </p:cNvSpPr>
          <p:nvPr>
            <p:ph type="ftr" sz="quarter" idx="11"/>
          </p:nvPr>
        </p:nvSpPr>
        <p:spPr/>
        <p:txBody>
          <a:bodyPr/>
          <a:lstStyle/>
          <a:p>
            <a:r>
              <a:rPr lang="en-US" smtClean="0"/>
              <a:t>An Enduring Mystery ©2015 R. Schneider</a:t>
            </a:r>
            <a:endParaRPr lang="en-US"/>
          </a:p>
        </p:txBody>
      </p:sp>
      <p:sp>
        <p:nvSpPr>
          <p:cNvPr id="7" name="Slide Number Placeholder 6"/>
          <p:cNvSpPr>
            <a:spLocks noGrp="1"/>
          </p:cNvSpPr>
          <p:nvPr>
            <p:ph type="sldNum" sz="quarter" idx="12"/>
          </p:nvPr>
        </p:nvSpPr>
        <p:spPr/>
        <p:txBody>
          <a:bodyPr/>
          <a:lstStyle/>
          <a:p>
            <a:fld id="{48A028EF-D103-4C28-9A2D-9D4A318C56C1}" type="slidenum">
              <a:rPr lang="en-US" smtClean="0"/>
              <a:pPr/>
              <a:t>‹#›</a:t>
            </a:fld>
            <a:endParaRPr lang="en-US"/>
          </a:p>
        </p:txBody>
      </p:sp>
      <p:pic>
        <p:nvPicPr>
          <p:cNvPr id="8" name="Picture 7" descr="shroudFaceSTERA.PNG"/>
          <p:cNvPicPr>
            <a:picLocks noChangeAspect="1"/>
          </p:cNvPicPr>
          <p:nvPr userDrawn="1"/>
        </p:nvPicPr>
        <p:blipFill>
          <a:blip r:embed="rId2" cstate="print"/>
          <a:stretch>
            <a:fillRect/>
          </a:stretch>
        </p:blipFill>
        <p:spPr>
          <a:xfrm>
            <a:off x="1" y="0"/>
            <a:ext cx="1371600" cy="18288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8A48E2-C093-453B-85EA-02C78C76BEB3}" type="datetime1">
              <a:rPr lang="en-US" smtClean="0"/>
              <a:pPr/>
              <a:t>2/17/2015</a:t>
            </a:fld>
            <a:endParaRPr lang="en-US"/>
          </a:p>
        </p:txBody>
      </p:sp>
      <p:sp>
        <p:nvSpPr>
          <p:cNvPr id="5" name="Footer Placeholder 4"/>
          <p:cNvSpPr>
            <a:spLocks noGrp="1"/>
          </p:cNvSpPr>
          <p:nvPr>
            <p:ph type="ftr" sz="quarter" idx="11"/>
          </p:nvPr>
        </p:nvSpPr>
        <p:spPr/>
        <p:txBody>
          <a:bodyPr/>
          <a:lstStyle/>
          <a:p>
            <a:r>
              <a:rPr lang="en-US" smtClean="0"/>
              <a:t>An Enduring Mystery ©2015 R. Schneider</a:t>
            </a:r>
            <a:endParaRPr lang="en-US"/>
          </a:p>
        </p:txBody>
      </p:sp>
      <p:sp>
        <p:nvSpPr>
          <p:cNvPr id="6" name="Slide Number Placeholder 5"/>
          <p:cNvSpPr>
            <a:spLocks noGrp="1"/>
          </p:cNvSpPr>
          <p:nvPr>
            <p:ph type="sldNum" sz="quarter" idx="12"/>
          </p:nvPr>
        </p:nvSpPr>
        <p:spPr/>
        <p:txBody>
          <a:bodyPr/>
          <a:lstStyle/>
          <a:p>
            <a:fld id="{48A028EF-D103-4C28-9A2D-9D4A318C56C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0DAED9-2C48-49C4-85C6-D93EDD6AABC0}" type="datetime1">
              <a:rPr lang="en-US" smtClean="0"/>
              <a:pPr/>
              <a:t>2/17/2015</a:t>
            </a:fld>
            <a:endParaRPr lang="en-US"/>
          </a:p>
        </p:txBody>
      </p:sp>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34FC59-6A7A-4C64-AE27-9BFC5B08CE21}" type="datetime1">
              <a:rPr lang="en-US" smtClean="0"/>
              <a:pPr/>
              <a:t>2/17/2015</a:t>
            </a:fld>
            <a:endParaRPr lang="en-US"/>
          </a:p>
        </p:txBody>
      </p:sp>
      <p:sp>
        <p:nvSpPr>
          <p:cNvPr id="5" name="Footer Placeholder 4"/>
          <p:cNvSpPr>
            <a:spLocks noGrp="1"/>
          </p:cNvSpPr>
          <p:nvPr>
            <p:ph type="ftr" sz="quarter" idx="11"/>
          </p:nvPr>
        </p:nvSpPr>
        <p:spPr/>
        <p:txBody>
          <a:bodyPr/>
          <a:lstStyle/>
          <a:p>
            <a:r>
              <a:rPr lang="en-US" smtClean="0"/>
              <a:t>An Enduring Mystery ©2015 R. Schneider</a:t>
            </a:r>
            <a:endParaRPr lang="en-US"/>
          </a:p>
        </p:txBody>
      </p:sp>
      <p:sp>
        <p:nvSpPr>
          <p:cNvPr id="6" name="Slide Number Placeholder 5"/>
          <p:cNvSpPr>
            <a:spLocks noGrp="1"/>
          </p:cNvSpPr>
          <p:nvPr>
            <p:ph type="sldNum" sz="quarter" idx="12"/>
          </p:nvPr>
        </p:nvSpPr>
        <p:spPr/>
        <p:txBody>
          <a:bodyPr/>
          <a:lstStyle/>
          <a:p>
            <a:fld id="{48A028EF-D103-4C28-9A2D-9D4A318C56C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E26FAE-ECE4-4B37-8180-D00CAFA94407}" type="datetime1">
              <a:rPr lang="en-US" smtClean="0"/>
              <a:pPr/>
              <a:t>2/17/2015</a:t>
            </a:fld>
            <a:endParaRPr lang="en-US"/>
          </a:p>
        </p:txBody>
      </p:sp>
      <p:sp>
        <p:nvSpPr>
          <p:cNvPr id="5" name="Footer Placeholder 4"/>
          <p:cNvSpPr>
            <a:spLocks noGrp="1"/>
          </p:cNvSpPr>
          <p:nvPr>
            <p:ph type="ftr" sz="quarter" idx="11"/>
          </p:nvPr>
        </p:nvSpPr>
        <p:spPr/>
        <p:txBody>
          <a:bodyPr/>
          <a:lstStyle/>
          <a:p>
            <a:r>
              <a:rPr lang="en-US" smtClean="0"/>
              <a:t>An Enduring Mystery ©2015 R. Schneider</a:t>
            </a:r>
            <a:endParaRPr lang="en-US"/>
          </a:p>
        </p:txBody>
      </p:sp>
      <p:sp>
        <p:nvSpPr>
          <p:cNvPr id="6" name="Slide Number Placeholder 5"/>
          <p:cNvSpPr>
            <a:spLocks noGrp="1"/>
          </p:cNvSpPr>
          <p:nvPr>
            <p:ph type="sldNum" sz="quarter" idx="12"/>
          </p:nvPr>
        </p:nvSpPr>
        <p:spPr/>
        <p:txBody>
          <a:bodyPr/>
          <a:lstStyle/>
          <a:p>
            <a:fld id="{48A028EF-D103-4C28-9A2D-9D4A318C56C1}" type="slidenum">
              <a:rPr lang="en-US" smtClean="0"/>
              <a:pPr/>
              <a:t>‹#›</a:t>
            </a:fld>
            <a:endParaRPr lang="en-US"/>
          </a:p>
        </p:txBody>
      </p:sp>
      <p:pic>
        <p:nvPicPr>
          <p:cNvPr id="7" name="Picture 6" descr="shroudFaceSTERA.PNG"/>
          <p:cNvPicPr>
            <a:picLocks noChangeAspect="1"/>
          </p:cNvPicPr>
          <p:nvPr userDrawn="1"/>
        </p:nvPicPr>
        <p:blipFill>
          <a:blip r:embed="rId2" cstate="print"/>
          <a:stretch>
            <a:fillRect/>
          </a:stretch>
        </p:blipFill>
        <p:spPr>
          <a:xfrm>
            <a:off x="1" y="0"/>
            <a:ext cx="1428750" cy="1905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295B41-8252-4238-9A0D-09D575C79E6D}" type="datetime1">
              <a:rPr lang="en-US" smtClean="0"/>
              <a:pPr/>
              <a:t>2/17/2015</a:t>
            </a:fld>
            <a:endParaRPr lang="en-US"/>
          </a:p>
        </p:txBody>
      </p:sp>
      <p:sp>
        <p:nvSpPr>
          <p:cNvPr id="5" name="Footer Placeholder 4"/>
          <p:cNvSpPr>
            <a:spLocks noGrp="1"/>
          </p:cNvSpPr>
          <p:nvPr>
            <p:ph type="ftr" sz="quarter" idx="11"/>
          </p:nvPr>
        </p:nvSpPr>
        <p:spPr/>
        <p:txBody>
          <a:bodyPr/>
          <a:lstStyle/>
          <a:p>
            <a:r>
              <a:rPr lang="en-US" smtClean="0"/>
              <a:t>An Enduring Mystery ©2015 R. Schneider</a:t>
            </a:r>
            <a:endParaRPr lang="en-US"/>
          </a:p>
        </p:txBody>
      </p:sp>
      <p:sp>
        <p:nvSpPr>
          <p:cNvPr id="6" name="Slide Number Placeholder 5"/>
          <p:cNvSpPr>
            <a:spLocks noGrp="1"/>
          </p:cNvSpPr>
          <p:nvPr>
            <p:ph type="sldNum" sz="quarter" idx="12"/>
          </p:nvPr>
        </p:nvSpPr>
        <p:spPr/>
        <p:txBody>
          <a:bodyPr/>
          <a:lstStyle/>
          <a:p>
            <a:fld id="{48A028EF-D103-4C28-9A2D-9D4A318C56C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BC362A-3E63-4A1E-9208-75FD51A379E1}" type="datetime1">
              <a:rPr lang="en-US" smtClean="0"/>
              <a:pPr/>
              <a:t>2/17/2015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An Enduring Mystery ©2015 R. Schneider</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A028EF-D103-4C28-9A2D-9D4A318C56C1}"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49" r:id="rId5"/>
    <p:sldLayoutId id="2147483660" r:id="rId6"/>
    <p:sldLayoutId id="2147483650" r:id="rId7"/>
    <p:sldLayoutId id="2147483665"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shroud.com/pdfs/n55part3.pdf"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shroud.com/pdfs/ssi08part5.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www.shroud.com/history.htm"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 Id="rId5" Type="http://schemas.openxmlformats.org/officeDocument/2006/relationships/image" Target="../media/image28.jpeg"/><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http://gofrance.about.com/od/othercities/a/cahors-france.htm" TargetMode="External"/><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8.jpeg"/><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youtu.be/eSHuJuo4k4Q?list=UUSv7BD9sKjIcA24ct1Hz_Aw"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www.one-episcopalian-on-faith.com/2008/09/hymn-of-the-pea.html"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8.jpeg"/><Relationship Id="rId1" Type="http://schemas.openxmlformats.org/officeDocument/2006/relationships/slideLayout" Target="../slideLayouts/slideLayout13.xml"/><Relationship Id="rId4" Type="http://schemas.openxmlformats.org/officeDocument/2006/relationships/hyperlink" Target="http://www.newadvent.org/cathen/01042c.ht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8.jpeg"/><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bastabalkana.com/2015/01/mandylion-acheiropoietos-jesus-images-constantinople-vi-xii/" TargetMode="External"/><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hyperlink" Target="https://www.shroud.com/pdfs/n56part3.pdf" TargetMode="External"/><Relationship Id="rId4" Type="http://schemas.openxmlformats.org/officeDocument/2006/relationships/hyperlink" Target="https://www.shroud.com/pdfs/scavone.pdf"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hyperlink" Target="http://shroud3d.com/findings/the-halo-around-the-head" TargetMode="External"/><Relationship Id="rId7" Type="http://schemas.openxmlformats.org/officeDocument/2006/relationships/image" Target="../media/image54.jpeg"/><Relationship Id="rId2" Type="http://schemas.openxmlformats.org/officeDocument/2006/relationships/image" Target="../media/image28.jpeg"/><Relationship Id="rId1" Type="http://schemas.openxmlformats.org/officeDocument/2006/relationships/slideLayout" Target="../slideLayouts/slideLayout13.xml"/><Relationship Id="rId6" Type="http://schemas.openxmlformats.org/officeDocument/2006/relationships/image" Target="../media/image53.jpeg"/><Relationship Id="rId5" Type="http://schemas.openxmlformats.org/officeDocument/2006/relationships/image" Target="../media/image52.tiff"/><Relationship Id="rId4" Type="http://schemas.openxmlformats.org/officeDocument/2006/relationships/image" Target="../media/image51.jpeg"/></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8.jpeg"/><Relationship Id="rId1" Type="http://schemas.openxmlformats.org/officeDocument/2006/relationships/slideLayout" Target="../slideLayouts/slideLayout13.xml"/><Relationship Id="rId5" Type="http://schemas.openxmlformats.org/officeDocument/2006/relationships/image" Target="../media/image57.jpeg"/><Relationship Id="rId4" Type="http://schemas.openxmlformats.org/officeDocument/2006/relationships/image" Target="../media/image56.gif"/></Relationships>
</file>

<file path=ppt/slides/_rels/slide58.xml.rels><?xml version="1.0" encoding="UTF-8" standalone="yes"?>
<Relationships xmlns="http://schemas.openxmlformats.org/package/2006/relationships"><Relationship Id="rId2" Type="http://schemas.openxmlformats.org/officeDocument/2006/relationships/hyperlink" Target="http://www.jaas.org/edocs/v18n1/Sebastian%20Brock-mandili-Final.pdf"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8.jpeg"/><Relationship Id="rId1" Type="http://schemas.openxmlformats.org/officeDocument/2006/relationships/slideLayout" Target="../slideLayouts/slideLayout13.xml"/><Relationship Id="rId4" Type="http://schemas.openxmlformats.org/officeDocument/2006/relationships/hyperlink" Target="http://www.shroud.com/pdfs/ssi02part5.pdf"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28.jpeg"/><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39.jpeg"/><Relationship Id="rId4" Type="http://schemas.openxmlformats.org/officeDocument/2006/relationships/image" Target="../media/image63.jpeg"/></Relationships>
</file>

<file path=ppt/slides/_rels/slide6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5.png"/><Relationship Id="rId1" Type="http://schemas.openxmlformats.org/officeDocument/2006/relationships/slideLayout" Target="../slideLayouts/slideLayout13.xml"/><Relationship Id="rId5" Type="http://schemas.openxmlformats.org/officeDocument/2006/relationships/image" Target="../media/image28.jpeg"/><Relationship Id="rId4" Type="http://schemas.openxmlformats.org/officeDocument/2006/relationships/image" Target="../media/image66.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28.jpeg"/><Relationship Id="rId1" Type="http://schemas.openxmlformats.org/officeDocument/2006/relationships/slideLayout" Target="../slideLayouts/slideLayout13.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 Id="rId9" Type="http://schemas.openxmlformats.org/officeDocument/2006/relationships/image" Target="../media/image73.jpeg"/></Relationships>
</file>

<file path=ppt/slides/_rels/slide66.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image" Target="../media/image75.jpeg"/><Relationship Id="rId1" Type="http://schemas.openxmlformats.org/officeDocument/2006/relationships/slideLayout" Target="../slideLayouts/slideLayout1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8.jpeg"/><Relationship Id="rId1" Type="http://schemas.openxmlformats.org/officeDocument/2006/relationships/slideLayout" Target="../slideLayouts/slideLayout13.xml"/><Relationship Id="rId4" Type="http://schemas.openxmlformats.org/officeDocument/2006/relationships/image" Target="../media/image53.jpe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7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freemasonry.bcy.ca/anti-masonry/suppression.html"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89.jpeg"/><Relationship Id="rId1" Type="http://schemas.openxmlformats.org/officeDocument/2006/relationships/slideLayout" Target="../slideLayouts/slideLayout13.xml"/><Relationship Id="rId6" Type="http://schemas.openxmlformats.org/officeDocument/2006/relationships/image" Target="../media/image91.jpeg"/><Relationship Id="rId5" Type="http://schemas.openxmlformats.org/officeDocument/2006/relationships/hyperlink" Target="http://www.freerepublic.com/focus/f-chat/3054879/posts" TargetMode="External"/><Relationship Id="rId4" Type="http://schemas.openxmlformats.org/officeDocument/2006/relationships/image" Target="../media/image90.jpeg"/></Relationships>
</file>

<file path=ppt/slides/_rels/slide79.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28.jpeg"/><Relationship Id="rId7" Type="http://schemas.openxmlformats.org/officeDocument/2006/relationships/image" Target="../media/image94.png"/><Relationship Id="rId2" Type="http://schemas.openxmlformats.org/officeDocument/2006/relationships/slideLayout" Target="../slideLayouts/slideLayout13.xml"/><Relationship Id="rId1" Type="http://schemas.openxmlformats.org/officeDocument/2006/relationships/video" Target="file:///C:\Users\Ray\Desktop\ShroudStLouis\StLouisFINAL\Oviedo1.avi" TargetMode="Externa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8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1600200"/>
            <a:ext cx="7772400" cy="1470025"/>
          </a:xfrm>
        </p:spPr>
        <p:txBody>
          <a:bodyPr>
            <a:normAutofit fontScale="90000"/>
          </a:bodyPr>
          <a:lstStyle/>
          <a:p>
            <a:r>
              <a:rPr lang="en-US" sz="6700" dirty="0" smtClean="0"/>
              <a:t>The Shroud of Turin</a:t>
            </a:r>
            <a:br>
              <a:rPr lang="en-US" sz="6700" dirty="0" smtClean="0"/>
            </a:br>
            <a:r>
              <a:rPr lang="en-US" sz="6700" dirty="0" smtClean="0"/>
              <a:t>an Enduring Mystery</a:t>
            </a:r>
            <a:r>
              <a:rPr lang="en-US" dirty="0" smtClean="0"/>
              <a:t/>
            </a:r>
            <a:br>
              <a:rPr lang="en-US" dirty="0" smtClean="0"/>
            </a:br>
            <a:r>
              <a:rPr lang="en-US" dirty="0" smtClean="0"/>
              <a:t>Part 3: History</a:t>
            </a:r>
            <a:endParaRPr lang="en-US" dirty="0"/>
          </a:p>
        </p:txBody>
      </p:sp>
      <p:sp>
        <p:nvSpPr>
          <p:cNvPr id="3" name="Subtitle 2"/>
          <p:cNvSpPr>
            <a:spLocks noGrp="1"/>
          </p:cNvSpPr>
          <p:nvPr>
            <p:ph type="subTitle" idx="1"/>
          </p:nvPr>
        </p:nvSpPr>
        <p:spPr>
          <a:xfrm>
            <a:off x="-304800" y="3962400"/>
            <a:ext cx="6400800" cy="1752600"/>
          </a:xfrm>
        </p:spPr>
        <p:txBody>
          <a:bodyPr/>
          <a:lstStyle/>
          <a:p>
            <a:r>
              <a:rPr lang="en-US" dirty="0" smtClean="0"/>
              <a:t>Dr. Ray Schneider, P.E., Ph.D.</a:t>
            </a:r>
          </a:p>
          <a:p>
            <a:r>
              <a:rPr lang="en-US" dirty="0" smtClean="0"/>
              <a:t>Associate Professor Emeritus</a:t>
            </a:r>
          </a:p>
          <a:p>
            <a:r>
              <a:rPr lang="en-US" dirty="0" smtClean="0"/>
              <a:t>Bridgewater College, Virginia</a:t>
            </a:r>
          </a:p>
          <a:p>
            <a:endParaRPr lang="en-US" dirty="0"/>
          </a:p>
        </p:txBody>
      </p:sp>
      <p:pic>
        <p:nvPicPr>
          <p:cNvPr id="5" name="Picture 4" descr="shroudFaceSTERA.PNG"/>
          <p:cNvPicPr>
            <a:picLocks noChangeAspect="1"/>
          </p:cNvPicPr>
          <p:nvPr/>
        </p:nvPicPr>
        <p:blipFill>
          <a:blip r:embed="rId2" cstate="print"/>
          <a:stretch>
            <a:fillRect/>
          </a:stretch>
        </p:blipFill>
        <p:spPr>
          <a:xfrm>
            <a:off x="0" y="0"/>
            <a:ext cx="2343477" cy="3124636"/>
          </a:xfrm>
          <a:prstGeom prst="rect">
            <a:avLst/>
          </a:prstGeom>
        </p:spPr>
      </p:pic>
      <p:pic>
        <p:nvPicPr>
          <p:cNvPr id="1026" name="Picture 2" descr="Movements of the Shroud"/>
          <p:cNvPicPr>
            <a:picLocks noChangeAspect="1" noChangeArrowheads="1"/>
          </p:cNvPicPr>
          <p:nvPr/>
        </p:nvPicPr>
        <p:blipFill>
          <a:blip r:embed="rId3" cstate="print"/>
          <a:srcRect/>
          <a:stretch>
            <a:fillRect/>
          </a:stretch>
        </p:blipFill>
        <p:spPr bwMode="auto">
          <a:xfrm>
            <a:off x="5486400" y="3810000"/>
            <a:ext cx="3477127" cy="2590800"/>
          </a:xfrm>
          <a:prstGeom prst="rect">
            <a:avLst/>
          </a:prstGeom>
          <a:noFill/>
        </p:spPr>
      </p:pic>
      <p:sp>
        <p:nvSpPr>
          <p:cNvPr id="6" name="Slide Number Placeholder 5"/>
          <p:cNvSpPr>
            <a:spLocks noGrp="1"/>
          </p:cNvSpPr>
          <p:nvPr>
            <p:ph type="sldNum" sz="quarter" idx="12"/>
          </p:nvPr>
        </p:nvSpPr>
        <p:spPr/>
        <p:txBody>
          <a:bodyPr/>
          <a:lstStyle/>
          <a:p>
            <a:fld id="{48A028EF-D103-4C28-9A2D-9D4A318C56C1}" type="slidenum">
              <a:rPr lang="en-US" smtClean="0"/>
              <a:pPr/>
              <a:t>1</a:t>
            </a:fld>
            <a:endParaRPr lang="en-US" dirty="0"/>
          </a:p>
        </p:txBody>
      </p:sp>
      <p:sp>
        <p:nvSpPr>
          <p:cNvPr id="7" name="Footer Placeholder 6"/>
          <p:cNvSpPr>
            <a:spLocks noGrp="1"/>
          </p:cNvSpPr>
          <p:nvPr>
            <p:ph type="ftr" sz="quarter" idx="11"/>
          </p:nvPr>
        </p:nvSpPr>
        <p:spPr/>
        <p:txBody>
          <a:bodyPr/>
          <a:lstStyle/>
          <a:p>
            <a:r>
              <a:rPr lang="en-US" dirty="0" smtClean="0"/>
              <a:t>An Enduring Mystery ©2015 R. Schneider</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10</a:t>
            </a:fld>
            <a:endParaRPr lang="en-US"/>
          </a:p>
        </p:txBody>
      </p:sp>
      <p:pic>
        <p:nvPicPr>
          <p:cNvPr id="4" name="Picture 2" descr="http://shroudofturin.files.wordpress.com/2013/03/image38.png"/>
          <p:cNvPicPr>
            <a:picLocks noChangeAspect="1" noChangeArrowheads="1"/>
          </p:cNvPicPr>
          <p:nvPr/>
        </p:nvPicPr>
        <p:blipFill>
          <a:blip r:embed="rId2" cstate="print"/>
          <a:srcRect/>
          <a:stretch>
            <a:fillRect/>
          </a:stretch>
        </p:blipFill>
        <p:spPr bwMode="auto">
          <a:xfrm>
            <a:off x="5943600" y="0"/>
            <a:ext cx="3200400" cy="2455550"/>
          </a:xfrm>
          <a:prstGeom prst="rect">
            <a:avLst/>
          </a:prstGeom>
          <a:noFill/>
        </p:spPr>
      </p:pic>
      <p:sp>
        <p:nvSpPr>
          <p:cNvPr id="5" name="Title 1"/>
          <p:cNvSpPr txBox="1">
            <a:spLocks/>
          </p:cNvSpPr>
          <p:nvPr/>
        </p:nvSpPr>
        <p:spPr>
          <a:xfrm>
            <a:off x="228600" y="152400"/>
            <a:ext cx="67818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solidFill>
                  <a:schemeClr val="tx1"/>
                </a:solidFill>
                <a:effectLst/>
                <a:uLnTx/>
                <a:uFillTx/>
                <a:latin typeface="+mj-lt"/>
                <a:ea typeface="+mj-ea"/>
                <a:cs typeface="+mj-cs"/>
              </a:rPr>
              <a:t>Three New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solidFill>
                  <a:schemeClr val="tx1"/>
                </a:solidFill>
                <a:effectLst/>
                <a:uLnTx/>
                <a:uFillTx/>
                <a:latin typeface="+mj-lt"/>
                <a:ea typeface="+mj-ea"/>
                <a:cs typeface="+mj-cs"/>
              </a:rPr>
              <a:t>Dating Methods</a:t>
            </a:r>
            <a:endParaRPr kumimoji="0" lang="en-US" sz="5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Content Placeholder 5"/>
          <p:cNvSpPr txBox="1">
            <a:spLocks/>
          </p:cNvSpPr>
          <p:nvPr/>
        </p:nvSpPr>
        <p:spPr>
          <a:xfrm>
            <a:off x="381000" y="2027237"/>
            <a:ext cx="8991600" cy="43735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Three Mechanical Tests </a:t>
            </a:r>
            <a:br>
              <a:rPr kumimoji="0" lang="en-US" sz="3200" b="0" i="0" u="none" strike="noStrike" kern="1200" cap="none" spc="0" normalizeH="0" baseline="0" noProof="0" dirty="0" smtClean="0">
                <a:ln>
                  <a:noFill/>
                </a:ln>
                <a:solidFill>
                  <a:schemeClr val="tx1"/>
                </a:solidFill>
                <a:effectLst/>
                <a:uLnTx/>
                <a:uFillTx/>
                <a:latin typeface="+mn-lt"/>
                <a:ea typeface="+mn-ea"/>
                <a:cs typeface="+mn-cs"/>
              </a:rPr>
            </a:br>
            <a:r>
              <a:rPr kumimoji="0" lang="en-US" sz="3200" b="0" i="0" u="none" strike="noStrike" kern="1200" cap="none" spc="0" normalizeH="0" baseline="0" noProof="0" dirty="0" smtClean="0">
                <a:ln>
                  <a:noFill/>
                </a:ln>
                <a:solidFill>
                  <a:schemeClr val="tx1"/>
                </a:solidFill>
                <a:effectLst/>
                <a:uLnTx/>
                <a:uFillTx/>
                <a:latin typeface="+mn-lt"/>
                <a:ea typeface="+mn-ea"/>
                <a:cs typeface="+mn-cs"/>
              </a:rPr>
              <a:t>Developed by Italian Researcher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Giulio</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Fanti</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nine ancient fabrics used in compiling the calibration curves: 3000 B.C. to 1000 A.D.</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5 from Egypt, 3 from Israel, 1 from Peru</a:t>
            </a:r>
          </a:p>
          <a:p>
            <a:pPr marL="1143000" marR="0" lvl="2" indent="-2286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plus two modern fabrics of recent manufacture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Results: 300 BC ± 400; 200 BC ± 500; and </a:t>
            </a:r>
            <a:br>
              <a:rPr kumimoji="0" lang="en-US" sz="2800" b="0" i="0" u="none" strike="noStrike" kern="1200" cap="none" spc="0" normalizeH="0" baseline="0" noProof="0" dirty="0" smtClean="0">
                <a:ln>
                  <a:noFill/>
                </a:ln>
                <a:solidFill>
                  <a:schemeClr val="tx1"/>
                </a:solidFill>
                <a:effectLst/>
                <a:uLnTx/>
                <a:uFillTx/>
                <a:latin typeface="+mn-lt"/>
                <a:ea typeface="+mn-ea"/>
                <a:cs typeface="+mn-cs"/>
              </a:rPr>
            </a:br>
            <a:r>
              <a:rPr kumimoji="0" lang="en-US" sz="2800" b="0" i="0" u="none" strike="noStrike" kern="1200" cap="none" spc="0" normalizeH="0" baseline="0" noProof="0" dirty="0" smtClean="0">
                <a:ln>
                  <a:noFill/>
                </a:ln>
                <a:solidFill>
                  <a:schemeClr val="tx1"/>
                </a:solidFill>
                <a:effectLst/>
                <a:uLnTx/>
                <a:uFillTx/>
                <a:latin typeface="+mn-lt"/>
                <a:ea typeface="+mn-ea"/>
                <a:cs typeface="+mn-cs"/>
              </a:rPr>
              <a:t>400 AD ± 400</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Jointly: Statistically Combined 33 BC ± 250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7" name="Picture 6" descr="shroudFaceSTERA.PNG"/>
          <p:cNvPicPr>
            <a:picLocks noChangeAspect="1"/>
          </p:cNvPicPr>
          <p:nvPr/>
        </p:nvPicPr>
        <p:blipFill>
          <a:blip r:embed="rId3" cstate="print"/>
          <a:stretch>
            <a:fillRect/>
          </a:stretch>
        </p:blipFill>
        <p:spPr>
          <a:xfrm>
            <a:off x="1" y="0"/>
            <a:ext cx="1447800" cy="19304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roudFaceSTERA.PNG"/>
          <p:cNvPicPr>
            <a:picLocks noChangeAspect="1"/>
          </p:cNvPicPr>
          <p:nvPr/>
        </p:nvPicPr>
        <p:blipFill>
          <a:blip r:embed="rId2" cstate="print"/>
          <a:stretch>
            <a:fillRect/>
          </a:stretch>
        </p:blipFill>
        <p:spPr>
          <a:xfrm>
            <a:off x="1" y="0"/>
            <a:ext cx="1447800" cy="1930400"/>
          </a:xfrm>
          <a:prstGeom prst="rect">
            <a:avLst/>
          </a:prstGeom>
        </p:spPr>
      </p:pic>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11</a:t>
            </a:fld>
            <a:endParaRPr lang="en-US"/>
          </a:p>
        </p:txBody>
      </p:sp>
      <p:sp>
        <p:nvSpPr>
          <p:cNvPr id="4" name="Title 1"/>
          <p:cNvSpPr txBox="1">
            <a:spLocks/>
          </p:cNvSpPr>
          <p:nvPr/>
        </p:nvSpPr>
        <p:spPr>
          <a:xfrm>
            <a:off x="533400" y="228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solidFill>
                  <a:schemeClr val="tx1"/>
                </a:solidFill>
                <a:effectLst/>
                <a:uLnTx/>
                <a:uFillTx/>
                <a:latin typeface="+mj-lt"/>
                <a:ea typeface="+mj-ea"/>
                <a:cs typeface="+mj-cs"/>
              </a:rPr>
              <a:t>Dating Status</a:t>
            </a:r>
            <a:endParaRPr kumimoji="0" lang="en-US" sz="5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Content Placeholder 2"/>
          <p:cNvSpPr txBox="1">
            <a:spLocks/>
          </p:cNvSpPr>
          <p:nvPr/>
        </p:nvSpPr>
        <p:spPr>
          <a:xfrm>
            <a:off x="838200" y="1341437"/>
            <a:ext cx="8305800" cy="45259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Five independent dating methods now</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C14</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Vanillin Exhaustion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Fourier transform infrared spectroscopy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Raman spectroscopy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mechanical parameters of fibers under tension and breaking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Four agree only C14 is the outlier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Caveat: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Fanti's</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methods require </a:t>
            </a:r>
            <a:r>
              <a:rPr lang="en-US" sz="3200" dirty="0" smtClean="0"/>
              <a:t/>
            </a:r>
            <a:br>
              <a:rPr lang="en-US" sz="3200" dirty="0" smtClean="0"/>
            </a:br>
            <a:r>
              <a:rPr lang="en-US" sz="3200" dirty="0" smtClean="0"/>
              <a:t>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further confirmation</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roudFaceSTERA.PNG"/>
          <p:cNvPicPr>
            <a:picLocks noChangeAspect="1"/>
          </p:cNvPicPr>
          <p:nvPr/>
        </p:nvPicPr>
        <p:blipFill>
          <a:blip r:embed="rId2" cstate="print"/>
          <a:stretch>
            <a:fillRect/>
          </a:stretch>
        </p:blipFill>
        <p:spPr>
          <a:xfrm>
            <a:off x="1" y="0"/>
            <a:ext cx="1447800" cy="1930400"/>
          </a:xfrm>
          <a:prstGeom prst="rect">
            <a:avLst/>
          </a:prstGeom>
        </p:spPr>
      </p:pic>
      <p:sp>
        <p:nvSpPr>
          <p:cNvPr id="4" name="Title 3"/>
          <p:cNvSpPr>
            <a:spLocks noGrp="1"/>
          </p:cNvSpPr>
          <p:nvPr>
            <p:ph type="title"/>
          </p:nvPr>
        </p:nvSpPr>
        <p:spPr/>
        <p:txBody>
          <a:bodyPr>
            <a:normAutofit/>
          </a:bodyPr>
          <a:lstStyle/>
          <a:p>
            <a:r>
              <a:rPr lang="en-US" sz="5400" dirty="0" smtClean="0"/>
              <a:t>Next Time</a:t>
            </a:r>
            <a:endParaRPr lang="en-US" sz="5400" dirty="0"/>
          </a:p>
        </p:txBody>
      </p:sp>
      <p:sp>
        <p:nvSpPr>
          <p:cNvPr id="5" name="Content Placeholder 4"/>
          <p:cNvSpPr>
            <a:spLocks noGrp="1"/>
          </p:cNvSpPr>
          <p:nvPr>
            <p:ph idx="1"/>
          </p:nvPr>
        </p:nvSpPr>
        <p:spPr>
          <a:xfrm>
            <a:off x="457200" y="1600201"/>
            <a:ext cx="8229600" cy="3733800"/>
          </a:xfrm>
        </p:spPr>
        <p:txBody>
          <a:bodyPr/>
          <a:lstStyle/>
          <a:p>
            <a:r>
              <a:rPr lang="en-US" dirty="0" smtClean="0"/>
              <a:t>So if we can't rule out authenticity then where exactly did the Shroud of Turin come from?</a:t>
            </a:r>
          </a:p>
          <a:p>
            <a:r>
              <a:rPr lang="en-US" dirty="0" smtClean="0"/>
              <a:t>How can the burial cloth of Jesus Christ have been hidden in history only to turn up in the hands of a Christian knight around 1353?</a:t>
            </a:r>
          </a:p>
          <a:p>
            <a:r>
              <a:rPr lang="en-US" dirty="0" smtClean="0"/>
              <a:t>Next time we'll look at that question</a:t>
            </a:r>
            <a:endParaRPr lang="en-US" dirty="0"/>
          </a:p>
        </p:txBody>
      </p:sp>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12</a:t>
            </a:fld>
            <a:endParaRPr lang="en-US"/>
          </a:p>
        </p:txBody>
      </p:sp>
      <p:sp>
        <p:nvSpPr>
          <p:cNvPr id="6" name="TextBox 5"/>
          <p:cNvSpPr txBox="1"/>
          <p:nvPr/>
        </p:nvSpPr>
        <p:spPr>
          <a:xfrm>
            <a:off x="609600" y="4953000"/>
            <a:ext cx="8360302" cy="1015663"/>
          </a:xfrm>
          <a:prstGeom prst="rect">
            <a:avLst/>
          </a:prstGeom>
          <a:noFill/>
        </p:spPr>
        <p:txBody>
          <a:bodyPr wrap="none" rtlCol="0">
            <a:spAutoFit/>
          </a:bodyPr>
          <a:lstStyle/>
          <a:p>
            <a:r>
              <a:rPr lang="en-US" sz="6000" b="1" dirty="0" smtClean="0">
                <a:solidFill>
                  <a:srgbClr val="FFC000"/>
                </a:solidFill>
              </a:rPr>
              <a:t>The History of the Shroud</a:t>
            </a:r>
            <a:endParaRPr lang="en-US" sz="6000" b="1" dirty="0">
              <a:solidFill>
                <a:srgbClr val="FFC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Where We Are?</a:t>
            </a:r>
            <a:endParaRPr lang="en-US" dirty="0"/>
          </a:p>
        </p:txBody>
      </p:sp>
      <p:sp>
        <p:nvSpPr>
          <p:cNvPr id="7" name="Content Placeholder 6"/>
          <p:cNvSpPr>
            <a:spLocks noGrp="1"/>
          </p:cNvSpPr>
          <p:nvPr>
            <p:ph idx="1"/>
          </p:nvPr>
        </p:nvSpPr>
        <p:spPr>
          <a:xfrm>
            <a:off x="457200" y="1600200"/>
            <a:ext cx="8458200" cy="4525963"/>
          </a:xfrm>
        </p:spPr>
        <p:txBody>
          <a:bodyPr>
            <a:normAutofit lnSpcReduction="10000"/>
          </a:bodyPr>
          <a:lstStyle/>
          <a:p>
            <a:r>
              <a:rPr lang="en-US" dirty="0" smtClean="0"/>
              <a:t>We've seen the correspondences between the shroud and the passion accounts in the gospels</a:t>
            </a:r>
          </a:p>
          <a:p>
            <a:r>
              <a:rPr lang="en-US" dirty="0" smtClean="0"/>
              <a:t>We've seen the science which fails to show the shroud is not authentic and reveals many things that strongly argue for authenticity.</a:t>
            </a:r>
          </a:p>
          <a:p>
            <a:r>
              <a:rPr lang="en-US" dirty="0" smtClean="0"/>
              <a:t>So where was this remarkable linen cloth before the 14</a:t>
            </a:r>
            <a:r>
              <a:rPr lang="en-US" baseline="30000" dirty="0" smtClean="0"/>
              <a:t>th</a:t>
            </a:r>
            <a:r>
              <a:rPr lang="en-US" dirty="0" smtClean="0"/>
              <a:t> century?</a:t>
            </a:r>
          </a:p>
          <a:p>
            <a:r>
              <a:rPr lang="en-US" b="1" dirty="0" smtClean="0">
                <a:solidFill>
                  <a:srgbClr val="FFC000"/>
                </a:solidFill>
              </a:rPr>
              <a:t>RECONSTRUCTING THE HISTORY</a:t>
            </a:r>
          </a:p>
          <a:p>
            <a:pPr lvl="1"/>
            <a:r>
              <a:rPr lang="en-US" b="1" dirty="0" smtClean="0">
                <a:solidFill>
                  <a:srgbClr val="FFC000"/>
                </a:solidFill>
              </a:rPr>
              <a:t>A Mystifying Journey Through Possibilities</a:t>
            </a:r>
            <a:endParaRPr lang="en-US" b="1" dirty="0">
              <a:solidFill>
                <a:srgbClr val="FFC000"/>
              </a:solidFill>
            </a:endParaRPr>
          </a:p>
        </p:txBody>
      </p:sp>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57200"/>
            <a:ext cx="8229600" cy="1143000"/>
          </a:xfrm>
        </p:spPr>
        <p:txBody>
          <a:bodyPr>
            <a:normAutofit/>
          </a:bodyPr>
          <a:lstStyle/>
          <a:p>
            <a:r>
              <a:rPr lang="en-US" sz="5400" dirty="0" smtClean="0"/>
              <a:t>Where Do We Begin?</a:t>
            </a:r>
            <a:endParaRPr lang="en-US" sz="5400" dirty="0"/>
          </a:p>
        </p:txBody>
      </p:sp>
      <p:sp>
        <p:nvSpPr>
          <p:cNvPr id="5" name="Content Placeholder 4"/>
          <p:cNvSpPr>
            <a:spLocks noGrp="1"/>
          </p:cNvSpPr>
          <p:nvPr>
            <p:ph idx="1"/>
          </p:nvPr>
        </p:nvSpPr>
        <p:spPr>
          <a:xfrm>
            <a:off x="685800" y="1752600"/>
            <a:ext cx="8229600" cy="5257800"/>
          </a:xfrm>
        </p:spPr>
        <p:txBody>
          <a:bodyPr>
            <a:normAutofit/>
          </a:bodyPr>
          <a:lstStyle/>
          <a:p>
            <a:r>
              <a:rPr lang="en-US" dirty="0" smtClean="0"/>
              <a:t>There are </a:t>
            </a:r>
            <a:r>
              <a:rPr lang="en-US" b="1" dirty="0" smtClean="0">
                <a:solidFill>
                  <a:srgbClr val="FFC000"/>
                </a:solidFill>
              </a:rPr>
              <a:t>TWO Beginnings</a:t>
            </a:r>
          </a:p>
          <a:p>
            <a:pPr lvl="1"/>
            <a:r>
              <a:rPr lang="en-US" dirty="0" smtClean="0"/>
              <a:t>The Shroud of Turin Is Displayed In </a:t>
            </a:r>
            <a:r>
              <a:rPr lang="en-US" dirty="0" err="1" smtClean="0"/>
              <a:t>Lirey</a:t>
            </a:r>
            <a:r>
              <a:rPr lang="en-US" dirty="0" smtClean="0"/>
              <a:t>, France sometime around 1353</a:t>
            </a:r>
          </a:p>
          <a:p>
            <a:pPr lvl="1"/>
            <a:r>
              <a:rPr lang="en-US" dirty="0" smtClean="0"/>
              <a:t>Its History is a matter of public record to the present time with only small and scattered lacuna</a:t>
            </a:r>
          </a:p>
          <a:p>
            <a:r>
              <a:rPr lang="en-US" dirty="0" smtClean="0"/>
              <a:t>The </a:t>
            </a:r>
            <a:r>
              <a:rPr lang="en-US" b="1" dirty="0" smtClean="0">
                <a:solidFill>
                  <a:srgbClr val="FFC000"/>
                </a:solidFill>
              </a:rPr>
              <a:t>Primary Beginning </a:t>
            </a:r>
            <a:r>
              <a:rPr lang="en-US" dirty="0" smtClean="0"/>
              <a:t>If It Is Authentic</a:t>
            </a:r>
          </a:p>
          <a:p>
            <a:pPr lvl="1"/>
            <a:r>
              <a:rPr lang="en-US" dirty="0" smtClean="0"/>
              <a:t>A Tomb in the region of Jerusalem</a:t>
            </a:r>
          </a:p>
          <a:p>
            <a:pPr lvl="1"/>
            <a:r>
              <a:rPr lang="en-US" dirty="0" smtClean="0"/>
              <a:t>In the reign of Pontus Pilate</a:t>
            </a:r>
          </a:p>
          <a:p>
            <a:pPr lvl="1"/>
            <a:r>
              <a:rPr lang="en-US" dirty="0" smtClean="0"/>
              <a:t>In either 30 A.D. or 33 A.D.</a:t>
            </a:r>
            <a:endParaRPr lang="en-US" dirty="0"/>
          </a:p>
        </p:txBody>
      </p:sp>
      <p:sp>
        <p:nvSpPr>
          <p:cNvPr id="6" name="Slide Number Placeholder 5"/>
          <p:cNvSpPr>
            <a:spLocks noGrp="1"/>
          </p:cNvSpPr>
          <p:nvPr>
            <p:ph type="sldNum" sz="quarter" idx="12"/>
          </p:nvPr>
        </p:nvSpPr>
        <p:spPr/>
        <p:txBody>
          <a:bodyPr/>
          <a:lstStyle/>
          <a:p>
            <a:fld id="{48A028EF-D103-4C28-9A2D-9D4A318C56C1}" type="slidenum">
              <a:rPr lang="en-US" smtClean="0"/>
              <a:pPr/>
              <a:t>14</a:t>
            </a:fld>
            <a:endParaRPr lang="en-US"/>
          </a:p>
        </p:txBody>
      </p:sp>
      <p:sp>
        <p:nvSpPr>
          <p:cNvPr id="7" name="Footer Placeholder 6"/>
          <p:cNvSpPr>
            <a:spLocks noGrp="1"/>
          </p:cNvSpPr>
          <p:nvPr>
            <p:ph type="ftr" sz="quarter" idx="11"/>
          </p:nvPr>
        </p:nvSpPr>
        <p:spPr/>
        <p:txBody>
          <a:bodyPr/>
          <a:lstStyle/>
          <a:p>
            <a:r>
              <a:rPr lang="en-US" smtClean="0"/>
              <a:t>An Enduring Mystery ©2015 R. Schneider</a:t>
            </a: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uny Medallion of the Shroud of Turin from 1356"/>
          <p:cNvPicPr>
            <a:picLocks noChangeAspect="1" noChangeArrowheads="1"/>
          </p:cNvPicPr>
          <p:nvPr/>
        </p:nvPicPr>
        <p:blipFill>
          <a:blip r:embed="rId2" cstate="print"/>
          <a:srcRect/>
          <a:stretch>
            <a:fillRect/>
          </a:stretch>
        </p:blipFill>
        <p:spPr bwMode="auto">
          <a:xfrm>
            <a:off x="5486400" y="3657600"/>
            <a:ext cx="3733800" cy="3733801"/>
          </a:xfrm>
          <a:prstGeom prst="rect">
            <a:avLst/>
          </a:prstGeom>
          <a:noFill/>
        </p:spPr>
      </p:pic>
      <p:sp>
        <p:nvSpPr>
          <p:cNvPr id="2" name="Title 1"/>
          <p:cNvSpPr>
            <a:spLocks noGrp="1"/>
          </p:cNvSpPr>
          <p:nvPr>
            <p:ph type="title"/>
          </p:nvPr>
        </p:nvSpPr>
        <p:spPr>
          <a:xfrm>
            <a:off x="152400" y="228600"/>
            <a:ext cx="8229600" cy="1143000"/>
          </a:xfrm>
        </p:spPr>
        <p:txBody>
          <a:bodyPr>
            <a:noAutofit/>
          </a:bodyPr>
          <a:lstStyle/>
          <a:p>
            <a:r>
              <a:rPr lang="en-US" sz="5400" dirty="0" smtClean="0"/>
              <a:t>The Shroud Appears </a:t>
            </a:r>
            <a:br>
              <a:rPr lang="en-US" sz="5400" dirty="0" smtClean="0"/>
            </a:br>
            <a:r>
              <a:rPr lang="en-US" sz="5400" dirty="0" smtClean="0"/>
              <a:t>In </a:t>
            </a:r>
            <a:r>
              <a:rPr lang="en-US" sz="5400" dirty="0" err="1" smtClean="0"/>
              <a:t>Lirey</a:t>
            </a:r>
            <a:r>
              <a:rPr lang="en-US" sz="5400" dirty="0" smtClean="0"/>
              <a:t>, France</a:t>
            </a:r>
            <a:endParaRPr lang="en-US" sz="5400" dirty="0"/>
          </a:p>
        </p:txBody>
      </p:sp>
      <p:sp>
        <p:nvSpPr>
          <p:cNvPr id="3" name="Content Placeholder 2"/>
          <p:cNvSpPr>
            <a:spLocks noGrp="1"/>
          </p:cNvSpPr>
          <p:nvPr>
            <p:ph idx="1"/>
          </p:nvPr>
        </p:nvSpPr>
        <p:spPr>
          <a:xfrm>
            <a:off x="685800" y="1447800"/>
            <a:ext cx="8229600" cy="4525963"/>
          </a:xfrm>
        </p:spPr>
        <p:txBody>
          <a:bodyPr/>
          <a:lstStyle/>
          <a:p>
            <a:r>
              <a:rPr lang="en-US" dirty="0" smtClean="0"/>
              <a:t>Exact date unknown c. 1349-1354</a:t>
            </a:r>
          </a:p>
          <a:p>
            <a:r>
              <a:rPr lang="en-US" dirty="0" smtClean="0"/>
              <a:t>Owner: A Model Knight </a:t>
            </a:r>
            <a:r>
              <a:rPr lang="en-US" dirty="0" err="1" smtClean="0"/>
              <a:t>Geoffroy</a:t>
            </a:r>
            <a:r>
              <a:rPr lang="en-US" dirty="0" smtClean="0"/>
              <a:t> I de </a:t>
            </a:r>
            <a:r>
              <a:rPr lang="en-US" dirty="0" err="1" smtClean="0"/>
              <a:t>Charny</a:t>
            </a:r>
            <a:r>
              <a:rPr lang="en-US" dirty="0" smtClean="0"/>
              <a:t> who died 19 September 1356 defending his king at the battle of Poitiers</a:t>
            </a:r>
            <a:endParaRPr lang="en-US" dirty="0"/>
          </a:p>
        </p:txBody>
      </p:sp>
      <p:sp>
        <p:nvSpPr>
          <p:cNvPr id="4" name="Footer Placeholder 3"/>
          <p:cNvSpPr>
            <a:spLocks noGrp="1"/>
          </p:cNvSpPr>
          <p:nvPr>
            <p:ph type="ftr" sz="quarter" idx="11"/>
          </p:nvPr>
        </p:nvSpPr>
        <p:spPr>
          <a:xfrm>
            <a:off x="2743200" y="6324600"/>
            <a:ext cx="2895600" cy="365125"/>
          </a:xfrm>
        </p:spPr>
        <p:txBody>
          <a:bodyPr/>
          <a:lstStyle/>
          <a:p>
            <a:r>
              <a:rPr lang="en-US" dirty="0" smtClean="0"/>
              <a:t>An Enduring Mystery ©2015 R. Schneider</a:t>
            </a:r>
            <a:endParaRPr lang="en-US" dirty="0"/>
          </a:p>
        </p:txBody>
      </p:sp>
      <p:sp>
        <p:nvSpPr>
          <p:cNvPr id="5" name="Slide Number Placeholder 4"/>
          <p:cNvSpPr>
            <a:spLocks noGrp="1"/>
          </p:cNvSpPr>
          <p:nvPr>
            <p:ph type="sldNum" sz="quarter" idx="12"/>
          </p:nvPr>
        </p:nvSpPr>
        <p:spPr/>
        <p:txBody>
          <a:bodyPr/>
          <a:lstStyle/>
          <a:p>
            <a:fld id="{48A028EF-D103-4C28-9A2D-9D4A318C56C1}" type="slidenum">
              <a:rPr lang="en-US" smtClean="0"/>
              <a:pPr/>
              <a:t>15</a:t>
            </a:fld>
            <a:endParaRPr lang="en-US"/>
          </a:p>
        </p:txBody>
      </p:sp>
      <p:pic>
        <p:nvPicPr>
          <p:cNvPr id="1028" name="Picture 4" descr="http://upload.wikimedia.org/wikipedia/commons/thumb/2/2d/Blason_famille_fr_Charny.svg/220px-Blason_famille_fr_Charny.svg.png"/>
          <p:cNvPicPr>
            <a:picLocks noChangeAspect="1" noChangeArrowheads="1"/>
          </p:cNvPicPr>
          <p:nvPr/>
        </p:nvPicPr>
        <p:blipFill>
          <a:blip r:embed="rId3" cstate="print"/>
          <a:srcRect/>
          <a:stretch>
            <a:fillRect/>
          </a:stretch>
        </p:blipFill>
        <p:spPr bwMode="auto">
          <a:xfrm>
            <a:off x="6705600" y="762000"/>
            <a:ext cx="1194955" cy="1314450"/>
          </a:xfrm>
          <a:prstGeom prst="rect">
            <a:avLst/>
          </a:prstGeom>
          <a:noFill/>
        </p:spPr>
      </p:pic>
      <p:pic>
        <p:nvPicPr>
          <p:cNvPr id="1029" name="Picture 5"/>
          <p:cNvPicPr>
            <a:picLocks noChangeAspect="1" noChangeArrowheads="1"/>
          </p:cNvPicPr>
          <p:nvPr/>
        </p:nvPicPr>
        <p:blipFill>
          <a:blip r:embed="rId4" cstate="print"/>
          <a:srcRect/>
          <a:stretch>
            <a:fillRect/>
          </a:stretch>
        </p:blipFill>
        <p:spPr bwMode="auto">
          <a:xfrm>
            <a:off x="0" y="3612853"/>
            <a:ext cx="2743200" cy="3245147"/>
          </a:xfrm>
          <a:prstGeom prst="rect">
            <a:avLst/>
          </a:prstGeom>
          <a:noFill/>
          <a:ln w="9525">
            <a:noFill/>
            <a:miter lim="800000"/>
            <a:headEnd/>
            <a:tailEnd/>
          </a:ln>
        </p:spPr>
      </p:pic>
      <p:sp>
        <p:nvSpPr>
          <p:cNvPr id="9" name="TextBox 8"/>
          <p:cNvSpPr txBox="1"/>
          <p:nvPr/>
        </p:nvSpPr>
        <p:spPr>
          <a:xfrm>
            <a:off x="2800037" y="3891677"/>
            <a:ext cx="2533963" cy="2585323"/>
          </a:xfrm>
          <a:prstGeom prst="rect">
            <a:avLst/>
          </a:prstGeom>
          <a:noFill/>
        </p:spPr>
        <p:txBody>
          <a:bodyPr wrap="none" rtlCol="0">
            <a:spAutoFit/>
          </a:bodyPr>
          <a:lstStyle/>
          <a:p>
            <a:r>
              <a:rPr lang="en-US" dirty="0" smtClean="0"/>
              <a:t>Pilgrim's medallion</a:t>
            </a:r>
          </a:p>
          <a:p>
            <a:r>
              <a:rPr lang="en-US" dirty="0" smtClean="0"/>
              <a:t>of the shroud showing</a:t>
            </a:r>
          </a:p>
          <a:p>
            <a:r>
              <a:rPr lang="en-US" dirty="0" smtClean="0"/>
              <a:t>the arms of Geoffrey </a:t>
            </a:r>
          </a:p>
          <a:p>
            <a:r>
              <a:rPr lang="en-US" dirty="0" smtClean="0"/>
              <a:t>de </a:t>
            </a:r>
            <a:r>
              <a:rPr lang="en-US" dirty="0" err="1" smtClean="0"/>
              <a:t>Charny</a:t>
            </a:r>
            <a:r>
              <a:rPr lang="en-US" dirty="0" smtClean="0"/>
              <a:t> and his wife</a:t>
            </a:r>
          </a:p>
          <a:p>
            <a:r>
              <a:rPr lang="en-US" dirty="0" smtClean="0"/>
              <a:t>Jeanne de </a:t>
            </a:r>
            <a:r>
              <a:rPr lang="en-US" smtClean="0"/>
              <a:t>Vergy</a:t>
            </a:r>
            <a:endParaRPr lang="en-US" dirty="0" smtClean="0"/>
          </a:p>
          <a:p>
            <a:endParaRPr lang="en-US" dirty="0" smtClean="0"/>
          </a:p>
          <a:p>
            <a:r>
              <a:rPr lang="en-US" dirty="0" smtClean="0"/>
              <a:t>6.2 cm x 4.5 cm</a:t>
            </a:r>
          </a:p>
          <a:p>
            <a:endParaRPr lang="en-US" dirty="0" smtClean="0"/>
          </a:p>
          <a:p>
            <a:r>
              <a:rPr lang="en-US" dirty="0" smtClean="0"/>
              <a:t>found in Seine river 1855</a:t>
            </a:r>
          </a:p>
        </p:txBody>
      </p:sp>
      <p:pic>
        <p:nvPicPr>
          <p:cNvPr id="1031" name="Picture 7" descr="http://upload.wikimedia.org/wikipedia/commons/thumb/4/4a/Oriflamme.svg/100px-Oriflamme.svg.png"/>
          <p:cNvPicPr>
            <a:picLocks noChangeAspect="1" noChangeArrowheads="1"/>
          </p:cNvPicPr>
          <p:nvPr/>
        </p:nvPicPr>
        <p:blipFill>
          <a:blip r:embed="rId5" cstate="print"/>
          <a:srcRect/>
          <a:stretch>
            <a:fillRect/>
          </a:stretch>
        </p:blipFill>
        <p:spPr bwMode="auto">
          <a:xfrm rot="16200000">
            <a:off x="7178040" y="1737361"/>
            <a:ext cx="655320" cy="3276600"/>
          </a:xfrm>
          <a:prstGeom prst="rect">
            <a:avLst/>
          </a:prstGeom>
          <a:noFill/>
        </p:spPr>
      </p:pic>
      <p:pic>
        <p:nvPicPr>
          <p:cNvPr id="6146" name="Picture 2" descr="http://upload.wikimedia.org/wikipedia/commons/thumb/9/97/Blason_Vergy.svg/140px-Blason_Vergy.svg.png"/>
          <p:cNvPicPr>
            <a:picLocks noChangeAspect="1" noChangeArrowheads="1"/>
          </p:cNvPicPr>
          <p:nvPr/>
        </p:nvPicPr>
        <p:blipFill>
          <a:blip r:embed="rId6" cstate="print"/>
          <a:srcRect/>
          <a:stretch>
            <a:fillRect/>
          </a:stretch>
        </p:blipFill>
        <p:spPr bwMode="auto">
          <a:xfrm>
            <a:off x="7949045" y="762000"/>
            <a:ext cx="1194955" cy="1314451"/>
          </a:xfrm>
          <a:prstGeom prst="rect">
            <a:avLst/>
          </a:prstGeom>
          <a:noFill/>
        </p:spPr>
      </p:pic>
      <p:sp>
        <p:nvSpPr>
          <p:cNvPr id="12" name="TextBox 11"/>
          <p:cNvSpPr txBox="1"/>
          <p:nvPr/>
        </p:nvSpPr>
        <p:spPr>
          <a:xfrm>
            <a:off x="5685617" y="3581400"/>
            <a:ext cx="3458383" cy="646331"/>
          </a:xfrm>
          <a:prstGeom prst="rect">
            <a:avLst/>
          </a:prstGeom>
          <a:noFill/>
        </p:spPr>
        <p:txBody>
          <a:bodyPr wrap="none" rtlCol="0">
            <a:spAutoFit/>
          </a:bodyPr>
          <a:lstStyle/>
          <a:p>
            <a:pPr algn="ctr"/>
            <a:r>
              <a:rPr lang="en-US" b="1" dirty="0" smtClean="0"/>
              <a:t>Bearer of the Oriflamme</a:t>
            </a:r>
            <a:br>
              <a:rPr lang="en-US" b="1" dirty="0" smtClean="0"/>
            </a:br>
            <a:r>
              <a:rPr lang="en-US" b="1" dirty="0" smtClean="0"/>
              <a:t>Battle Standard of the French King</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normAutofit fontScale="90000"/>
          </a:bodyPr>
          <a:lstStyle/>
          <a:p>
            <a:r>
              <a:rPr lang="en-US" dirty="0" smtClean="0"/>
              <a:t>Geoffrey I de </a:t>
            </a:r>
            <a:r>
              <a:rPr lang="en-US" dirty="0" err="1" smtClean="0"/>
              <a:t>Charney</a:t>
            </a:r>
            <a:r>
              <a:rPr lang="en-US" dirty="0" smtClean="0"/>
              <a:t/>
            </a:r>
            <a:br>
              <a:rPr lang="en-US" dirty="0" smtClean="0"/>
            </a:br>
            <a:r>
              <a:rPr lang="en-US" dirty="0" smtClean="0"/>
              <a:t> Lord of </a:t>
            </a:r>
            <a:r>
              <a:rPr lang="en-US" dirty="0" err="1" smtClean="0"/>
              <a:t>Savoisy</a:t>
            </a:r>
            <a:r>
              <a:rPr lang="en-US" dirty="0" smtClean="0"/>
              <a:t> and </a:t>
            </a:r>
            <a:r>
              <a:rPr lang="en-US" dirty="0" err="1" smtClean="0"/>
              <a:t>Lirey</a:t>
            </a:r>
            <a:endParaRPr lang="en-US" dirty="0"/>
          </a:p>
        </p:txBody>
      </p:sp>
      <p:sp>
        <p:nvSpPr>
          <p:cNvPr id="3" name="Content Placeholder 2"/>
          <p:cNvSpPr>
            <a:spLocks noGrp="1"/>
          </p:cNvSpPr>
          <p:nvPr>
            <p:ph idx="1"/>
          </p:nvPr>
        </p:nvSpPr>
        <p:spPr>
          <a:xfrm>
            <a:off x="152400" y="1752600"/>
            <a:ext cx="6172200" cy="4525963"/>
          </a:xfrm>
        </p:spPr>
        <p:txBody>
          <a:bodyPr>
            <a:normAutofit fontScale="92500" lnSpcReduction="10000"/>
          </a:bodyPr>
          <a:lstStyle/>
          <a:p>
            <a:r>
              <a:rPr lang="en-US" dirty="0" smtClean="0"/>
              <a:t>At Geoffrey's request a church to house relics was endowed by the king in June </a:t>
            </a:r>
            <a:r>
              <a:rPr lang="en-US" b="1" dirty="0" smtClean="0"/>
              <a:t>1343</a:t>
            </a:r>
            <a:r>
              <a:rPr lang="en-US" dirty="0" smtClean="0"/>
              <a:t> and July </a:t>
            </a:r>
            <a:r>
              <a:rPr lang="en-US" b="1" dirty="0" smtClean="0"/>
              <a:t>1356</a:t>
            </a:r>
            <a:r>
              <a:rPr lang="en-US" dirty="0" smtClean="0"/>
              <a:t>, although no shroud is mentioned.</a:t>
            </a:r>
          </a:p>
          <a:p>
            <a:r>
              <a:rPr lang="en-US" dirty="0" smtClean="0"/>
              <a:t>20 June 1353 the church is founded in honor of St. Mary of the Annunciation</a:t>
            </a:r>
          </a:p>
          <a:p>
            <a:r>
              <a:rPr lang="en-US" dirty="0" smtClean="0"/>
              <a:t>On May 28, 1356 the church was eulogized by the local Bishop Henri de Poitiers bishop of Troyes</a:t>
            </a:r>
          </a:p>
          <a:p>
            <a:endParaRPr lang="en-US" dirty="0" smtClean="0"/>
          </a:p>
          <a:p>
            <a:endParaRPr lang="en-US" dirty="0" smtClean="0"/>
          </a:p>
        </p:txBody>
      </p:sp>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16</a:t>
            </a:fld>
            <a:endParaRPr lang="en-US"/>
          </a:p>
        </p:txBody>
      </p:sp>
      <p:pic>
        <p:nvPicPr>
          <p:cNvPr id="23554" name="Picture 2" descr="http://upload.wikimedia.org/wikipedia/commons/thumb/4/4a/Geoffroi_de_Charny_tomb_brass.jpg/240px-Geoffroi_de_Charny_tomb_brass.jpg"/>
          <p:cNvPicPr>
            <a:picLocks noChangeAspect="1" noChangeArrowheads="1"/>
          </p:cNvPicPr>
          <p:nvPr/>
        </p:nvPicPr>
        <p:blipFill>
          <a:blip r:embed="rId2" cstate="print"/>
          <a:srcRect/>
          <a:stretch>
            <a:fillRect/>
          </a:stretch>
        </p:blipFill>
        <p:spPr bwMode="auto">
          <a:xfrm>
            <a:off x="6248400" y="1459468"/>
            <a:ext cx="2895600" cy="5103495"/>
          </a:xfrm>
          <a:prstGeom prst="rect">
            <a:avLst/>
          </a:prstGeom>
          <a:noFill/>
        </p:spPr>
      </p:pic>
      <p:sp>
        <p:nvSpPr>
          <p:cNvPr id="7" name="TextBox 6"/>
          <p:cNvSpPr txBox="1"/>
          <p:nvPr/>
        </p:nvSpPr>
        <p:spPr>
          <a:xfrm>
            <a:off x="6553200" y="6488668"/>
            <a:ext cx="2170979" cy="369332"/>
          </a:xfrm>
          <a:prstGeom prst="rect">
            <a:avLst/>
          </a:prstGeom>
          <a:noFill/>
        </p:spPr>
        <p:txBody>
          <a:bodyPr wrap="none" rtlCol="0">
            <a:spAutoFit/>
          </a:bodyPr>
          <a:lstStyle/>
          <a:p>
            <a:r>
              <a:rPr lang="en-US" dirty="0" smtClean="0"/>
              <a:t>Geoffrey II de </a:t>
            </a:r>
            <a:r>
              <a:rPr lang="en-US" dirty="0" err="1" smtClean="0"/>
              <a:t>Charny</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8229600" cy="1143000"/>
          </a:xfrm>
        </p:spPr>
        <p:txBody>
          <a:bodyPr>
            <a:normAutofit fontScale="90000"/>
          </a:bodyPr>
          <a:lstStyle/>
          <a:p>
            <a:r>
              <a:rPr lang="en-US" sz="5400" dirty="0" smtClean="0"/>
              <a:t>Bishop Pierre </a:t>
            </a:r>
            <a:r>
              <a:rPr lang="en-US" sz="5400" dirty="0" err="1" smtClean="0"/>
              <a:t>d'Arcis</a:t>
            </a:r>
            <a:r>
              <a:rPr lang="en-US" sz="5400" dirty="0" smtClean="0"/>
              <a:t/>
            </a:r>
            <a:br>
              <a:rPr lang="en-US" sz="5400" dirty="0" smtClean="0"/>
            </a:br>
            <a:r>
              <a:rPr lang="en-US" sz="5400" dirty="0" smtClean="0"/>
              <a:t>Bishop of Troyes (1378-1395) </a:t>
            </a:r>
            <a:endParaRPr lang="en-US" sz="5400" dirty="0"/>
          </a:p>
        </p:txBody>
      </p:sp>
      <p:sp>
        <p:nvSpPr>
          <p:cNvPr id="3" name="Content Placeholder 2"/>
          <p:cNvSpPr>
            <a:spLocks noGrp="1"/>
          </p:cNvSpPr>
          <p:nvPr>
            <p:ph idx="1"/>
          </p:nvPr>
        </p:nvSpPr>
        <p:spPr>
          <a:xfrm>
            <a:off x="533400" y="1752600"/>
            <a:ext cx="8229600" cy="4800600"/>
          </a:xfrm>
        </p:spPr>
        <p:txBody>
          <a:bodyPr>
            <a:normAutofit fontScale="85000" lnSpcReduction="10000"/>
          </a:bodyPr>
          <a:lstStyle/>
          <a:p>
            <a:r>
              <a:rPr lang="en-US" dirty="0" smtClean="0"/>
              <a:t>1389/90 he writes a memo to the Avignon Pope Clement VII complaining of the exhibitions of the shroud as the authentic burial cloth of Jesus.  He claimed: (he says)</a:t>
            </a:r>
          </a:p>
          <a:p>
            <a:pPr lvl="1"/>
            <a:r>
              <a:rPr lang="en-US" dirty="0" smtClean="0"/>
              <a:t>his predecessor Bishop Henri de Poitiers had declared the shroud a </a:t>
            </a:r>
            <a:r>
              <a:rPr lang="en-US" b="1" dirty="0" smtClean="0">
                <a:solidFill>
                  <a:srgbClr val="FFC000"/>
                </a:solidFill>
              </a:rPr>
              <a:t>forgery</a:t>
            </a:r>
            <a:r>
              <a:rPr lang="en-US" dirty="0" smtClean="0"/>
              <a:t>, and</a:t>
            </a:r>
          </a:p>
          <a:p>
            <a:pPr lvl="1"/>
            <a:r>
              <a:rPr lang="en-US" dirty="0" smtClean="0"/>
              <a:t>had interviewed the </a:t>
            </a:r>
            <a:r>
              <a:rPr lang="en-US" b="1" dirty="0" smtClean="0">
                <a:solidFill>
                  <a:srgbClr val="FFC000"/>
                </a:solidFill>
              </a:rPr>
              <a:t>painter</a:t>
            </a:r>
            <a:r>
              <a:rPr lang="en-US" dirty="0" smtClean="0"/>
              <a:t> (not identified)</a:t>
            </a:r>
          </a:p>
          <a:p>
            <a:pPr lvl="1"/>
            <a:r>
              <a:rPr lang="en-US" dirty="0" smtClean="0"/>
              <a:t>pretended </a:t>
            </a:r>
            <a:r>
              <a:rPr lang="en-US" b="1" dirty="0" smtClean="0">
                <a:solidFill>
                  <a:srgbClr val="FFC000"/>
                </a:solidFill>
              </a:rPr>
              <a:t>miracles were staged </a:t>
            </a:r>
            <a:r>
              <a:rPr lang="en-US" dirty="0" smtClean="0"/>
              <a:t>to promote belief</a:t>
            </a:r>
          </a:p>
          <a:p>
            <a:r>
              <a:rPr lang="en-US" dirty="0" smtClean="0"/>
              <a:t>the bishop was ordered to perpetual silence on the matter by the pope who allowed the expositions on the condition that the shroud be presented as a representation and not the actual shroud of Christ</a:t>
            </a:r>
          </a:p>
          <a:p>
            <a:pPr lvl="1"/>
            <a:endParaRPr lang="en-US" dirty="0"/>
          </a:p>
        </p:txBody>
      </p:sp>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Conspiracy?</a:t>
            </a:r>
            <a:endParaRPr lang="en-US" dirty="0"/>
          </a:p>
        </p:txBody>
      </p:sp>
      <p:sp>
        <p:nvSpPr>
          <p:cNvPr id="3" name="Content Placeholder 2"/>
          <p:cNvSpPr>
            <a:spLocks noGrp="1"/>
          </p:cNvSpPr>
          <p:nvPr>
            <p:ph idx="1"/>
          </p:nvPr>
        </p:nvSpPr>
        <p:spPr>
          <a:xfrm>
            <a:off x="457200" y="1798637"/>
            <a:ext cx="8686800" cy="4525963"/>
          </a:xfrm>
        </p:spPr>
        <p:txBody>
          <a:bodyPr>
            <a:normAutofit fontScale="92500" lnSpcReduction="10000"/>
          </a:bodyPr>
          <a:lstStyle/>
          <a:p>
            <a:r>
              <a:rPr lang="en-US" dirty="0" smtClean="0"/>
              <a:t>Jack Marquardt blows up the </a:t>
            </a:r>
            <a:r>
              <a:rPr lang="en-US" dirty="0" err="1" smtClean="0"/>
              <a:t>d'Arcis</a:t>
            </a:r>
            <a:r>
              <a:rPr lang="en-US" dirty="0" smtClean="0"/>
              <a:t> memo in a 2001 paper, </a:t>
            </a:r>
            <a:r>
              <a:rPr lang="en-US" i="1" dirty="0" smtClean="0"/>
              <a:t>The Conspiracy Against the Shroud</a:t>
            </a:r>
            <a:endParaRPr lang="en-US" dirty="0" smtClean="0"/>
          </a:p>
          <a:p>
            <a:pPr lvl="1"/>
            <a:r>
              <a:rPr lang="en-US" dirty="0" smtClean="0"/>
              <a:t>it's concocted out of two other documents</a:t>
            </a:r>
          </a:p>
          <a:p>
            <a:pPr lvl="1"/>
            <a:r>
              <a:rPr lang="en-US" dirty="0" smtClean="0"/>
              <a:t>probably never sent to the pope at all</a:t>
            </a:r>
          </a:p>
          <a:p>
            <a:pPr lvl="1"/>
            <a:r>
              <a:rPr lang="en-US" dirty="0" smtClean="0"/>
              <a:t>Chevalier who created the document earns the admiration of his progressive colleagues, and a gold medal of 1,000 francs presented by the French </a:t>
            </a:r>
            <a:r>
              <a:rPr lang="en-US" dirty="0" err="1" smtClean="0"/>
              <a:t>Acadamie</a:t>
            </a:r>
            <a:r>
              <a:rPr lang="en-US" dirty="0" smtClean="0"/>
              <a:t> des Inscriptions in 1901.</a:t>
            </a:r>
          </a:p>
          <a:p>
            <a:pPr lvl="1"/>
            <a:r>
              <a:rPr lang="en-US" dirty="0" smtClean="0"/>
              <a:t>The research subsequent to the 1898 photograph deflated the significance of the </a:t>
            </a:r>
            <a:r>
              <a:rPr lang="en-US" dirty="0" err="1" smtClean="0"/>
              <a:t>d'Arcis</a:t>
            </a:r>
            <a:r>
              <a:rPr lang="en-US" dirty="0" smtClean="0"/>
              <a:t> memo since the shroud is not a painting</a:t>
            </a:r>
            <a:endParaRPr lang="en-US" dirty="0"/>
          </a:p>
        </p:txBody>
      </p:sp>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18</a:t>
            </a:fld>
            <a:endParaRPr lang="en-US" dirty="0"/>
          </a:p>
        </p:txBody>
      </p:sp>
      <p:pic>
        <p:nvPicPr>
          <p:cNvPr id="28674" name="Picture 2" descr="http://www.stlouisshroudconference.com/images/presenters/Markwardt.jpg"/>
          <p:cNvPicPr>
            <a:picLocks noChangeAspect="1" noChangeArrowheads="1"/>
          </p:cNvPicPr>
          <p:nvPr/>
        </p:nvPicPr>
        <p:blipFill>
          <a:blip r:embed="rId2" cstate="print"/>
          <a:srcRect/>
          <a:stretch>
            <a:fillRect/>
          </a:stretch>
        </p:blipFill>
        <p:spPr bwMode="auto">
          <a:xfrm>
            <a:off x="7351215" y="228600"/>
            <a:ext cx="1260565" cy="1371600"/>
          </a:xfrm>
          <a:prstGeom prst="rect">
            <a:avLst/>
          </a:prstGeom>
          <a:noFill/>
        </p:spPr>
      </p:pic>
      <p:sp>
        <p:nvSpPr>
          <p:cNvPr id="7" name="Rectangle 6"/>
          <p:cNvSpPr/>
          <p:nvPr/>
        </p:nvSpPr>
        <p:spPr>
          <a:xfrm>
            <a:off x="4419600" y="5943600"/>
            <a:ext cx="4428520" cy="369332"/>
          </a:xfrm>
          <a:prstGeom prst="rect">
            <a:avLst/>
          </a:prstGeom>
        </p:spPr>
        <p:txBody>
          <a:bodyPr wrap="none">
            <a:spAutoFit/>
          </a:bodyPr>
          <a:lstStyle/>
          <a:p>
            <a:r>
              <a:rPr lang="en-US" dirty="0" smtClean="0">
                <a:hlinkClick r:id="rId3"/>
              </a:rPr>
              <a:t>https://www.shroud.com/pdfs/n55part3.pdf</a:t>
            </a:r>
            <a:r>
              <a:rPr lang="en-US" dirty="0" smtClean="0"/>
              <a:t> </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Great Many Documents *</a:t>
            </a:r>
            <a:endParaRPr lang="en-US" dirty="0"/>
          </a:p>
        </p:txBody>
      </p:sp>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19</a:t>
            </a:fld>
            <a:endParaRPr lang="en-US"/>
          </a:p>
        </p:txBody>
      </p:sp>
      <p:sp>
        <p:nvSpPr>
          <p:cNvPr id="7" name="TextBox 6"/>
          <p:cNvSpPr txBox="1"/>
          <p:nvPr/>
        </p:nvSpPr>
        <p:spPr>
          <a:xfrm>
            <a:off x="152400" y="1447800"/>
            <a:ext cx="8991600" cy="5170646"/>
          </a:xfrm>
          <a:prstGeom prst="rect">
            <a:avLst/>
          </a:prstGeom>
          <a:noFill/>
        </p:spPr>
        <p:txBody>
          <a:bodyPr wrap="square" rtlCol="0">
            <a:spAutoFit/>
          </a:bodyPr>
          <a:lstStyle/>
          <a:p>
            <a:r>
              <a:rPr lang="en-US" sz="2750" dirty="0" smtClean="0"/>
              <a:t>1. Letter of Clement VII to </a:t>
            </a:r>
            <a:r>
              <a:rPr lang="en-US" sz="2750" dirty="0" err="1" smtClean="0"/>
              <a:t>Geoffroy</a:t>
            </a:r>
            <a:r>
              <a:rPr lang="en-US" sz="2750" dirty="0" smtClean="0"/>
              <a:t> II de </a:t>
            </a:r>
            <a:r>
              <a:rPr lang="en-US" sz="2750" dirty="0" err="1" smtClean="0"/>
              <a:t>Charny</a:t>
            </a:r>
            <a:r>
              <a:rPr lang="en-US" sz="2750" dirty="0" smtClean="0"/>
              <a:t>, </a:t>
            </a:r>
            <a:br>
              <a:rPr lang="en-US" sz="2750" dirty="0" smtClean="0"/>
            </a:br>
            <a:r>
              <a:rPr lang="en-US" sz="2750" dirty="0" smtClean="0"/>
              <a:t>                                                               dated 28 July 1389</a:t>
            </a:r>
          </a:p>
          <a:p>
            <a:r>
              <a:rPr lang="en-US" sz="2750" dirty="0" smtClean="0"/>
              <a:t>2. Bull of Clement VII, 6 January 1390</a:t>
            </a:r>
          </a:p>
          <a:p>
            <a:r>
              <a:rPr lang="en-US" sz="2750" dirty="0" smtClean="0"/>
              <a:t>3. Letter of Clement VII to Pierre </a:t>
            </a:r>
            <a:r>
              <a:rPr lang="en-US" sz="2750" dirty="0" err="1" smtClean="0"/>
              <a:t>d'Arcis</a:t>
            </a:r>
            <a:r>
              <a:rPr lang="en-US" sz="2750" dirty="0" smtClean="0"/>
              <a:t>,  6 January 1390</a:t>
            </a:r>
          </a:p>
          <a:p>
            <a:r>
              <a:rPr lang="en-US" sz="2750" dirty="0" smtClean="0"/>
              <a:t>4. Letter of Clement VII to the ecclesiastical officials of </a:t>
            </a:r>
            <a:r>
              <a:rPr lang="en-US" sz="2750" dirty="0" err="1" smtClean="0"/>
              <a:t>Autun</a:t>
            </a:r>
            <a:r>
              <a:rPr lang="en-US" sz="2750" dirty="0" smtClean="0"/>
              <a:t>, </a:t>
            </a:r>
            <a:r>
              <a:rPr lang="en-US" sz="2750" dirty="0" err="1" smtClean="0"/>
              <a:t>Langres</a:t>
            </a:r>
            <a:r>
              <a:rPr lang="en-US" sz="2750" dirty="0" smtClean="0"/>
              <a:t> and Chalons-sur-Marne, 6 January 1390</a:t>
            </a:r>
          </a:p>
          <a:p>
            <a:r>
              <a:rPr lang="en-US" sz="2750" dirty="0" smtClean="0"/>
              <a:t>5. Bull of Clement VII, dated 1 June 1390</a:t>
            </a:r>
          </a:p>
          <a:p>
            <a:r>
              <a:rPr lang="en-US" sz="2750" dirty="0" smtClean="0"/>
              <a:t>6. The so-called Memorandum of Pierre </a:t>
            </a:r>
            <a:r>
              <a:rPr lang="en-US" sz="2750" dirty="0" err="1" smtClean="0"/>
              <a:t>d'Arcis</a:t>
            </a:r>
            <a:r>
              <a:rPr lang="en-US" sz="2750" dirty="0" smtClean="0"/>
              <a:t> (undated) which, in Chevalier's opinion, dates from the end of 1389.</a:t>
            </a:r>
          </a:p>
          <a:p>
            <a:r>
              <a:rPr lang="en-US" sz="2750" dirty="0" smtClean="0"/>
              <a:t>     * from Shroud Spectrum International #8 pg. 25, </a:t>
            </a:r>
            <a:br>
              <a:rPr lang="en-US" sz="2750" dirty="0" smtClean="0"/>
            </a:br>
            <a:r>
              <a:rPr lang="en-US" sz="2750" dirty="0" smtClean="0"/>
              <a:t>        </a:t>
            </a:r>
            <a:r>
              <a:rPr lang="en-US" sz="2750" i="1" dirty="0" smtClean="0"/>
              <a:t>The </a:t>
            </a:r>
            <a:r>
              <a:rPr lang="en-US" sz="2750" i="1" dirty="0" err="1" smtClean="0"/>
              <a:t>Lirey</a:t>
            </a:r>
            <a:r>
              <a:rPr lang="en-US" sz="2750" i="1" dirty="0" smtClean="0"/>
              <a:t> Controversy</a:t>
            </a:r>
            <a:r>
              <a:rPr lang="en-US" sz="2750" dirty="0" smtClean="0"/>
              <a:t>, by Luigi </a:t>
            </a:r>
            <a:r>
              <a:rPr lang="en-US" sz="2750" dirty="0" err="1" smtClean="0"/>
              <a:t>Fossati</a:t>
            </a:r>
            <a:endParaRPr lang="en-US" sz="2750" dirty="0" smtClean="0"/>
          </a:p>
          <a:p>
            <a:endParaRPr lang="en-US" sz="2750" dirty="0"/>
          </a:p>
        </p:txBody>
      </p:sp>
      <p:sp>
        <p:nvSpPr>
          <p:cNvPr id="8" name="TextBox 7"/>
          <p:cNvSpPr txBox="1"/>
          <p:nvPr/>
        </p:nvSpPr>
        <p:spPr>
          <a:xfrm>
            <a:off x="2438400" y="6096000"/>
            <a:ext cx="4508863" cy="369332"/>
          </a:xfrm>
          <a:prstGeom prst="rect">
            <a:avLst/>
          </a:prstGeom>
          <a:noFill/>
        </p:spPr>
        <p:txBody>
          <a:bodyPr wrap="none" rtlCol="0">
            <a:spAutoFit/>
          </a:bodyPr>
          <a:lstStyle/>
          <a:p>
            <a:r>
              <a:rPr lang="en-US" i="1" dirty="0" smtClean="0">
                <a:hlinkClick r:id="rId2"/>
              </a:rPr>
              <a:t>https://www.shroud.com/pdfs/ssi08part5.pdf</a:t>
            </a:r>
            <a:r>
              <a:rPr lang="en-US" i="1" dirty="0" smtClean="0"/>
              <a:t> </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Last Time</a:t>
            </a:r>
            <a:endParaRPr lang="en-US" dirty="0"/>
          </a:p>
        </p:txBody>
      </p:sp>
      <p:sp>
        <p:nvSpPr>
          <p:cNvPr id="7" name="Content Placeholder 6"/>
          <p:cNvSpPr>
            <a:spLocks noGrp="1"/>
          </p:cNvSpPr>
          <p:nvPr>
            <p:ph idx="1"/>
          </p:nvPr>
        </p:nvSpPr>
        <p:spPr/>
        <p:txBody>
          <a:bodyPr>
            <a:normAutofit lnSpcReduction="10000"/>
          </a:bodyPr>
          <a:lstStyle/>
          <a:p>
            <a:r>
              <a:rPr lang="en-US" dirty="0" smtClean="0"/>
              <a:t>We didn't quite get through the slides so we'll continue from where we left off on the Science</a:t>
            </a:r>
          </a:p>
          <a:p>
            <a:r>
              <a:rPr lang="en-US" dirty="0" smtClean="0"/>
              <a:t>The key point here is that emerging science that produces dating estimates based on other factors than C14 decay suggest that the shroud is indeed </a:t>
            </a:r>
            <a:r>
              <a:rPr lang="en-US" b="1" dirty="0" smtClean="0"/>
              <a:t>much </a:t>
            </a:r>
            <a:r>
              <a:rPr lang="en-US" b="1" dirty="0" err="1" smtClean="0"/>
              <a:t>much</a:t>
            </a:r>
            <a:r>
              <a:rPr lang="en-US" b="1" dirty="0" smtClean="0"/>
              <a:t> </a:t>
            </a:r>
            <a:r>
              <a:rPr lang="en-US" dirty="0" smtClean="0"/>
              <a:t>older than the interval the C14 labs produced</a:t>
            </a:r>
          </a:p>
          <a:p>
            <a:r>
              <a:rPr lang="en-US" dirty="0" smtClean="0"/>
              <a:t>1250-1390 with 95% probability ?  Really?</a:t>
            </a:r>
            <a:endParaRPr lang="en-US" dirty="0"/>
          </a:p>
        </p:txBody>
      </p:sp>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1143000"/>
          </a:xfrm>
        </p:spPr>
        <p:txBody>
          <a:bodyPr>
            <a:normAutofit/>
          </a:bodyPr>
          <a:lstStyle/>
          <a:p>
            <a:r>
              <a:rPr lang="en-US" sz="5400" dirty="0" smtClean="0"/>
              <a:t>Observation</a:t>
            </a:r>
            <a:endParaRPr lang="en-US" sz="5400" dirty="0"/>
          </a:p>
        </p:txBody>
      </p:sp>
      <p:sp>
        <p:nvSpPr>
          <p:cNvPr id="3" name="Content Placeholder 2"/>
          <p:cNvSpPr>
            <a:spLocks noGrp="1"/>
          </p:cNvSpPr>
          <p:nvPr>
            <p:ph idx="1"/>
          </p:nvPr>
        </p:nvSpPr>
        <p:spPr>
          <a:xfrm>
            <a:off x="457200" y="1905000"/>
            <a:ext cx="8229600" cy="3581400"/>
          </a:xfrm>
        </p:spPr>
        <p:txBody>
          <a:bodyPr/>
          <a:lstStyle/>
          <a:p>
            <a:r>
              <a:rPr lang="en-US" dirty="0" smtClean="0"/>
              <a:t>We have seen that the shroud is NOT a painting so to what is the good bishop referring?  </a:t>
            </a:r>
            <a:r>
              <a:rPr lang="en-US" b="1" i="1" dirty="0" smtClean="0"/>
              <a:t>We'll come back to this point.</a:t>
            </a:r>
          </a:p>
          <a:p>
            <a:r>
              <a:rPr lang="en-US" dirty="0" smtClean="0"/>
              <a:t>The bishop received no support from the pope or the king suggesting that they knew more about the shroud than they let on.</a:t>
            </a:r>
            <a:endParaRPr lang="en-US" dirty="0"/>
          </a:p>
        </p:txBody>
      </p:sp>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8229600" cy="1143000"/>
          </a:xfrm>
        </p:spPr>
        <p:txBody>
          <a:bodyPr/>
          <a:lstStyle/>
          <a:p>
            <a:r>
              <a:rPr lang="en-US" dirty="0" smtClean="0"/>
              <a:t>The de </a:t>
            </a:r>
            <a:r>
              <a:rPr lang="en-US" dirty="0" err="1" smtClean="0"/>
              <a:t>Charny</a:t>
            </a:r>
            <a:r>
              <a:rPr lang="en-US" dirty="0" smtClean="0"/>
              <a:t>/de </a:t>
            </a:r>
            <a:r>
              <a:rPr lang="en-US" dirty="0" err="1" smtClean="0"/>
              <a:t>Vergy</a:t>
            </a:r>
            <a:r>
              <a:rPr lang="en-US" dirty="0" smtClean="0"/>
              <a:t> Period</a:t>
            </a:r>
            <a:endParaRPr lang="en-US" dirty="0"/>
          </a:p>
        </p:txBody>
      </p:sp>
      <p:sp>
        <p:nvSpPr>
          <p:cNvPr id="3" name="Content Placeholder 2"/>
          <p:cNvSpPr>
            <a:spLocks noGrp="1"/>
          </p:cNvSpPr>
          <p:nvPr>
            <p:ph idx="1"/>
          </p:nvPr>
        </p:nvSpPr>
        <p:spPr>
          <a:xfrm>
            <a:off x="381000" y="1752600"/>
            <a:ext cx="8534400" cy="4953000"/>
          </a:xfrm>
        </p:spPr>
        <p:txBody>
          <a:bodyPr>
            <a:normAutofit fontScale="92500" lnSpcReduction="20000"/>
          </a:bodyPr>
          <a:lstStyle/>
          <a:p>
            <a:r>
              <a:rPr lang="en-US" dirty="0" smtClean="0"/>
              <a:t>Son of Geoffrey I and Jeanne de </a:t>
            </a:r>
            <a:r>
              <a:rPr lang="en-US" dirty="0" err="1" smtClean="0"/>
              <a:t>Vergy</a:t>
            </a:r>
            <a:r>
              <a:rPr lang="en-US" dirty="0" smtClean="0"/>
              <a:t>, Geoffrey II de </a:t>
            </a:r>
            <a:r>
              <a:rPr lang="en-US" dirty="0" err="1" smtClean="0"/>
              <a:t>Charny</a:t>
            </a:r>
            <a:r>
              <a:rPr lang="en-US" dirty="0" smtClean="0"/>
              <a:t> displays shroud regularly at the church in </a:t>
            </a:r>
            <a:r>
              <a:rPr lang="en-US" dirty="0" err="1" smtClean="0"/>
              <a:t>Lirey</a:t>
            </a:r>
            <a:r>
              <a:rPr lang="en-US" dirty="0" smtClean="0"/>
              <a:t>, dies on 22 May 1398</a:t>
            </a:r>
          </a:p>
          <a:p>
            <a:r>
              <a:rPr lang="en-US" dirty="0" smtClean="0"/>
              <a:t>1400 Margaret de </a:t>
            </a:r>
            <a:r>
              <a:rPr lang="en-US" dirty="0" err="1" smtClean="0"/>
              <a:t>Charny</a:t>
            </a:r>
            <a:r>
              <a:rPr lang="en-US" dirty="0" smtClean="0"/>
              <a:t> daughter of Geoffrey II marries Jean de </a:t>
            </a:r>
            <a:r>
              <a:rPr lang="en-US" dirty="0" err="1" smtClean="0"/>
              <a:t>Baufremont</a:t>
            </a:r>
            <a:endParaRPr lang="en-US" dirty="0" smtClean="0"/>
          </a:p>
          <a:p>
            <a:r>
              <a:rPr lang="en-US" dirty="0" smtClean="0"/>
              <a:t>June 1418 widowed Margaret marries </a:t>
            </a:r>
            <a:r>
              <a:rPr lang="en-US" dirty="0" err="1" smtClean="0"/>
              <a:t>Humbert</a:t>
            </a:r>
            <a:r>
              <a:rPr lang="en-US" dirty="0" smtClean="0"/>
              <a:t> of </a:t>
            </a:r>
            <a:r>
              <a:rPr lang="en-US" dirty="0" err="1" smtClean="0"/>
              <a:t>Villersexel</a:t>
            </a:r>
            <a:r>
              <a:rPr lang="en-US" dirty="0" smtClean="0"/>
              <a:t>, Count de la Roche, Lord of </a:t>
            </a:r>
            <a:r>
              <a:rPr lang="en-US" dirty="0" err="1" smtClean="0"/>
              <a:t>St.Hippolyte</a:t>
            </a:r>
            <a:r>
              <a:rPr lang="en-US" dirty="0" smtClean="0"/>
              <a:t> </a:t>
            </a:r>
            <a:r>
              <a:rPr lang="en-US" dirty="0" err="1" smtClean="0"/>
              <a:t>sur</a:t>
            </a:r>
            <a:r>
              <a:rPr lang="en-US" dirty="0" smtClean="0"/>
              <a:t> Doubs.</a:t>
            </a:r>
          </a:p>
          <a:p>
            <a:r>
              <a:rPr lang="en-US" dirty="0" smtClean="0"/>
              <a:t>Following month the canons of </a:t>
            </a:r>
            <a:r>
              <a:rPr lang="en-US" dirty="0" err="1" smtClean="0"/>
              <a:t>Lirey</a:t>
            </a:r>
            <a:r>
              <a:rPr lang="en-US" dirty="0" smtClean="0"/>
              <a:t> convey the shroud to </a:t>
            </a:r>
            <a:r>
              <a:rPr lang="en-US" dirty="0" err="1" smtClean="0"/>
              <a:t>Humbert</a:t>
            </a:r>
            <a:r>
              <a:rPr lang="en-US" dirty="0" smtClean="0"/>
              <a:t> for safe-keeping.  It is kept in various places and exhibited regularly.</a:t>
            </a:r>
            <a:br>
              <a:rPr lang="en-US" dirty="0" smtClean="0"/>
            </a:br>
            <a:endParaRPr lang="en-US" dirty="0"/>
          </a:p>
        </p:txBody>
      </p:sp>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21</a:t>
            </a:fld>
            <a:endParaRPr lang="en-US"/>
          </a:p>
        </p:txBody>
      </p:sp>
      <p:sp>
        <p:nvSpPr>
          <p:cNvPr id="6" name="TextBox 5"/>
          <p:cNvSpPr txBox="1"/>
          <p:nvPr/>
        </p:nvSpPr>
        <p:spPr>
          <a:xfrm>
            <a:off x="4800600" y="6019800"/>
            <a:ext cx="3682355" cy="369332"/>
          </a:xfrm>
          <a:prstGeom prst="rect">
            <a:avLst/>
          </a:prstGeom>
          <a:noFill/>
        </p:spPr>
        <p:txBody>
          <a:bodyPr wrap="none" rtlCol="0">
            <a:spAutoFit/>
          </a:bodyPr>
          <a:lstStyle/>
          <a:p>
            <a:r>
              <a:rPr lang="en-US" dirty="0" smtClean="0">
                <a:hlinkClick r:id="rId2"/>
              </a:rPr>
              <a:t>http://www.shroud.com/history.htm</a:t>
            </a:r>
            <a:r>
              <a:rPr lang="en-US" dirty="0" smtClean="0"/>
              <a:t> </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Adventure Continues</a:t>
            </a:r>
            <a:endParaRPr lang="en-US" dirty="0"/>
          </a:p>
        </p:txBody>
      </p:sp>
      <p:sp>
        <p:nvSpPr>
          <p:cNvPr id="3" name="Content Placeholder 2"/>
          <p:cNvSpPr>
            <a:spLocks noGrp="1"/>
          </p:cNvSpPr>
          <p:nvPr>
            <p:ph idx="1"/>
          </p:nvPr>
        </p:nvSpPr>
        <p:spPr>
          <a:xfrm>
            <a:off x="457200" y="1752600"/>
            <a:ext cx="8229600" cy="4876800"/>
          </a:xfrm>
        </p:spPr>
        <p:txBody>
          <a:bodyPr>
            <a:normAutofit fontScale="92500" lnSpcReduction="10000"/>
          </a:bodyPr>
          <a:lstStyle/>
          <a:p>
            <a:r>
              <a:rPr lang="en-US" dirty="0" smtClean="0"/>
              <a:t>1438 </a:t>
            </a:r>
            <a:r>
              <a:rPr lang="fr-FR" dirty="0" smtClean="0"/>
              <a:t>Humbert de la Roche, </a:t>
            </a:r>
            <a:r>
              <a:rPr lang="fr-FR" dirty="0" err="1" smtClean="0"/>
              <a:t>husband</a:t>
            </a:r>
            <a:r>
              <a:rPr lang="fr-FR" dirty="0" smtClean="0"/>
              <a:t> of Margaret de Charny dies and in 1443 the </a:t>
            </a:r>
            <a:r>
              <a:rPr lang="fr-FR" dirty="0" err="1" smtClean="0"/>
              <a:t>Lirey</a:t>
            </a:r>
            <a:r>
              <a:rPr lang="fr-FR" dirty="0" smtClean="0"/>
              <a:t> canons </a:t>
            </a:r>
            <a:r>
              <a:rPr lang="fr-FR" dirty="0" err="1" smtClean="0"/>
              <a:t>try</a:t>
            </a:r>
            <a:r>
              <a:rPr lang="fr-FR" dirty="0" smtClean="0"/>
              <a:t> to </a:t>
            </a:r>
            <a:r>
              <a:rPr lang="fr-FR" dirty="0" err="1" smtClean="0"/>
              <a:t>get</a:t>
            </a:r>
            <a:r>
              <a:rPr lang="fr-FR" dirty="0" smtClean="0"/>
              <a:t> </a:t>
            </a:r>
            <a:r>
              <a:rPr lang="fr-FR" dirty="0" err="1" smtClean="0"/>
              <a:t>her</a:t>
            </a:r>
            <a:r>
              <a:rPr lang="fr-FR" dirty="0" smtClean="0"/>
              <a:t> to return the </a:t>
            </a:r>
            <a:r>
              <a:rPr lang="fr-FR" dirty="0" err="1" smtClean="0"/>
              <a:t>shroud</a:t>
            </a:r>
            <a:r>
              <a:rPr lang="fr-FR" dirty="0" smtClean="0"/>
              <a:t>.  </a:t>
            </a:r>
            <a:r>
              <a:rPr lang="fr-FR" dirty="0" err="1" smtClean="0"/>
              <a:t>She</a:t>
            </a:r>
            <a:r>
              <a:rPr lang="fr-FR" dirty="0" smtClean="0"/>
              <a:t> refuses.</a:t>
            </a:r>
          </a:p>
          <a:p>
            <a:r>
              <a:rPr lang="fr-FR" dirty="0" smtClean="0"/>
              <a:t>1453 a </a:t>
            </a:r>
            <a:r>
              <a:rPr lang="fr-FR" dirty="0" err="1" smtClean="0"/>
              <a:t>widow</a:t>
            </a:r>
            <a:r>
              <a:rPr lang="fr-FR" dirty="0" smtClean="0"/>
              <a:t> </a:t>
            </a:r>
            <a:r>
              <a:rPr lang="fr-FR" dirty="0" err="1" smtClean="0"/>
              <a:t>with</a:t>
            </a:r>
            <a:r>
              <a:rPr lang="fr-FR" dirty="0" smtClean="0"/>
              <a:t> no </a:t>
            </a:r>
            <a:r>
              <a:rPr lang="fr-FR" dirty="0" err="1" smtClean="0"/>
              <a:t>children</a:t>
            </a:r>
            <a:r>
              <a:rPr lang="fr-FR" dirty="0" smtClean="0"/>
              <a:t> Margaret </a:t>
            </a:r>
            <a:r>
              <a:rPr lang="fr-FR" dirty="0" err="1" smtClean="0"/>
              <a:t>conveys</a:t>
            </a:r>
            <a:r>
              <a:rPr lang="fr-FR" dirty="0" smtClean="0"/>
              <a:t> the </a:t>
            </a:r>
            <a:r>
              <a:rPr lang="fr-FR" dirty="0" err="1" smtClean="0"/>
              <a:t>shroud</a:t>
            </a:r>
            <a:r>
              <a:rPr lang="fr-FR" dirty="0" smtClean="0"/>
              <a:t> to </a:t>
            </a:r>
            <a:r>
              <a:rPr lang="en-US" dirty="0" smtClean="0"/>
              <a:t>Duke Louis I of Savoy</a:t>
            </a:r>
          </a:p>
          <a:p>
            <a:r>
              <a:rPr lang="en-US" dirty="0" smtClean="0"/>
              <a:t>1465 Duke Louis I dies and his son Duke Amadeus IX in 1502 instituted the cult of the Shroud in the Sainte </a:t>
            </a:r>
            <a:r>
              <a:rPr lang="en-US" dirty="0" err="1" smtClean="0"/>
              <a:t>Chapelle</a:t>
            </a:r>
            <a:r>
              <a:rPr lang="en-US" dirty="0" smtClean="0"/>
              <a:t> at </a:t>
            </a:r>
            <a:r>
              <a:rPr lang="en-US" dirty="0" err="1" smtClean="0"/>
              <a:t>Chambéry</a:t>
            </a:r>
            <a:r>
              <a:rPr lang="en-US" dirty="0" smtClean="0"/>
              <a:t>.  The shroud is moved around a great deal by the </a:t>
            </a:r>
            <a:r>
              <a:rPr lang="en-US" dirty="0" err="1" smtClean="0"/>
              <a:t>Savoys</a:t>
            </a:r>
            <a:r>
              <a:rPr lang="en-US" dirty="0" smtClean="0"/>
              <a:t>.</a:t>
            </a:r>
          </a:p>
          <a:p>
            <a:r>
              <a:rPr lang="en-US" dirty="0" smtClean="0"/>
              <a:t>1532 a fire damages the shroud in </a:t>
            </a:r>
            <a:r>
              <a:rPr lang="en-US" dirty="0" err="1" smtClean="0"/>
              <a:t>Chambéry</a:t>
            </a:r>
            <a:r>
              <a:rPr lang="fr-FR" dirty="0" smtClean="0"/>
              <a:t> </a:t>
            </a:r>
            <a:endParaRPr lang="en-US" dirty="0"/>
          </a:p>
        </p:txBody>
      </p:sp>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22</a:t>
            </a:fld>
            <a:endParaRPr lang="en-US"/>
          </a:p>
        </p:txBody>
      </p:sp>
      <p:pic>
        <p:nvPicPr>
          <p:cNvPr id="30722" name="Picture 2" descr="http://shroud2000.com/NewImages2/Ian%20Wilson.jpg"/>
          <p:cNvPicPr>
            <a:picLocks noChangeAspect="1" noChangeArrowheads="1"/>
          </p:cNvPicPr>
          <p:nvPr/>
        </p:nvPicPr>
        <p:blipFill>
          <a:blip r:embed="rId2" cstate="print"/>
          <a:srcRect/>
          <a:stretch>
            <a:fillRect/>
          </a:stretch>
        </p:blipFill>
        <p:spPr bwMode="auto">
          <a:xfrm>
            <a:off x="7696200" y="304800"/>
            <a:ext cx="1143000" cy="1371601"/>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Adventure Continues 2</a:t>
            </a:r>
            <a:endParaRPr lang="en-US" dirty="0"/>
          </a:p>
        </p:txBody>
      </p:sp>
      <p:sp>
        <p:nvSpPr>
          <p:cNvPr id="3" name="Content Placeholder 2"/>
          <p:cNvSpPr>
            <a:spLocks noGrp="1"/>
          </p:cNvSpPr>
          <p:nvPr>
            <p:ph idx="1"/>
          </p:nvPr>
        </p:nvSpPr>
        <p:spPr>
          <a:xfrm>
            <a:off x="609600" y="1600200"/>
            <a:ext cx="7772400" cy="5105400"/>
          </a:xfrm>
        </p:spPr>
        <p:txBody>
          <a:bodyPr>
            <a:normAutofit fontScale="92500" lnSpcReduction="10000"/>
          </a:bodyPr>
          <a:lstStyle/>
          <a:p>
            <a:r>
              <a:rPr lang="en-US" dirty="0" smtClean="0"/>
              <a:t>1534 </a:t>
            </a:r>
            <a:r>
              <a:rPr lang="en-US" dirty="0" err="1" smtClean="0"/>
              <a:t>Chambéry's</a:t>
            </a:r>
            <a:r>
              <a:rPr lang="en-US" dirty="0" smtClean="0"/>
              <a:t> nuns the Poor </a:t>
            </a:r>
            <a:r>
              <a:rPr lang="en-US" dirty="0" err="1" smtClean="0"/>
              <a:t>Clares</a:t>
            </a:r>
            <a:r>
              <a:rPr lang="en-US" dirty="0" smtClean="0"/>
              <a:t> repair the shroud</a:t>
            </a:r>
          </a:p>
          <a:p>
            <a:r>
              <a:rPr lang="en-US" dirty="0" smtClean="0"/>
              <a:t>1535 Savoy is invaded by French troops, the shroud is evacuated and displayed in Turin in May.  It travels a good deal and is not brought back to </a:t>
            </a:r>
            <a:r>
              <a:rPr lang="en-US" dirty="0" err="1" smtClean="0"/>
              <a:t>Chambéry</a:t>
            </a:r>
            <a:r>
              <a:rPr lang="en-US" dirty="0" smtClean="0"/>
              <a:t> until 1561 </a:t>
            </a:r>
          </a:p>
          <a:p>
            <a:r>
              <a:rPr lang="en-US" dirty="0" smtClean="0"/>
              <a:t>1578 the shroud is taken to Turin ostensibly to save St. Charles </a:t>
            </a:r>
            <a:r>
              <a:rPr lang="en-US" dirty="0" err="1" smtClean="0"/>
              <a:t>Borromeo</a:t>
            </a:r>
            <a:r>
              <a:rPr lang="en-US" dirty="0" smtClean="0"/>
              <a:t> and his companions a trip on foot across the Alps.  It remains in Turin until the present with only a couple of movements to protect it from war.</a:t>
            </a:r>
            <a:endParaRPr lang="en-US" dirty="0"/>
          </a:p>
        </p:txBody>
      </p:sp>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Expositions</a:t>
            </a:r>
            <a:endParaRPr lang="en-US" dirty="0"/>
          </a:p>
        </p:txBody>
      </p:sp>
      <p:sp>
        <p:nvSpPr>
          <p:cNvPr id="3" name="Content Placeholder 2"/>
          <p:cNvSpPr>
            <a:spLocks noGrp="1"/>
          </p:cNvSpPr>
          <p:nvPr>
            <p:ph idx="1"/>
          </p:nvPr>
        </p:nvSpPr>
        <p:spPr>
          <a:xfrm>
            <a:off x="1295400" y="838200"/>
            <a:ext cx="7696200" cy="1828800"/>
          </a:xfrm>
        </p:spPr>
        <p:txBody>
          <a:bodyPr>
            <a:normAutofit fontScale="92500"/>
          </a:bodyPr>
          <a:lstStyle/>
          <a:p>
            <a:r>
              <a:rPr lang="en-US" dirty="0" smtClean="0"/>
              <a:t>Shroud is exhibited privately and publically for many years but does not leave Turin except to preserve it from the ravages of war.</a:t>
            </a:r>
            <a:endParaRPr lang="en-US" dirty="0"/>
          </a:p>
        </p:txBody>
      </p:sp>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24</a:t>
            </a:fld>
            <a:endParaRPr lang="en-US"/>
          </a:p>
        </p:txBody>
      </p:sp>
      <p:pic>
        <p:nvPicPr>
          <p:cNvPr id="31746" name="Picture 2" descr="G:\LLI-Shroud\Images\ShroudExhibit1613.jpg"/>
          <p:cNvPicPr>
            <a:picLocks noChangeAspect="1" noChangeArrowheads="1"/>
          </p:cNvPicPr>
          <p:nvPr/>
        </p:nvPicPr>
        <p:blipFill>
          <a:blip r:embed="rId2" cstate="print"/>
          <a:srcRect/>
          <a:stretch>
            <a:fillRect/>
          </a:stretch>
        </p:blipFill>
        <p:spPr bwMode="auto">
          <a:xfrm>
            <a:off x="1600200" y="2322576"/>
            <a:ext cx="6400800" cy="4535424"/>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i585.photobucket.com/albums/ss297/stcasey34/question-mark.jpg?t=1276625991"/>
          <p:cNvPicPr>
            <a:picLocks noChangeAspect="1" noChangeArrowheads="1"/>
          </p:cNvPicPr>
          <p:nvPr/>
        </p:nvPicPr>
        <p:blipFill>
          <a:blip r:embed="rId2" cstate="print"/>
          <a:srcRect/>
          <a:stretch>
            <a:fillRect/>
          </a:stretch>
        </p:blipFill>
        <p:spPr bwMode="auto">
          <a:xfrm>
            <a:off x="6553200" y="4038600"/>
            <a:ext cx="2590800" cy="2590800"/>
          </a:xfrm>
          <a:prstGeom prst="rect">
            <a:avLst/>
          </a:prstGeom>
          <a:noFill/>
        </p:spPr>
      </p:pic>
      <p:sp>
        <p:nvSpPr>
          <p:cNvPr id="2" name="Title 1"/>
          <p:cNvSpPr>
            <a:spLocks noGrp="1"/>
          </p:cNvSpPr>
          <p:nvPr>
            <p:ph type="title"/>
          </p:nvPr>
        </p:nvSpPr>
        <p:spPr>
          <a:xfrm>
            <a:off x="914400" y="274638"/>
            <a:ext cx="8229600" cy="1143000"/>
          </a:xfrm>
        </p:spPr>
        <p:txBody>
          <a:bodyPr>
            <a:normAutofit fontScale="90000"/>
          </a:bodyPr>
          <a:lstStyle/>
          <a:p>
            <a:r>
              <a:rPr lang="en-US" dirty="0" smtClean="0"/>
              <a:t>1898 to the Present</a:t>
            </a:r>
            <a:br>
              <a:rPr lang="en-US" dirty="0" smtClean="0"/>
            </a:br>
            <a:r>
              <a:rPr lang="en-US" dirty="0" smtClean="0"/>
              <a:t>The Science We Looked At Last Time</a:t>
            </a:r>
            <a:endParaRPr lang="en-US" dirty="0"/>
          </a:p>
        </p:txBody>
      </p:sp>
      <p:sp>
        <p:nvSpPr>
          <p:cNvPr id="3" name="Content Placeholder 2"/>
          <p:cNvSpPr>
            <a:spLocks noGrp="1"/>
          </p:cNvSpPr>
          <p:nvPr>
            <p:ph idx="1"/>
          </p:nvPr>
        </p:nvSpPr>
        <p:spPr>
          <a:xfrm>
            <a:off x="457200" y="1600200"/>
            <a:ext cx="8534400" cy="4525963"/>
          </a:xfrm>
        </p:spPr>
        <p:txBody>
          <a:bodyPr/>
          <a:lstStyle/>
          <a:p>
            <a:r>
              <a:rPr lang="en-US" dirty="0" smtClean="0"/>
              <a:t>The World Changes Suddenly. The Focus Is On Not Just A Cloth With A Faint Image On It …</a:t>
            </a:r>
          </a:p>
          <a:p>
            <a:r>
              <a:rPr lang="en-US" dirty="0" smtClean="0"/>
              <a:t>Suddenly It Is A Prodigy, a Wonder</a:t>
            </a:r>
          </a:p>
          <a:p>
            <a:r>
              <a:rPr lang="en-US" sz="4400" dirty="0" smtClean="0"/>
              <a:t>But It only appeared around 1355?</a:t>
            </a:r>
            <a:endParaRPr lang="en-US" sz="4400" dirty="0"/>
          </a:p>
        </p:txBody>
      </p:sp>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25</a:t>
            </a:fld>
            <a:endParaRPr lang="en-US"/>
          </a:p>
        </p:txBody>
      </p:sp>
      <p:sp>
        <p:nvSpPr>
          <p:cNvPr id="7" name="Rectangle 6"/>
          <p:cNvSpPr/>
          <p:nvPr/>
        </p:nvSpPr>
        <p:spPr>
          <a:xfrm>
            <a:off x="-685800" y="3886200"/>
            <a:ext cx="8991600" cy="2800767"/>
          </a:xfrm>
          <a:prstGeom prst="rect">
            <a:avLst/>
          </a:prstGeom>
          <a:noFill/>
        </p:spPr>
        <p:txBody>
          <a:bodyPr wrap="square" lIns="91440" tIns="45720" rIns="91440" bIns="45720">
            <a:spAutoFit/>
          </a:bodyPr>
          <a:lstStyle/>
          <a:p>
            <a:pPr algn="ctr"/>
            <a:r>
              <a:rPr lang="en-US" sz="8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How Could It </a:t>
            </a:r>
          </a:p>
          <a:p>
            <a:pPr algn="ctr"/>
            <a:r>
              <a:rPr lang="en-US" sz="88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Be Real</a:t>
            </a:r>
            <a:endParaRPr lang="en-US" sz="88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Backwards Or Forwards?</a:t>
            </a:r>
            <a:endParaRPr lang="en-US" dirty="0"/>
          </a:p>
        </p:txBody>
      </p:sp>
      <p:sp>
        <p:nvSpPr>
          <p:cNvPr id="3" name="Content Placeholder 2"/>
          <p:cNvSpPr>
            <a:spLocks noGrp="1"/>
          </p:cNvSpPr>
          <p:nvPr>
            <p:ph idx="1"/>
          </p:nvPr>
        </p:nvSpPr>
        <p:spPr>
          <a:xfrm>
            <a:off x="457200" y="1600200"/>
            <a:ext cx="8534400" cy="4525963"/>
          </a:xfrm>
        </p:spPr>
        <p:txBody>
          <a:bodyPr/>
          <a:lstStyle/>
          <a:p>
            <a:r>
              <a:rPr lang="en-US" dirty="0" smtClean="0"/>
              <a:t>We can try to work backwards from 1355</a:t>
            </a:r>
          </a:p>
          <a:p>
            <a:r>
              <a:rPr lang="en-US" dirty="0" smtClean="0"/>
              <a:t>Or we can try to work forwards from 30-33 A.D.</a:t>
            </a:r>
          </a:p>
          <a:p>
            <a:r>
              <a:rPr lang="en-US" dirty="0" smtClean="0"/>
              <a:t>Or we can try to find a point </a:t>
            </a:r>
            <a:r>
              <a:rPr lang="en-US" b="1" i="1" dirty="0" smtClean="0"/>
              <a:t>In Media Res</a:t>
            </a:r>
            <a:endParaRPr lang="en-US" b="1" i="1" dirty="0"/>
          </a:p>
        </p:txBody>
      </p:sp>
      <p:sp>
        <p:nvSpPr>
          <p:cNvPr id="4" name="Footer Placeholder 3"/>
          <p:cNvSpPr>
            <a:spLocks noGrp="1"/>
          </p:cNvSpPr>
          <p:nvPr>
            <p:ph type="ftr" sz="quarter" idx="11"/>
          </p:nvPr>
        </p:nvSpPr>
        <p:spPr>
          <a:xfrm>
            <a:off x="3276600" y="6248400"/>
            <a:ext cx="2895600" cy="365125"/>
          </a:xfrm>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26</a:t>
            </a:fld>
            <a:endParaRPr lang="en-US"/>
          </a:p>
        </p:txBody>
      </p:sp>
      <p:grpSp>
        <p:nvGrpSpPr>
          <p:cNvPr id="31" name="Group 30"/>
          <p:cNvGrpSpPr/>
          <p:nvPr/>
        </p:nvGrpSpPr>
        <p:grpSpPr>
          <a:xfrm>
            <a:off x="0" y="3352800"/>
            <a:ext cx="9144000" cy="2743200"/>
            <a:chOff x="0" y="3352800"/>
            <a:chExt cx="9144000" cy="2743200"/>
          </a:xfrm>
        </p:grpSpPr>
        <p:sp>
          <p:nvSpPr>
            <p:cNvPr id="7" name="TextBox 6"/>
            <p:cNvSpPr txBox="1"/>
            <p:nvPr/>
          </p:nvSpPr>
          <p:spPr>
            <a:xfrm>
              <a:off x="0" y="5486400"/>
              <a:ext cx="1163267" cy="369332"/>
            </a:xfrm>
            <a:prstGeom prst="rect">
              <a:avLst/>
            </a:prstGeom>
            <a:noFill/>
          </p:spPr>
          <p:txBody>
            <a:bodyPr wrap="none" rtlCol="0">
              <a:spAutoFit/>
            </a:bodyPr>
            <a:lstStyle/>
            <a:p>
              <a:r>
                <a:rPr lang="en-US" dirty="0" smtClean="0"/>
                <a:t>30-33 A.D.</a:t>
              </a:r>
              <a:endParaRPr lang="en-US" dirty="0"/>
            </a:p>
          </p:txBody>
        </p:sp>
        <p:grpSp>
          <p:nvGrpSpPr>
            <p:cNvPr id="30" name="Group 29"/>
            <p:cNvGrpSpPr/>
            <p:nvPr/>
          </p:nvGrpSpPr>
          <p:grpSpPr>
            <a:xfrm>
              <a:off x="609600" y="3352800"/>
              <a:ext cx="8534400" cy="2743200"/>
              <a:chOff x="609600" y="3352800"/>
              <a:chExt cx="8534400" cy="2743200"/>
            </a:xfrm>
          </p:grpSpPr>
          <p:sp>
            <p:nvSpPr>
              <p:cNvPr id="6" name="Right Arrow 5"/>
              <p:cNvSpPr/>
              <p:nvPr/>
            </p:nvSpPr>
            <p:spPr>
              <a:xfrm>
                <a:off x="685800" y="4419600"/>
                <a:ext cx="7924800" cy="9144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879230" y="4038600"/>
                <a:ext cx="1264770" cy="369332"/>
              </a:xfrm>
              <a:prstGeom prst="rect">
                <a:avLst/>
              </a:prstGeom>
              <a:noFill/>
            </p:spPr>
            <p:txBody>
              <a:bodyPr wrap="none" rtlCol="0">
                <a:spAutoFit/>
              </a:bodyPr>
              <a:lstStyle/>
              <a:p>
                <a:r>
                  <a:rPr lang="en-US" dirty="0" smtClean="0"/>
                  <a:t>the Present</a:t>
                </a:r>
                <a:endParaRPr lang="en-US" dirty="0"/>
              </a:p>
            </p:txBody>
          </p:sp>
          <p:sp>
            <p:nvSpPr>
              <p:cNvPr id="9" name="Rectangle 8"/>
              <p:cNvSpPr/>
              <p:nvPr/>
            </p:nvSpPr>
            <p:spPr>
              <a:xfrm>
                <a:off x="24384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1148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244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4102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209800" y="3886200"/>
                <a:ext cx="535724" cy="369332"/>
              </a:xfrm>
              <a:prstGeom prst="rect">
                <a:avLst/>
              </a:prstGeom>
              <a:noFill/>
            </p:spPr>
            <p:txBody>
              <a:bodyPr wrap="none" rtlCol="0">
                <a:spAutoFit/>
              </a:bodyPr>
              <a:lstStyle/>
              <a:p>
                <a:r>
                  <a:rPr lang="en-US" dirty="0" smtClean="0"/>
                  <a:t>544</a:t>
                </a:r>
                <a:endParaRPr lang="en-US" dirty="0"/>
              </a:p>
            </p:txBody>
          </p:sp>
          <p:sp>
            <p:nvSpPr>
              <p:cNvPr id="14" name="TextBox 13"/>
              <p:cNvSpPr txBox="1"/>
              <p:nvPr/>
            </p:nvSpPr>
            <p:spPr>
              <a:xfrm>
                <a:off x="3886200" y="3886200"/>
                <a:ext cx="535724" cy="369332"/>
              </a:xfrm>
              <a:prstGeom prst="rect">
                <a:avLst/>
              </a:prstGeom>
              <a:noFill/>
            </p:spPr>
            <p:txBody>
              <a:bodyPr wrap="none" rtlCol="0">
                <a:spAutoFit/>
              </a:bodyPr>
              <a:lstStyle/>
              <a:p>
                <a:r>
                  <a:rPr lang="en-US" dirty="0" smtClean="0"/>
                  <a:t>944</a:t>
                </a:r>
                <a:endParaRPr lang="en-US" dirty="0"/>
              </a:p>
            </p:txBody>
          </p:sp>
          <p:sp>
            <p:nvSpPr>
              <p:cNvPr id="15" name="TextBox 14"/>
              <p:cNvSpPr txBox="1"/>
              <p:nvPr/>
            </p:nvSpPr>
            <p:spPr>
              <a:xfrm>
                <a:off x="4439920" y="3886200"/>
                <a:ext cx="652743" cy="369332"/>
              </a:xfrm>
              <a:prstGeom prst="rect">
                <a:avLst/>
              </a:prstGeom>
              <a:noFill/>
            </p:spPr>
            <p:txBody>
              <a:bodyPr wrap="none" rtlCol="0">
                <a:spAutoFit/>
              </a:bodyPr>
              <a:lstStyle/>
              <a:p>
                <a:r>
                  <a:rPr lang="en-US" dirty="0" smtClean="0"/>
                  <a:t>1204</a:t>
                </a:r>
                <a:endParaRPr lang="en-US" dirty="0"/>
              </a:p>
            </p:txBody>
          </p:sp>
          <p:sp>
            <p:nvSpPr>
              <p:cNvPr id="16" name="TextBox 15"/>
              <p:cNvSpPr txBox="1"/>
              <p:nvPr/>
            </p:nvSpPr>
            <p:spPr>
              <a:xfrm>
                <a:off x="5140960" y="3886200"/>
                <a:ext cx="652743" cy="369332"/>
              </a:xfrm>
              <a:prstGeom prst="rect">
                <a:avLst/>
              </a:prstGeom>
              <a:noFill/>
            </p:spPr>
            <p:txBody>
              <a:bodyPr wrap="none" rtlCol="0">
                <a:spAutoFit/>
              </a:bodyPr>
              <a:lstStyle/>
              <a:p>
                <a:r>
                  <a:rPr lang="en-US" dirty="0" smtClean="0"/>
                  <a:t>1355</a:t>
                </a:r>
                <a:endParaRPr lang="en-US" dirty="0"/>
              </a:p>
            </p:txBody>
          </p:sp>
          <p:sp>
            <p:nvSpPr>
              <p:cNvPr id="17" name="TextBox 16"/>
              <p:cNvSpPr txBox="1"/>
              <p:nvPr/>
            </p:nvSpPr>
            <p:spPr>
              <a:xfrm>
                <a:off x="5943600" y="4678680"/>
                <a:ext cx="1853841" cy="369332"/>
              </a:xfrm>
              <a:prstGeom prst="rect">
                <a:avLst/>
              </a:prstGeom>
              <a:noFill/>
            </p:spPr>
            <p:txBody>
              <a:bodyPr wrap="none" rtlCol="0">
                <a:spAutoFit/>
              </a:bodyPr>
              <a:lstStyle/>
              <a:p>
                <a:r>
                  <a:rPr lang="en-US" b="1" dirty="0" smtClean="0">
                    <a:solidFill>
                      <a:srgbClr val="FF0000"/>
                    </a:solidFill>
                  </a:rPr>
                  <a:t>KNOWN HISTORY</a:t>
                </a:r>
                <a:endParaRPr lang="en-US" b="1" dirty="0">
                  <a:solidFill>
                    <a:srgbClr val="FF0000"/>
                  </a:solidFill>
                </a:endParaRPr>
              </a:p>
            </p:txBody>
          </p:sp>
          <p:sp>
            <p:nvSpPr>
              <p:cNvPr id="18" name="Rectangle 17"/>
              <p:cNvSpPr/>
              <p:nvPr/>
            </p:nvSpPr>
            <p:spPr>
              <a:xfrm>
                <a:off x="9144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096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895600" y="4724400"/>
                <a:ext cx="907364" cy="369332"/>
              </a:xfrm>
              <a:prstGeom prst="rect">
                <a:avLst/>
              </a:prstGeom>
              <a:noFill/>
            </p:spPr>
            <p:txBody>
              <a:bodyPr wrap="none" rtlCol="0">
                <a:spAutoFit/>
              </a:bodyPr>
              <a:lstStyle/>
              <a:p>
                <a:r>
                  <a:rPr lang="en-US" b="1" dirty="0" smtClean="0">
                    <a:solidFill>
                      <a:srgbClr val="FF0000"/>
                    </a:solidFill>
                  </a:rPr>
                  <a:t>EDESSA</a:t>
                </a:r>
                <a:endParaRPr lang="en-US" b="1" dirty="0">
                  <a:solidFill>
                    <a:srgbClr val="FF0000"/>
                  </a:solidFill>
                </a:endParaRPr>
              </a:p>
            </p:txBody>
          </p:sp>
          <p:sp>
            <p:nvSpPr>
              <p:cNvPr id="21" name="TextBox 20"/>
              <p:cNvSpPr txBox="1"/>
              <p:nvPr/>
            </p:nvSpPr>
            <p:spPr>
              <a:xfrm>
                <a:off x="772160" y="3916680"/>
                <a:ext cx="457200" cy="369332"/>
              </a:xfrm>
              <a:prstGeom prst="rect">
                <a:avLst/>
              </a:prstGeom>
              <a:noFill/>
            </p:spPr>
            <p:txBody>
              <a:bodyPr wrap="square" rtlCol="0">
                <a:spAutoFit/>
              </a:bodyPr>
              <a:lstStyle/>
              <a:p>
                <a:r>
                  <a:rPr lang="en-US" dirty="0" smtClean="0"/>
                  <a:t>70</a:t>
                </a:r>
                <a:endParaRPr lang="en-US" dirty="0"/>
              </a:p>
            </p:txBody>
          </p:sp>
          <p:sp>
            <p:nvSpPr>
              <p:cNvPr id="22" name="TextBox 21"/>
              <p:cNvSpPr txBox="1"/>
              <p:nvPr/>
            </p:nvSpPr>
            <p:spPr>
              <a:xfrm>
                <a:off x="1524000" y="4648200"/>
                <a:ext cx="351378" cy="523220"/>
              </a:xfrm>
              <a:prstGeom prst="rect">
                <a:avLst/>
              </a:prstGeom>
              <a:noFill/>
            </p:spPr>
            <p:txBody>
              <a:bodyPr wrap="none" rtlCol="0">
                <a:spAutoFit/>
              </a:bodyPr>
              <a:lstStyle/>
              <a:p>
                <a:r>
                  <a:rPr lang="en-US" sz="2800" b="1" dirty="0" smtClean="0">
                    <a:solidFill>
                      <a:srgbClr val="FF0000"/>
                    </a:solidFill>
                  </a:rPr>
                  <a:t>?</a:t>
                </a:r>
                <a:endParaRPr lang="en-US" sz="2800" b="1" dirty="0">
                  <a:solidFill>
                    <a:srgbClr val="FF0000"/>
                  </a:solidFill>
                </a:endParaRPr>
              </a:p>
            </p:txBody>
          </p:sp>
          <p:sp>
            <p:nvSpPr>
              <p:cNvPr id="23" name="TextBox 22"/>
              <p:cNvSpPr txBox="1"/>
              <p:nvPr/>
            </p:nvSpPr>
            <p:spPr>
              <a:xfrm>
                <a:off x="4953000" y="4648200"/>
                <a:ext cx="351378" cy="523220"/>
              </a:xfrm>
              <a:prstGeom prst="rect">
                <a:avLst/>
              </a:prstGeom>
              <a:noFill/>
            </p:spPr>
            <p:txBody>
              <a:bodyPr wrap="none" rtlCol="0">
                <a:spAutoFit/>
              </a:bodyPr>
              <a:lstStyle/>
              <a:p>
                <a:r>
                  <a:rPr lang="en-US" sz="2800" b="1" dirty="0" smtClean="0">
                    <a:solidFill>
                      <a:srgbClr val="FF0000"/>
                    </a:solidFill>
                  </a:rPr>
                  <a:t>?</a:t>
                </a:r>
                <a:endParaRPr lang="en-US" sz="2800" b="1" dirty="0">
                  <a:solidFill>
                    <a:srgbClr val="FF0000"/>
                  </a:solidFill>
                </a:endParaRPr>
              </a:p>
            </p:txBody>
          </p:sp>
          <p:sp>
            <p:nvSpPr>
              <p:cNvPr id="24" name="Oval 23"/>
              <p:cNvSpPr/>
              <p:nvPr/>
            </p:nvSpPr>
            <p:spPr>
              <a:xfrm>
                <a:off x="4343400" y="48006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3352800" y="5715000"/>
                <a:ext cx="2971800" cy="381000"/>
                <a:chOff x="3124200" y="5715000"/>
                <a:chExt cx="2971800" cy="381000"/>
              </a:xfrm>
            </p:grpSpPr>
            <p:sp>
              <p:nvSpPr>
                <p:cNvPr id="25" name="Rectangle 24"/>
                <p:cNvSpPr/>
                <p:nvPr/>
              </p:nvSpPr>
              <p:spPr>
                <a:xfrm>
                  <a:off x="3124200" y="5715000"/>
                  <a:ext cx="2590800" cy="381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3429000" y="5726668"/>
                  <a:ext cx="2667000" cy="369332"/>
                </a:xfrm>
                <a:prstGeom prst="rect">
                  <a:avLst/>
                </a:prstGeom>
                <a:noFill/>
              </p:spPr>
              <p:txBody>
                <a:bodyPr wrap="square" rtlCol="0">
                  <a:spAutoFit/>
                </a:bodyPr>
                <a:lstStyle/>
                <a:p>
                  <a:r>
                    <a:rPr lang="en-US" b="1" dirty="0" smtClean="0">
                      <a:solidFill>
                        <a:srgbClr val="FF0000"/>
                      </a:solidFill>
                    </a:rPr>
                    <a:t>CONSTANTINOPLE</a:t>
                  </a:r>
                  <a:endParaRPr lang="en-US" b="1" dirty="0">
                    <a:solidFill>
                      <a:srgbClr val="FF0000"/>
                    </a:solidFill>
                  </a:endParaRPr>
                </a:p>
              </p:txBody>
            </p:sp>
          </p:grpSp>
          <p:sp>
            <p:nvSpPr>
              <p:cNvPr id="28" name="Rectangle 27"/>
              <p:cNvSpPr/>
              <p:nvPr/>
            </p:nvSpPr>
            <p:spPr>
              <a:xfrm>
                <a:off x="4450081" y="5029200"/>
                <a:ext cx="45719" cy="685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971800" y="3352800"/>
                <a:ext cx="2380780" cy="584775"/>
              </a:xfrm>
              <a:prstGeom prst="rect">
                <a:avLst/>
              </a:prstGeom>
              <a:noFill/>
            </p:spPr>
            <p:txBody>
              <a:bodyPr wrap="none" rtlCol="0">
                <a:spAutoFit/>
              </a:bodyPr>
              <a:lstStyle/>
              <a:p>
                <a:r>
                  <a:rPr lang="en-US" sz="3200" b="1" dirty="0" smtClean="0">
                    <a:solidFill>
                      <a:srgbClr val="FFC000"/>
                    </a:solidFill>
                  </a:rPr>
                  <a:t>The Timeline</a:t>
                </a:r>
                <a:endParaRPr lang="en-US" sz="3200" b="1" dirty="0">
                  <a:solidFill>
                    <a:srgbClr val="FFC000"/>
                  </a:solidFill>
                </a:endParaRPr>
              </a:p>
            </p:txBody>
          </p:sp>
        </p:gr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1143000"/>
          </a:xfrm>
        </p:spPr>
        <p:txBody>
          <a:bodyPr/>
          <a:lstStyle/>
          <a:p>
            <a:r>
              <a:rPr lang="en-US" dirty="0" smtClean="0"/>
              <a:t>Breaking It Down</a:t>
            </a:r>
            <a:endParaRPr lang="en-US" dirty="0"/>
          </a:p>
        </p:txBody>
      </p:sp>
      <p:sp>
        <p:nvSpPr>
          <p:cNvPr id="3" name="Content Placeholder 2"/>
          <p:cNvSpPr>
            <a:spLocks noGrp="1"/>
          </p:cNvSpPr>
          <p:nvPr>
            <p:ph idx="1"/>
          </p:nvPr>
        </p:nvSpPr>
        <p:spPr>
          <a:xfrm>
            <a:off x="381000" y="4191000"/>
            <a:ext cx="8610600" cy="2209800"/>
          </a:xfrm>
        </p:spPr>
        <p:txBody>
          <a:bodyPr/>
          <a:lstStyle/>
          <a:p>
            <a:r>
              <a:rPr lang="en-US" dirty="0" smtClean="0"/>
              <a:t>The Known History Represents About A Third Of The Timeline</a:t>
            </a:r>
          </a:p>
          <a:p>
            <a:r>
              <a:rPr lang="en-US" dirty="0" smtClean="0"/>
              <a:t>Based On Something I'll Call </a:t>
            </a:r>
            <a:r>
              <a:rPr lang="en-US" b="1" i="1" dirty="0" smtClean="0">
                <a:solidFill>
                  <a:srgbClr val="FFC000"/>
                </a:solidFill>
              </a:rPr>
              <a:t>The </a:t>
            </a:r>
            <a:r>
              <a:rPr lang="en-US" b="1" i="1" dirty="0" err="1" smtClean="0">
                <a:solidFill>
                  <a:srgbClr val="FFC000"/>
                </a:solidFill>
              </a:rPr>
              <a:t>Mandylion</a:t>
            </a:r>
            <a:r>
              <a:rPr lang="en-US" b="1" i="1" dirty="0" smtClean="0">
                <a:solidFill>
                  <a:srgbClr val="FFC000"/>
                </a:solidFill>
              </a:rPr>
              <a:t> Conjecture</a:t>
            </a:r>
            <a:r>
              <a:rPr lang="en-US" dirty="0" smtClean="0"/>
              <a:t> We Can Fill In Another Third Roughly</a:t>
            </a:r>
            <a:endParaRPr lang="en-US" dirty="0"/>
          </a:p>
        </p:txBody>
      </p:sp>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27</a:t>
            </a:fld>
            <a:endParaRPr lang="en-US"/>
          </a:p>
        </p:txBody>
      </p:sp>
      <p:grpSp>
        <p:nvGrpSpPr>
          <p:cNvPr id="6" name="Group 5"/>
          <p:cNvGrpSpPr/>
          <p:nvPr/>
        </p:nvGrpSpPr>
        <p:grpSpPr>
          <a:xfrm>
            <a:off x="-76200" y="1143000"/>
            <a:ext cx="9144000" cy="2743200"/>
            <a:chOff x="0" y="3352800"/>
            <a:chExt cx="9144000" cy="2743200"/>
          </a:xfrm>
        </p:grpSpPr>
        <p:sp>
          <p:nvSpPr>
            <p:cNvPr id="7" name="TextBox 6"/>
            <p:cNvSpPr txBox="1"/>
            <p:nvPr/>
          </p:nvSpPr>
          <p:spPr>
            <a:xfrm>
              <a:off x="0" y="5486400"/>
              <a:ext cx="1163267" cy="369332"/>
            </a:xfrm>
            <a:prstGeom prst="rect">
              <a:avLst/>
            </a:prstGeom>
            <a:noFill/>
          </p:spPr>
          <p:txBody>
            <a:bodyPr wrap="none" rtlCol="0">
              <a:spAutoFit/>
            </a:bodyPr>
            <a:lstStyle/>
            <a:p>
              <a:r>
                <a:rPr lang="en-US" dirty="0" smtClean="0"/>
                <a:t>30-33 A.D.</a:t>
              </a:r>
              <a:endParaRPr lang="en-US" dirty="0"/>
            </a:p>
          </p:txBody>
        </p:sp>
        <p:grpSp>
          <p:nvGrpSpPr>
            <p:cNvPr id="8" name="Group 29"/>
            <p:cNvGrpSpPr/>
            <p:nvPr/>
          </p:nvGrpSpPr>
          <p:grpSpPr>
            <a:xfrm>
              <a:off x="609600" y="3352800"/>
              <a:ext cx="8534400" cy="2743200"/>
              <a:chOff x="609600" y="3352800"/>
              <a:chExt cx="8534400" cy="2743200"/>
            </a:xfrm>
          </p:grpSpPr>
          <p:sp>
            <p:nvSpPr>
              <p:cNvPr id="9" name="Right Arrow 8"/>
              <p:cNvSpPr/>
              <p:nvPr/>
            </p:nvSpPr>
            <p:spPr>
              <a:xfrm>
                <a:off x="685800" y="4419600"/>
                <a:ext cx="7924800" cy="9144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879230" y="4038600"/>
                <a:ext cx="1264770" cy="369332"/>
              </a:xfrm>
              <a:prstGeom prst="rect">
                <a:avLst/>
              </a:prstGeom>
              <a:noFill/>
            </p:spPr>
            <p:txBody>
              <a:bodyPr wrap="none" rtlCol="0">
                <a:spAutoFit/>
              </a:bodyPr>
              <a:lstStyle/>
              <a:p>
                <a:r>
                  <a:rPr lang="en-US" dirty="0" smtClean="0"/>
                  <a:t>the Present</a:t>
                </a:r>
                <a:endParaRPr lang="en-US" dirty="0"/>
              </a:p>
            </p:txBody>
          </p:sp>
          <p:sp>
            <p:nvSpPr>
              <p:cNvPr id="11" name="Rectangle 10"/>
              <p:cNvSpPr/>
              <p:nvPr/>
            </p:nvSpPr>
            <p:spPr>
              <a:xfrm>
                <a:off x="24384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148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7244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4102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209800" y="3886200"/>
                <a:ext cx="535724" cy="369332"/>
              </a:xfrm>
              <a:prstGeom prst="rect">
                <a:avLst/>
              </a:prstGeom>
              <a:noFill/>
            </p:spPr>
            <p:txBody>
              <a:bodyPr wrap="none" rtlCol="0">
                <a:spAutoFit/>
              </a:bodyPr>
              <a:lstStyle/>
              <a:p>
                <a:r>
                  <a:rPr lang="en-US" dirty="0" smtClean="0"/>
                  <a:t>544</a:t>
                </a:r>
                <a:endParaRPr lang="en-US" dirty="0"/>
              </a:p>
            </p:txBody>
          </p:sp>
          <p:sp>
            <p:nvSpPr>
              <p:cNvPr id="16" name="TextBox 15"/>
              <p:cNvSpPr txBox="1"/>
              <p:nvPr/>
            </p:nvSpPr>
            <p:spPr>
              <a:xfrm>
                <a:off x="3886200" y="3886200"/>
                <a:ext cx="535724" cy="369332"/>
              </a:xfrm>
              <a:prstGeom prst="rect">
                <a:avLst/>
              </a:prstGeom>
              <a:noFill/>
            </p:spPr>
            <p:txBody>
              <a:bodyPr wrap="none" rtlCol="0">
                <a:spAutoFit/>
              </a:bodyPr>
              <a:lstStyle/>
              <a:p>
                <a:r>
                  <a:rPr lang="en-US" dirty="0" smtClean="0"/>
                  <a:t>944</a:t>
                </a:r>
                <a:endParaRPr lang="en-US" dirty="0"/>
              </a:p>
            </p:txBody>
          </p:sp>
          <p:sp>
            <p:nvSpPr>
              <p:cNvPr id="17" name="TextBox 16"/>
              <p:cNvSpPr txBox="1"/>
              <p:nvPr/>
            </p:nvSpPr>
            <p:spPr>
              <a:xfrm>
                <a:off x="4439920" y="3886200"/>
                <a:ext cx="652743" cy="369332"/>
              </a:xfrm>
              <a:prstGeom prst="rect">
                <a:avLst/>
              </a:prstGeom>
              <a:noFill/>
            </p:spPr>
            <p:txBody>
              <a:bodyPr wrap="none" rtlCol="0">
                <a:spAutoFit/>
              </a:bodyPr>
              <a:lstStyle/>
              <a:p>
                <a:r>
                  <a:rPr lang="en-US" dirty="0" smtClean="0"/>
                  <a:t>1204</a:t>
                </a:r>
                <a:endParaRPr lang="en-US" dirty="0"/>
              </a:p>
            </p:txBody>
          </p:sp>
          <p:sp>
            <p:nvSpPr>
              <p:cNvPr id="18" name="TextBox 17"/>
              <p:cNvSpPr txBox="1"/>
              <p:nvPr/>
            </p:nvSpPr>
            <p:spPr>
              <a:xfrm>
                <a:off x="5140960" y="3886200"/>
                <a:ext cx="652743" cy="369332"/>
              </a:xfrm>
              <a:prstGeom prst="rect">
                <a:avLst/>
              </a:prstGeom>
              <a:noFill/>
            </p:spPr>
            <p:txBody>
              <a:bodyPr wrap="none" rtlCol="0">
                <a:spAutoFit/>
              </a:bodyPr>
              <a:lstStyle/>
              <a:p>
                <a:r>
                  <a:rPr lang="en-US" dirty="0" smtClean="0"/>
                  <a:t>1355</a:t>
                </a:r>
                <a:endParaRPr lang="en-US" dirty="0"/>
              </a:p>
            </p:txBody>
          </p:sp>
          <p:sp>
            <p:nvSpPr>
              <p:cNvPr id="19" name="TextBox 18"/>
              <p:cNvSpPr txBox="1"/>
              <p:nvPr/>
            </p:nvSpPr>
            <p:spPr>
              <a:xfrm>
                <a:off x="5943600" y="4678680"/>
                <a:ext cx="1853841" cy="369332"/>
              </a:xfrm>
              <a:prstGeom prst="rect">
                <a:avLst/>
              </a:prstGeom>
              <a:noFill/>
            </p:spPr>
            <p:txBody>
              <a:bodyPr wrap="none" rtlCol="0">
                <a:spAutoFit/>
              </a:bodyPr>
              <a:lstStyle/>
              <a:p>
                <a:r>
                  <a:rPr lang="en-US" b="1" dirty="0" smtClean="0">
                    <a:solidFill>
                      <a:srgbClr val="FF0000"/>
                    </a:solidFill>
                  </a:rPr>
                  <a:t>KNOWN HISTORY</a:t>
                </a:r>
                <a:endParaRPr lang="en-US" b="1" dirty="0">
                  <a:solidFill>
                    <a:srgbClr val="FF0000"/>
                  </a:solidFill>
                </a:endParaRPr>
              </a:p>
            </p:txBody>
          </p:sp>
          <p:sp>
            <p:nvSpPr>
              <p:cNvPr id="20" name="Rectangle 19"/>
              <p:cNvSpPr/>
              <p:nvPr/>
            </p:nvSpPr>
            <p:spPr>
              <a:xfrm>
                <a:off x="9144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096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895600" y="4724400"/>
                <a:ext cx="907364" cy="369332"/>
              </a:xfrm>
              <a:prstGeom prst="rect">
                <a:avLst/>
              </a:prstGeom>
              <a:noFill/>
            </p:spPr>
            <p:txBody>
              <a:bodyPr wrap="none" rtlCol="0">
                <a:spAutoFit/>
              </a:bodyPr>
              <a:lstStyle/>
              <a:p>
                <a:r>
                  <a:rPr lang="en-US" b="1" dirty="0" smtClean="0">
                    <a:solidFill>
                      <a:srgbClr val="FF0000"/>
                    </a:solidFill>
                  </a:rPr>
                  <a:t>EDESSA</a:t>
                </a:r>
                <a:endParaRPr lang="en-US" b="1" dirty="0">
                  <a:solidFill>
                    <a:srgbClr val="FF0000"/>
                  </a:solidFill>
                </a:endParaRPr>
              </a:p>
            </p:txBody>
          </p:sp>
          <p:sp>
            <p:nvSpPr>
              <p:cNvPr id="23" name="TextBox 22"/>
              <p:cNvSpPr txBox="1"/>
              <p:nvPr/>
            </p:nvSpPr>
            <p:spPr>
              <a:xfrm>
                <a:off x="772160" y="3916680"/>
                <a:ext cx="457200" cy="369332"/>
              </a:xfrm>
              <a:prstGeom prst="rect">
                <a:avLst/>
              </a:prstGeom>
              <a:noFill/>
            </p:spPr>
            <p:txBody>
              <a:bodyPr wrap="square" rtlCol="0">
                <a:spAutoFit/>
              </a:bodyPr>
              <a:lstStyle/>
              <a:p>
                <a:r>
                  <a:rPr lang="en-US" dirty="0" smtClean="0"/>
                  <a:t>70</a:t>
                </a:r>
                <a:endParaRPr lang="en-US" dirty="0"/>
              </a:p>
            </p:txBody>
          </p:sp>
          <p:sp>
            <p:nvSpPr>
              <p:cNvPr id="24" name="TextBox 23"/>
              <p:cNvSpPr txBox="1"/>
              <p:nvPr/>
            </p:nvSpPr>
            <p:spPr>
              <a:xfrm>
                <a:off x="1524000" y="4648200"/>
                <a:ext cx="351378" cy="523220"/>
              </a:xfrm>
              <a:prstGeom prst="rect">
                <a:avLst/>
              </a:prstGeom>
              <a:noFill/>
            </p:spPr>
            <p:txBody>
              <a:bodyPr wrap="none" rtlCol="0">
                <a:spAutoFit/>
              </a:bodyPr>
              <a:lstStyle/>
              <a:p>
                <a:r>
                  <a:rPr lang="en-US" sz="2800" b="1" dirty="0" smtClean="0">
                    <a:solidFill>
                      <a:srgbClr val="FF0000"/>
                    </a:solidFill>
                  </a:rPr>
                  <a:t>?</a:t>
                </a:r>
                <a:endParaRPr lang="en-US" sz="2800" b="1" dirty="0">
                  <a:solidFill>
                    <a:srgbClr val="FF0000"/>
                  </a:solidFill>
                </a:endParaRPr>
              </a:p>
            </p:txBody>
          </p:sp>
          <p:sp>
            <p:nvSpPr>
              <p:cNvPr id="25" name="TextBox 24"/>
              <p:cNvSpPr txBox="1"/>
              <p:nvPr/>
            </p:nvSpPr>
            <p:spPr>
              <a:xfrm>
                <a:off x="4953000" y="4648200"/>
                <a:ext cx="351378" cy="523220"/>
              </a:xfrm>
              <a:prstGeom prst="rect">
                <a:avLst/>
              </a:prstGeom>
              <a:noFill/>
            </p:spPr>
            <p:txBody>
              <a:bodyPr wrap="none" rtlCol="0">
                <a:spAutoFit/>
              </a:bodyPr>
              <a:lstStyle/>
              <a:p>
                <a:r>
                  <a:rPr lang="en-US" sz="2800" b="1" dirty="0" smtClean="0">
                    <a:solidFill>
                      <a:srgbClr val="FF0000"/>
                    </a:solidFill>
                  </a:rPr>
                  <a:t>?</a:t>
                </a:r>
                <a:endParaRPr lang="en-US" sz="2800" b="1" dirty="0">
                  <a:solidFill>
                    <a:srgbClr val="FF0000"/>
                  </a:solidFill>
                </a:endParaRPr>
              </a:p>
            </p:txBody>
          </p:sp>
          <p:sp>
            <p:nvSpPr>
              <p:cNvPr id="26" name="Oval 25"/>
              <p:cNvSpPr/>
              <p:nvPr/>
            </p:nvSpPr>
            <p:spPr>
              <a:xfrm>
                <a:off x="4343400" y="48006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3352800" y="5715000"/>
                <a:ext cx="2971800" cy="381000"/>
                <a:chOff x="3124200" y="5715000"/>
                <a:chExt cx="2971800" cy="381000"/>
              </a:xfrm>
            </p:grpSpPr>
            <p:sp>
              <p:nvSpPr>
                <p:cNvPr id="30" name="Rectangle 24"/>
                <p:cNvSpPr/>
                <p:nvPr/>
              </p:nvSpPr>
              <p:spPr>
                <a:xfrm>
                  <a:off x="3124200" y="5715000"/>
                  <a:ext cx="2590800" cy="381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429000" y="5726668"/>
                  <a:ext cx="2667000" cy="369332"/>
                </a:xfrm>
                <a:prstGeom prst="rect">
                  <a:avLst/>
                </a:prstGeom>
                <a:noFill/>
              </p:spPr>
              <p:txBody>
                <a:bodyPr wrap="square" rtlCol="0">
                  <a:spAutoFit/>
                </a:bodyPr>
                <a:lstStyle/>
                <a:p>
                  <a:r>
                    <a:rPr lang="en-US" b="1" dirty="0" smtClean="0">
                      <a:solidFill>
                        <a:srgbClr val="FF0000"/>
                      </a:solidFill>
                    </a:rPr>
                    <a:t>CONSTANTINOPLE</a:t>
                  </a:r>
                  <a:endParaRPr lang="en-US" b="1" dirty="0">
                    <a:solidFill>
                      <a:srgbClr val="FF0000"/>
                    </a:solidFill>
                  </a:endParaRPr>
                </a:p>
              </p:txBody>
            </p:sp>
          </p:grpSp>
          <p:sp>
            <p:nvSpPr>
              <p:cNvPr id="28" name="Rectangle 27"/>
              <p:cNvSpPr/>
              <p:nvPr/>
            </p:nvSpPr>
            <p:spPr>
              <a:xfrm>
                <a:off x="4450081" y="5029200"/>
                <a:ext cx="45719" cy="685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971800" y="3352800"/>
                <a:ext cx="2334293" cy="584775"/>
              </a:xfrm>
              <a:prstGeom prst="rect">
                <a:avLst/>
              </a:prstGeom>
              <a:noFill/>
            </p:spPr>
            <p:txBody>
              <a:bodyPr wrap="none" rtlCol="0">
                <a:spAutoFit/>
              </a:bodyPr>
              <a:lstStyle/>
              <a:p>
                <a:r>
                  <a:rPr lang="en-US" sz="3200" dirty="0" smtClean="0"/>
                  <a:t>The Timeline</a:t>
                </a:r>
                <a:endParaRPr lang="en-US" sz="3200" dirty="0"/>
              </a:p>
            </p:txBody>
          </p:sp>
        </p:gr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09600"/>
            <a:ext cx="8229600" cy="1143000"/>
          </a:xfrm>
        </p:spPr>
        <p:txBody>
          <a:bodyPr>
            <a:normAutofit fontScale="90000"/>
          </a:bodyPr>
          <a:lstStyle/>
          <a:p>
            <a:r>
              <a:rPr lang="en-US" dirty="0" smtClean="0"/>
              <a:t>What Is The </a:t>
            </a:r>
            <a:r>
              <a:rPr lang="en-US" b="1" i="1" dirty="0" err="1" smtClean="0"/>
              <a:t>Mandylion</a:t>
            </a:r>
            <a:r>
              <a:rPr lang="en-US" b="1" i="1" dirty="0" smtClean="0"/>
              <a:t> Conjecture</a:t>
            </a:r>
            <a:r>
              <a:rPr lang="en-US" dirty="0" smtClean="0"/>
              <a:t>?</a:t>
            </a:r>
            <a:endParaRPr lang="en-US" dirty="0"/>
          </a:p>
        </p:txBody>
      </p:sp>
      <p:sp>
        <p:nvSpPr>
          <p:cNvPr id="3" name="Content Placeholder 2"/>
          <p:cNvSpPr>
            <a:spLocks noGrp="1"/>
          </p:cNvSpPr>
          <p:nvPr>
            <p:ph idx="1"/>
          </p:nvPr>
        </p:nvSpPr>
        <p:spPr>
          <a:xfrm>
            <a:off x="457200" y="1874837"/>
            <a:ext cx="8229600" cy="4525963"/>
          </a:xfrm>
        </p:spPr>
        <p:txBody>
          <a:bodyPr>
            <a:normAutofit fontScale="85000" lnSpcReduction="20000"/>
          </a:bodyPr>
          <a:lstStyle/>
          <a:p>
            <a:r>
              <a:rPr lang="en-US" dirty="0" smtClean="0"/>
              <a:t>The </a:t>
            </a:r>
            <a:r>
              <a:rPr lang="en-US" dirty="0" err="1" smtClean="0"/>
              <a:t>Mandylion</a:t>
            </a:r>
            <a:r>
              <a:rPr lang="en-US" dirty="0" smtClean="0"/>
              <a:t> Is An Image Of The Face Of The Lord Usually Depicted In Landscape Format</a:t>
            </a:r>
          </a:p>
          <a:p>
            <a:r>
              <a:rPr lang="en-US" dirty="0" smtClean="0"/>
              <a:t>Ian Wilson In His 1978 Book asks the question:</a:t>
            </a:r>
          </a:p>
          <a:p>
            <a:pPr lvl="1"/>
            <a:r>
              <a:rPr lang="en-US" b="1" dirty="0" smtClean="0">
                <a:solidFill>
                  <a:srgbClr val="FFC000"/>
                </a:solidFill>
              </a:rPr>
              <a:t>"Could the </a:t>
            </a:r>
            <a:r>
              <a:rPr lang="en-US" b="1" dirty="0" err="1" smtClean="0">
                <a:solidFill>
                  <a:srgbClr val="FFC000"/>
                </a:solidFill>
              </a:rPr>
              <a:t>Mandylion</a:t>
            </a:r>
            <a:r>
              <a:rPr lang="en-US" b="1" dirty="0" smtClean="0">
                <a:solidFill>
                  <a:srgbClr val="FFC000"/>
                </a:solidFill>
              </a:rPr>
              <a:t> of the Eastern Orthodox Church have been one and the same as the cloth we know today as the Shroud of Turin?"</a:t>
            </a:r>
          </a:p>
          <a:p>
            <a:r>
              <a:rPr lang="en-US" dirty="0" smtClean="0"/>
              <a:t>Correspondences That Point To The Answer</a:t>
            </a:r>
          </a:p>
          <a:p>
            <a:pPr lvl="1"/>
            <a:r>
              <a:rPr lang="en-US" dirty="0" smtClean="0"/>
              <a:t>Coincidence of the </a:t>
            </a:r>
            <a:r>
              <a:rPr lang="en-US" dirty="0" err="1" smtClean="0"/>
              <a:t>Vignon</a:t>
            </a:r>
            <a:r>
              <a:rPr lang="en-US" dirty="0" smtClean="0"/>
              <a:t> markings</a:t>
            </a:r>
          </a:p>
          <a:p>
            <a:pPr lvl="1"/>
            <a:r>
              <a:rPr lang="en-US" dirty="0" smtClean="0"/>
              <a:t>Description of the image as a "moist secretion" </a:t>
            </a:r>
          </a:p>
          <a:p>
            <a:pPr lvl="1"/>
            <a:r>
              <a:rPr lang="en-US" dirty="0" smtClean="0"/>
              <a:t>the landscape display of the image</a:t>
            </a:r>
          </a:p>
          <a:p>
            <a:pPr lvl="1"/>
            <a:r>
              <a:rPr lang="en-US" dirty="0" smtClean="0"/>
              <a:t>the "doubled in four" (</a:t>
            </a:r>
            <a:r>
              <a:rPr lang="en-US" dirty="0" err="1" smtClean="0"/>
              <a:t>tetradiplon</a:t>
            </a:r>
            <a:r>
              <a:rPr lang="en-US" dirty="0" smtClean="0"/>
              <a:t>) description</a:t>
            </a:r>
          </a:p>
          <a:p>
            <a:pPr lvl="1"/>
            <a:r>
              <a:rPr lang="en-US" dirty="0" smtClean="0"/>
              <a:t>the deacon Gregory sermon</a:t>
            </a:r>
            <a:endParaRPr lang="en-US" dirty="0"/>
          </a:p>
        </p:txBody>
      </p:sp>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Oval 45"/>
          <p:cNvSpPr/>
          <p:nvPr/>
        </p:nvSpPr>
        <p:spPr>
          <a:xfrm>
            <a:off x="228600" y="3733800"/>
            <a:ext cx="3048000" cy="23622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274638"/>
            <a:ext cx="8229600" cy="1143000"/>
          </a:xfrm>
        </p:spPr>
        <p:txBody>
          <a:bodyPr>
            <a:normAutofit fontScale="90000"/>
          </a:bodyPr>
          <a:lstStyle/>
          <a:p>
            <a:r>
              <a:rPr lang="en-US" dirty="0" smtClean="0"/>
              <a:t>How Did The Shroud Get To Edessa?</a:t>
            </a:r>
            <a:endParaRPr lang="en-US" dirty="0"/>
          </a:p>
        </p:txBody>
      </p:sp>
      <p:sp>
        <p:nvSpPr>
          <p:cNvPr id="3" name="Content Placeholder 2"/>
          <p:cNvSpPr>
            <a:spLocks noGrp="1"/>
          </p:cNvSpPr>
          <p:nvPr>
            <p:ph idx="1"/>
          </p:nvPr>
        </p:nvSpPr>
        <p:spPr>
          <a:xfrm>
            <a:off x="533400" y="1828800"/>
            <a:ext cx="4343400" cy="1524000"/>
          </a:xfrm>
        </p:spPr>
        <p:txBody>
          <a:bodyPr/>
          <a:lstStyle/>
          <a:p>
            <a:r>
              <a:rPr lang="en-US" dirty="0" smtClean="0"/>
              <a:t>Trying To Puzzle Out The Answer</a:t>
            </a:r>
            <a:endParaRPr lang="en-US" dirty="0"/>
          </a:p>
        </p:txBody>
      </p:sp>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29</a:t>
            </a:fld>
            <a:endParaRPr lang="en-US"/>
          </a:p>
        </p:txBody>
      </p:sp>
      <p:grpSp>
        <p:nvGrpSpPr>
          <p:cNvPr id="6" name="Group 5"/>
          <p:cNvGrpSpPr/>
          <p:nvPr/>
        </p:nvGrpSpPr>
        <p:grpSpPr>
          <a:xfrm>
            <a:off x="0" y="3352800"/>
            <a:ext cx="9144000" cy="2743200"/>
            <a:chOff x="0" y="3352800"/>
            <a:chExt cx="9144000" cy="2743200"/>
          </a:xfrm>
        </p:grpSpPr>
        <p:sp>
          <p:nvSpPr>
            <p:cNvPr id="7" name="TextBox 6"/>
            <p:cNvSpPr txBox="1"/>
            <p:nvPr/>
          </p:nvSpPr>
          <p:spPr>
            <a:xfrm>
              <a:off x="0" y="5486400"/>
              <a:ext cx="1163267" cy="369332"/>
            </a:xfrm>
            <a:prstGeom prst="rect">
              <a:avLst/>
            </a:prstGeom>
            <a:noFill/>
          </p:spPr>
          <p:txBody>
            <a:bodyPr wrap="none" rtlCol="0">
              <a:spAutoFit/>
            </a:bodyPr>
            <a:lstStyle/>
            <a:p>
              <a:r>
                <a:rPr lang="en-US" dirty="0" smtClean="0"/>
                <a:t>30-33 A.D.</a:t>
              </a:r>
              <a:endParaRPr lang="en-US" dirty="0"/>
            </a:p>
          </p:txBody>
        </p:sp>
        <p:grpSp>
          <p:nvGrpSpPr>
            <p:cNvPr id="8" name="Group 29"/>
            <p:cNvGrpSpPr/>
            <p:nvPr/>
          </p:nvGrpSpPr>
          <p:grpSpPr>
            <a:xfrm>
              <a:off x="609600" y="3352800"/>
              <a:ext cx="8534400" cy="2743200"/>
              <a:chOff x="609600" y="3352800"/>
              <a:chExt cx="8534400" cy="2743200"/>
            </a:xfrm>
          </p:grpSpPr>
          <p:sp>
            <p:nvSpPr>
              <p:cNvPr id="9" name="Right Arrow 8"/>
              <p:cNvSpPr/>
              <p:nvPr/>
            </p:nvSpPr>
            <p:spPr>
              <a:xfrm>
                <a:off x="685800" y="4419600"/>
                <a:ext cx="7924800" cy="9144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879230" y="4038600"/>
                <a:ext cx="1264770" cy="369332"/>
              </a:xfrm>
              <a:prstGeom prst="rect">
                <a:avLst/>
              </a:prstGeom>
              <a:noFill/>
            </p:spPr>
            <p:txBody>
              <a:bodyPr wrap="none" rtlCol="0">
                <a:spAutoFit/>
              </a:bodyPr>
              <a:lstStyle/>
              <a:p>
                <a:r>
                  <a:rPr lang="en-US" dirty="0" smtClean="0"/>
                  <a:t>the Present</a:t>
                </a:r>
                <a:endParaRPr lang="en-US" dirty="0"/>
              </a:p>
            </p:txBody>
          </p:sp>
          <p:sp>
            <p:nvSpPr>
              <p:cNvPr id="11" name="Rectangle 10"/>
              <p:cNvSpPr/>
              <p:nvPr/>
            </p:nvSpPr>
            <p:spPr>
              <a:xfrm>
                <a:off x="24384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148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7244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4102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209800" y="3886200"/>
                <a:ext cx="535724" cy="369332"/>
              </a:xfrm>
              <a:prstGeom prst="rect">
                <a:avLst/>
              </a:prstGeom>
              <a:noFill/>
            </p:spPr>
            <p:txBody>
              <a:bodyPr wrap="none" rtlCol="0">
                <a:spAutoFit/>
              </a:bodyPr>
              <a:lstStyle/>
              <a:p>
                <a:r>
                  <a:rPr lang="en-US" dirty="0" smtClean="0"/>
                  <a:t>544</a:t>
                </a:r>
                <a:endParaRPr lang="en-US" dirty="0"/>
              </a:p>
            </p:txBody>
          </p:sp>
          <p:sp>
            <p:nvSpPr>
              <p:cNvPr id="16" name="TextBox 15"/>
              <p:cNvSpPr txBox="1"/>
              <p:nvPr/>
            </p:nvSpPr>
            <p:spPr>
              <a:xfrm>
                <a:off x="3886200" y="3886200"/>
                <a:ext cx="535724" cy="369332"/>
              </a:xfrm>
              <a:prstGeom prst="rect">
                <a:avLst/>
              </a:prstGeom>
              <a:noFill/>
            </p:spPr>
            <p:txBody>
              <a:bodyPr wrap="none" rtlCol="0">
                <a:spAutoFit/>
              </a:bodyPr>
              <a:lstStyle/>
              <a:p>
                <a:r>
                  <a:rPr lang="en-US" dirty="0" smtClean="0"/>
                  <a:t>944</a:t>
                </a:r>
                <a:endParaRPr lang="en-US" dirty="0"/>
              </a:p>
            </p:txBody>
          </p:sp>
          <p:sp>
            <p:nvSpPr>
              <p:cNvPr id="17" name="TextBox 16"/>
              <p:cNvSpPr txBox="1"/>
              <p:nvPr/>
            </p:nvSpPr>
            <p:spPr>
              <a:xfrm>
                <a:off x="4439920" y="3886200"/>
                <a:ext cx="652743" cy="369332"/>
              </a:xfrm>
              <a:prstGeom prst="rect">
                <a:avLst/>
              </a:prstGeom>
              <a:noFill/>
            </p:spPr>
            <p:txBody>
              <a:bodyPr wrap="none" rtlCol="0">
                <a:spAutoFit/>
              </a:bodyPr>
              <a:lstStyle/>
              <a:p>
                <a:r>
                  <a:rPr lang="en-US" dirty="0" smtClean="0"/>
                  <a:t>1204</a:t>
                </a:r>
                <a:endParaRPr lang="en-US" dirty="0"/>
              </a:p>
            </p:txBody>
          </p:sp>
          <p:sp>
            <p:nvSpPr>
              <p:cNvPr id="18" name="TextBox 17"/>
              <p:cNvSpPr txBox="1"/>
              <p:nvPr/>
            </p:nvSpPr>
            <p:spPr>
              <a:xfrm>
                <a:off x="5140960" y="3886200"/>
                <a:ext cx="652743" cy="369332"/>
              </a:xfrm>
              <a:prstGeom prst="rect">
                <a:avLst/>
              </a:prstGeom>
              <a:noFill/>
            </p:spPr>
            <p:txBody>
              <a:bodyPr wrap="none" rtlCol="0">
                <a:spAutoFit/>
              </a:bodyPr>
              <a:lstStyle/>
              <a:p>
                <a:r>
                  <a:rPr lang="en-US" dirty="0" smtClean="0"/>
                  <a:t>1355</a:t>
                </a:r>
                <a:endParaRPr lang="en-US" dirty="0"/>
              </a:p>
            </p:txBody>
          </p:sp>
          <p:sp>
            <p:nvSpPr>
              <p:cNvPr id="19" name="TextBox 18"/>
              <p:cNvSpPr txBox="1"/>
              <p:nvPr/>
            </p:nvSpPr>
            <p:spPr>
              <a:xfrm>
                <a:off x="5943600" y="4678680"/>
                <a:ext cx="1853841" cy="369332"/>
              </a:xfrm>
              <a:prstGeom prst="rect">
                <a:avLst/>
              </a:prstGeom>
              <a:noFill/>
            </p:spPr>
            <p:txBody>
              <a:bodyPr wrap="none" rtlCol="0">
                <a:spAutoFit/>
              </a:bodyPr>
              <a:lstStyle/>
              <a:p>
                <a:r>
                  <a:rPr lang="en-US" b="1" dirty="0" smtClean="0">
                    <a:solidFill>
                      <a:srgbClr val="FF0000"/>
                    </a:solidFill>
                  </a:rPr>
                  <a:t>KNOWN HISTORY</a:t>
                </a:r>
                <a:endParaRPr lang="en-US" b="1" dirty="0">
                  <a:solidFill>
                    <a:srgbClr val="FF0000"/>
                  </a:solidFill>
                </a:endParaRPr>
              </a:p>
            </p:txBody>
          </p:sp>
          <p:sp>
            <p:nvSpPr>
              <p:cNvPr id="20" name="Rectangle 19"/>
              <p:cNvSpPr/>
              <p:nvPr/>
            </p:nvSpPr>
            <p:spPr>
              <a:xfrm>
                <a:off x="9144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096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895600" y="4724400"/>
                <a:ext cx="907364" cy="369332"/>
              </a:xfrm>
              <a:prstGeom prst="rect">
                <a:avLst/>
              </a:prstGeom>
              <a:noFill/>
            </p:spPr>
            <p:txBody>
              <a:bodyPr wrap="none" rtlCol="0">
                <a:spAutoFit/>
              </a:bodyPr>
              <a:lstStyle/>
              <a:p>
                <a:r>
                  <a:rPr lang="en-US" b="1" dirty="0" smtClean="0">
                    <a:solidFill>
                      <a:srgbClr val="FF0000"/>
                    </a:solidFill>
                  </a:rPr>
                  <a:t>EDESSA</a:t>
                </a:r>
                <a:endParaRPr lang="en-US" b="1" dirty="0">
                  <a:solidFill>
                    <a:srgbClr val="FF0000"/>
                  </a:solidFill>
                </a:endParaRPr>
              </a:p>
            </p:txBody>
          </p:sp>
          <p:sp>
            <p:nvSpPr>
              <p:cNvPr id="23" name="TextBox 22"/>
              <p:cNvSpPr txBox="1"/>
              <p:nvPr/>
            </p:nvSpPr>
            <p:spPr>
              <a:xfrm>
                <a:off x="772160" y="3916680"/>
                <a:ext cx="457200" cy="369332"/>
              </a:xfrm>
              <a:prstGeom prst="rect">
                <a:avLst/>
              </a:prstGeom>
              <a:noFill/>
            </p:spPr>
            <p:txBody>
              <a:bodyPr wrap="square" rtlCol="0">
                <a:spAutoFit/>
              </a:bodyPr>
              <a:lstStyle/>
              <a:p>
                <a:r>
                  <a:rPr lang="en-US" dirty="0" smtClean="0"/>
                  <a:t>70</a:t>
                </a:r>
                <a:endParaRPr lang="en-US" dirty="0"/>
              </a:p>
            </p:txBody>
          </p:sp>
          <p:sp>
            <p:nvSpPr>
              <p:cNvPr id="24" name="TextBox 23"/>
              <p:cNvSpPr txBox="1"/>
              <p:nvPr/>
            </p:nvSpPr>
            <p:spPr>
              <a:xfrm>
                <a:off x="1524000" y="4648200"/>
                <a:ext cx="351378" cy="523220"/>
              </a:xfrm>
              <a:prstGeom prst="rect">
                <a:avLst/>
              </a:prstGeom>
              <a:noFill/>
            </p:spPr>
            <p:txBody>
              <a:bodyPr wrap="none" rtlCol="0">
                <a:spAutoFit/>
              </a:bodyPr>
              <a:lstStyle/>
              <a:p>
                <a:r>
                  <a:rPr lang="en-US" sz="2800" b="1" dirty="0" smtClean="0">
                    <a:solidFill>
                      <a:srgbClr val="FF0000"/>
                    </a:solidFill>
                  </a:rPr>
                  <a:t>?</a:t>
                </a:r>
                <a:endParaRPr lang="en-US" sz="2800" b="1" dirty="0">
                  <a:solidFill>
                    <a:srgbClr val="FF0000"/>
                  </a:solidFill>
                </a:endParaRPr>
              </a:p>
            </p:txBody>
          </p:sp>
          <p:sp>
            <p:nvSpPr>
              <p:cNvPr id="25" name="TextBox 24"/>
              <p:cNvSpPr txBox="1"/>
              <p:nvPr/>
            </p:nvSpPr>
            <p:spPr>
              <a:xfrm>
                <a:off x="4953000" y="4648200"/>
                <a:ext cx="351378" cy="523220"/>
              </a:xfrm>
              <a:prstGeom prst="rect">
                <a:avLst/>
              </a:prstGeom>
              <a:noFill/>
            </p:spPr>
            <p:txBody>
              <a:bodyPr wrap="none" rtlCol="0">
                <a:spAutoFit/>
              </a:bodyPr>
              <a:lstStyle/>
              <a:p>
                <a:r>
                  <a:rPr lang="en-US" sz="2800" b="1" dirty="0" smtClean="0">
                    <a:solidFill>
                      <a:srgbClr val="FF0000"/>
                    </a:solidFill>
                  </a:rPr>
                  <a:t>?</a:t>
                </a:r>
                <a:endParaRPr lang="en-US" sz="2800" b="1" dirty="0">
                  <a:solidFill>
                    <a:srgbClr val="FF0000"/>
                  </a:solidFill>
                </a:endParaRPr>
              </a:p>
            </p:txBody>
          </p:sp>
          <p:sp>
            <p:nvSpPr>
              <p:cNvPr id="26" name="Oval 25"/>
              <p:cNvSpPr/>
              <p:nvPr/>
            </p:nvSpPr>
            <p:spPr>
              <a:xfrm>
                <a:off x="4343400" y="48006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3352800" y="5715000"/>
                <a:ext cx="2971800" cy="381000"/>
                <a:chOff x="3124200" y="5715000"/>
                <a:chExt cx="2971800" cy="381000"/>
              </a:xfrm>
            </p:grpSpPr>
            <p:sp>
              <p:nvSpPr>
                <p:cNvPr id="30" name="Rectangle 24"/>
                <p:cNvSpPr/>
                <p:nvPr/>
              </p:nvSpPr>
              <p:spPr>
                <a:xfrm>
                  <a:off x="3124200" y="5715000"/>
                  <a:ext cx="2590800" cy="381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429000" y="5726668"/>
                  <a:ext cx="2667000" cy="369332"/>
                </a:xfrm>
                <a:prstGeom prst="rect">
                  <a:avLst/>
                </a:prstGeom>
                <a:noFill/>
              </p:spPr>
              <p:txBody>
                <a:bodyPr wrap="square" rtlCol="0">
                  <a:spAutoFit/>
                </a:bodyPr>
                <a:lstStyle/>
                <a:p>
                  <a:r>
                    <a:rPr lang="en-US" b="1" dirty="0" smtClean="0">
                      <a:solidFill>
                        <a:srgbClr val="FF0000"/>
                      </a:solidFill>
                    </a:rPr>
                    <a:t>CONSTANTINOPLE</a:t>
                  </a:r>
                  <a:endParaRPr lang="en-US" b="1" dirty="0">
                    <a:solidFill>
                      <a:srgbClr val="FF0000"/>
                    </a:solidFill>
                  </a:endParaRPr>
                </a:p>
              </p:txBody>
            </p:sp>
          </p:grpSp>
          <p:sp>
            <p:nvSpPr>
              <p:cNvPr id="28" name="Rectangle 27"/>
              <p:cNvSpPr/>
              <p:nvPr/>
            </p:nvSpPr>
            <p:spPr>
              <a:xfrm>
                <a:off x="4450081" y="5029200"/>
                <a:ext cx="45719" cy="685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971800" y="3352800"/>
                <a:ext cx="2334293" cy="584775"/>
              </a:xfrm>
              <a:prstGeom prst="rect">
                <a:avLst/>
              </a:prstGeom>
              <a:noFill/>
            </p:spPr>
            <p:txBody>
              <a:bodyPr wrap="none" rtlCol="0">
                <a:spAutoFit/>
              </a:bodyPr>
              <a:lstStyle/>
              <a:p>
                <a:r>
                  <a:rPr lang="en-US" sz="3200" dirty="0" smtClean="0"/>
                  <a:t>The Timeline</a:t>
                </a:r>
                <a:endParaRPr lang="en-US" sz="3200" dirty="0"/>
              </a:p>
            </p:txBody>
          </p:sp>
        </p:grpSp>
      </p:grpSp>
      <p:grpSp>
        <p:nvGrpSpPr>
          <p:cNvPr id="45" name="Group 44"/>
          <p:cNvGrpSpPr/>
          <p:nvPr/>
        </p:nvGrpSpPr>
        <p:grpSpPr>
          <a:xfrm>
            <a:off x="5334000" y="1371600"/>
            <a:ext cx="3238500" cy="2305050"/>
            <a:chOff x="5334000" y="1371600"/>
            <a:chExt cx="3238500" cy="2305050"/>
          </a:xfrm>
        </p:grpSpPr>
        <p:pic>
          <p:nvPicPr>
            <p:cNvPr id="65538" name="Picture 2"/>
            <p:cNvPicPr>
              <a:picLocks noChangeAspect="1" noChangeArrowheads="1"/>
            </p:cNvPicPr>
            <p:nvPr/>
          </p:nvPicPr>
          <p:blipFill>
            <a:blip r:embed="rId2" cstate="print"/>
            <a:srcRect/>
            <a:stretch>
              <a:fillRect/>
            </a:stretch>
          </p:blipFill>
          <p:spPr bwMode="auto">
            <a:xfrm>
              <a:off x="5334000" y="1371600"/>
              <a:ext cx="3238500" cy="2305050"/>
            </a:xfrm>
            <a:prstGeom prst="rect">
              <a:avLst/>
            </a:prstGeom>
            <a:noFill/>
            <a:ln w="9525">
              <a:noFill/>
              <a:miter lim="800000"/>
              <a:headEnd/>
              <a:tailEnd/>
            </a:ln>
          </p:spPr>
        </p:pic>
        <p:cxnSp>
          <p:nvCxnSpPr>
            <p:cNvPr id="34" name="Straight Arrow Connector 33"/>
            <p:cNvCxnSpPr/>
            <p:nvPr/>
          </p:nvCxnSpPr>
          <p:spPr>
            <a:xfrm flipV="1">
              <a:off x="7162800" y="2286000"/>
              <a:ext cx="15240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7162800" y="2133600"/>
              <a:ext cx="609600" cy="838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7315200" y="2057400"/>
              <a:ext cx="381000" cy="1524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3</a:t>
            </a:fld>
            <a:endParaRPr lang="en-US"/>
          </a:p>
        </p:txBody>
      </p:sp>
      <p:sp>
        <p:nvSpPr>
          <p:cNvPr id="4" name="Rectangle 4"/>
          <p:cNvSpPr>
            <a:spLocks noChangeArrowheads="1"/>
          </p:cNvSpPr>
          <p:nvPr/>
        </p:nvSpPr>
        <p:spPr bwMode="auto">
          <a:xfrm>
            <a:off x="1066800" y="533400"/>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4400" dirty="0" smtClean="0"/>
              <a:t>Introducing Raymond </a:t>
            </a:r>
            <a:r>
              <a:rPr lang="en-US" sz="4400" dirty="0"/>
              <a:t>Rogers</a:t>
            </a:r>
          </a:p>
        </p:txBody>
      </p:sp>
      <p:sp>
        <p:nvSpPr>
          <p:cNvPr id="5" name="Rectangle 5"/>
          <p:cNvSpPr>
            <a:spLocks noChangeArrowheads="1"/>
          </p:cNvSpPr>
          <p:nvPr/>
        </p:nvSpPr>
        <p:spPr bwMode="auto">
          <a:xfrm>
            <a:off x="457200" y="1905000"/>
            <a:ext cx="52578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buFontTx/>
              <a:buChar char="•"/>
            </a:pPr>
            <a:r>
              <a:rPr lang="en-US" sz="2800" dirty="0"/>
              <a:t>UCLA / Los Alamos Science Fellow</a:t>
            </a:r>
          </a:p>
          <a:p>
            <a:pPr marL="342900" indent="-342900">
              <a:lnSpc>
                <a:spcPct val="80000"/>
              </a:lnSpc>
              <a:spcBef>
                <a:spcPct val="20000"/>
              </a:spcBef>
              <a:buFontTx/>
              <a:buChar char="•"/>
            </a:pPr>
            <a:r>
              <a:rPr lang="en-US" sz="2800" dirty="0"/>
              <a:t>Member of the 1978 STURP team</a:t>
            </a:r>
          </a:p>
          <a:p>
            <a:pPr marL="342900" indent="-342900">
              <a:lnSpc>
                <a:spcPct val="80000"/>
              </a:lnSpc>
              <a:spcBef>
                <a:spcPct val="20000"/>
              </a:spcBef>
              <a:buFontTx/>
              <a:buChar char="•"/>
            </a:pPr>
            <a:r>
              <a:rPr lang="en-US" sz="2800" dirty="0"/>
              <a:t>Cofounder of the Coalition for Excellence in Science Education.</a:t>
            </a:r>
          </a:p>
          <a:p>
            <a:pPr marL="342900" indent="-342900">
              <a:lnSpc>
                <a:spcPct val="80000"/>
              </a:lnSpc>
              <a:spcBef>
                <a:spcPct val="20000"/>
              </a:spcBef>
              <a:buFontTx/>
              <a:buChar char="•"/>
            </a:pPr>
            <a:r>
              <a:rPr lang="en-US" sz="2800" dirty="0"/>
              <a:t>Member of the Department of the Air Force Scientific Advisory Board</a:t>
            </a:r>
          </a:p>
          <a:p>
            <a:pPr marL="342900" indent="-342900">
              <a:lnSpc>
                <a:spcPct val="80000"/>
              </a:lnSpc>
              <a:spcBef>
                <a:spcPct val="20000"/>
              </a:spcBef>
              <a:buFontTx/>
              <a:buChar char="•"/>
            </a:pPr>
            <a:r>
              <a:rPr lang="en-US" sz="2800" dirty="0"/>
              <a:t>Published over 50 peer-reviewed papers in scientific journals. </a:t>
            </a:r>
          </a:p>
        </p:txBody>
      </p:sp>
      <p:pic>
        <p:nvPicPr>
          <p:cNvPr id="6" name="Picture 6" descr="9-a-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789260" y="1468613"/>
            <a:ext cx="3278540" cy="4855987"/>
          </a:xfrm>
          <a:prstGeom prst="rect">
            <a:avLst/>
          </a:prstGeom>
          <a:noFill/>
          <a:ln w="15875">
            <a:noFill/>
            <a:miter lim="800000"/>
            <a:headEnd/>
            <a:tailEnd/>
          </a:ln>
          <a:extLst>
            <a:ext uri="{909E8E84-426E-40DD-AFC4-6F175D3DCCD1}">
              <a14:hiddenFill xmlns="" xmlns:a14="http://schemas.microsoft.com/office/drawing/2010/main">
                <a:solidFill>
                  <a:srgbClr val="FFFFFF"/>
                </a:solidFill>
              </a14:hiddenFill>
            </a:ext>
          </a:extLst>
        </p:spPr>
      </p:pic>
      <p:pic>
        <p:nvPicPr>
          <p:cNvPr id="7" name="Picture 6" descr="shroudFaceSTERA.PNG"/>
          <p:cNvPicPr>
            <a:picLocks noChangeAspect="1"/>
          </p:cNvPicPr>
          <p:nvPr/>
        </p:nvPicPr>
        <p:blipFill>
          <a:blip r:embed="rId3" cstate="print"/>
          <a:stretch>
            <a:fillRect/>
          </a:stretch>
        </p:blipFill>
        <p:spPr>
          <a:xfrm>
            <a:off x="1" y="0"/>
            <a:ext cx="1447800" cy="19304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unar-Eclipse-HD.jpg"/>
          <p:cNvPicPr>
            <a:picLocks noChangeAspect="1"/>
          </p:cNvPicPr>
          <p:nvPr/>
        </p:nvPicPr>
        <p:blipFill>
          <a:blip r:embed="rId2" cstate="print"/>
          <a:stretch>
            <a:fillRect/>
          </a:stretch>
        </p:blipFill>
        <p:spPr>
          <a:xfrm>
            <a:off x="381000" y="0"/>
            <a:ext cx="5147462" cy="3422514"/>
          </a:xfrm>
          <a:prstGeom prst="rect">
            <a:avLst/>
          </a:prstGeom>
        </p:spPr>
      </p:pic>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30</a:t>
            </a:fld>
            <a:endParaRPr lang="en-US"/>
          </a:p>
        </p:txBody>
      </p:sp>
      <p:pic>
        <p:nvPicPr>
          <p:cNvPr id="7" name="Picture 6" descr="The_Entombment_by_Antonio_Ciseri.jpg"/>
          <p:cNvPicPr>
            <a:picLocks noChangeAspect="1"/>
          </p:cNvPicPr>
          <p:nvPr/>
        </p:nvPicPr>
        <p:blipFill>
          <a:blip r:embed="rId3" cstate="print"/>
          <a:stretch>
            <a:fillRect/>
          </a:stretch>
        </p:blipFill>
        <p:spPr>
          <a:xfrm>
            <a:off x="0" y="3292509"/>
            <a:ext cx="5334000" cy="3717891"/>
          </a:xfrm>
          <a:prstGeom prst="rect">
            <a:avLst/>
          </a:prstGeom>
        </p:spPr>
      </p:pic>
      <p:pic>
        <p:nvPicPr>
          <p:cNvPr id="8" name="Picture 4" descr="http://2.bp.blogspot.com/_ijsrg5K6hJI/TIlhQnOA6VI/AAAAAAAAABA/cik3SRinIvE/s1600/dali-christ-of-st-john-of-the-cross.jpg"/>
          <p:cNvPicPr>
            <a:picLocks noChangeAspect="1" noChangeArrowheads="1"/>
          </p:cNvPicPr>
          <p:nvPr/>
        </p:nvPicPr>
        <p:blipFill>
          <a:blip r:embed="rId4" cstate="print"/>
          <a:srcRect/>
          <a:stretch>
            <a:fillRect/>
          </a:stretch>
        </p:blipFill>
        <p:spPr bwMode="auto">
          <a:xfrm>
            <a:off x="5562600" y="0"/>
            <a:ext cx="3810000" cy="6806045"/>
          </a:xfrm>
          <a:prstGeom prst="rect">
            <a:avLst/>
          </a:prstGeom>
          <a:noFill/>
        </p:spPr>
      </p:pic>
      <p:sp>
        <p:nvSpPr>
          <p:cNvPr id="9" name="Title 1"/>
          <p:cNvSpPr txBox="1">
            <a:spLocks/>
          </p:cNvSpPr>
          <p:nvPr/>
        </p:nvSpPr>
        <p:spPr>
          <a:xfrm>
            <a:off x="1371600" y="1752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April 3, 33 A.D.</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0" name="TextBox 9"/>
          <p:cNvSpPr txBox="1"/>
          <p:nvPr/>
        </p:nvSpPr>
        <p:spPr>
          <a:xfrm>
            <a:off x="685800" y="2819400"/>
            <a:ext cx="2524089" cy="369332"/>
          </a:xfrm>
          <a:prstGeom prst="rect">
            <a:avLst/>
          </a:prstGeom>
          <a:noFill/>
        </p:spPr>
        <p:txBody>
          <a:bodyPr wrap="none" rtlCol="0">
            <a:spAutoFit/>
          </a:bodyPr>
          <a:lstStyle/>
          <a:p>
            <a:r>
              <a:rPr lang="en-US" dirty="0" smtClean="0"/>
              <a:t>lunar eclipse at sundown</a:t>
            </a:r>
            <a:endParaRPr lang="en-US" dirty="0"/>
          </a:p>
        </p:txBody>
      </p:sp>
      <p:sp>
        <p:nvSpPr>
          <p:cNvPr id="11" name="TextBox 10"/>
          <p:cNvSpPr txBox="1"/>
          <p:nvPr/>
        </p:nvSpPr>
        <p:spPr>
          <a:xfrm>
            <a:off x="5562600" y="2895600"/>
            <a:ext cx="3200400" cy="3744615"/>
          </a:xfrm>
          <a:prstGeom prst="rect">
            <a:avLst/>
          </a:prstGeom>
          <a:noFill/>
        </p:spPr>
        <p:txBody>
          <a:bodyPr wrap="square" rtlCol="0">
            <a:spAutoFit/>
          </a:bodyPr>
          <a:lstStyle/>
          <a:p>
            <a:r>
              <a:rPr lang="en-US" sz="2000" b="1" baseline="30000" dirty="0" smtClean="0"/>
              <a:t> </a:t>
            </a:r>
            <a:r>
              <a:rPr lang="en-US" sz="2000" b="1" dirty="0" smtClean="0"/>
              <a:t> ACTS 2: 19-20</a:t>
            </a:r>
          </a:p>
          <a:p>
            <a:endParaRPr lang="en-US" sz="2000" b="1" baseline="30000" dirty="0" smtClean="0"/>
          </a:p>
          <a:p>
            <a:r>
              <a:rPr lang="en-US" sz="2000" b="1" baseline="30000" dirty="0" smtClean="0"/>
              <a:t>19</a:t>
            </a:r>
            <a:r>
              <a:rPr lang="en-US" sz="2000" b="1" dirty="0" smtClean="0"/>
              <a:t> And I will show portents in the heaven above and signs on the earth below, blood, and fire, and smoky mist.</a:t>
            </a:r>
            <a:br>
              <a:rPr lang="en-US" sz="2000" b="1" dirty="0" smtClean="0"/>
            </a:br>
            <a:r>
              <a:rPr lang="en-US" sz="2000" b="1" baseline="30000" dirty="0" smtClean="0"/>
              <a:t>20</a:t>
            </a:r>
            <a:r>
              <a:rPr lang="en-US" sz="2000" b="1" dirty="0" smtClean="0"/>
              <a:t> The sun shall be turned to darkness and the </a:t>
            </a:r>
            <a:r>
              <a:rPr lang="en-US" sz="2200" b="1" dirty="0" smtClean="0">
                <a:solidFill>
                  <a:srgbClr val="FF0000"/>
                </a:solidFill>
                <a:effectLst>
                  <a:outerShdw blurRad="38100" dist="38100" dir="2700000" algn="tl">
                    <a:srgbClr val="000000">
                      <a:alpha val="43137"/>
                    </a:srgbClr>
                  </a:outerShdw>
                </a:effectLst>
              </a:rPr>
              <a:t>moon to blood</a:t>
            </a:r>
            <a:r>
              <a:rPr lang="en-US" sz="2000" b="1" dirty="0" smtClean="0"/>
              <a:t>, before the coming of the Lord’s great and glorious day.</a:t>
            </a:r>
            <a:endParaRPr lang="en-US" sz="2000" b="1" dirty="0"/>
          </a:p>
        </p:txBody>
      </p:sp>
      <p:sp>
        <p:nvSpPr>
          <p:cNvPr id="12" name="TextBox 11"/>
          <p:cNvSpPr txBox="1"/>
          <p:nvPr/>
        </p:nvSpPr>
        <p:spPr>
          <a:xfrm>
            <a:off x="1447800" y="152400"/>
            <a:ext cx="4994572" cy="830997"/>
          </a:xfrm>
          <a:prstGeom prst="rect">
            <a:avLst/>
          </a:prstGeom>
          <a:noFill/>
        </p:spPr>
        <p:txBody>
          <a:bodyPr wrap="none" rtlCol="0">
            <a:spAutoFit/>
          </a:bodyPr>
          <a:lstStyle/>
          <a:p>
            <a:r>
              <a:rPr lang="en-US" sz="4800" dirty="0" smtClean="0"/>
              <a:t>The Journey Begins</a:t>
            </a:r>
            <a:endParaRPr lang="en-US" sz="4800" dirty="0"/>
          </a:p>
        </p:txBody>
      </p:sp>
      <p:pic>
        <p:nvPicPr>
          <p:cNvPr id="36866" name="Picture 2"/>
          <p:cNvPicPr>
            <a:picLocks noChangeAspect="1" noChangeArrowheads="1"/>
          </p:cNvPicPr>
          <p:nvPr/>
        </p:nvPicPr>
        <p:blipFill>
          <a:blip r:embed="rId5" cstate="print"/>
          <a:srcRect/>
          <a:stretch>
            <a:fillRect/>
          </a:stretch>
        </p:blipFill>
        <p:spPr bwMode="auto">
          <a:xfrm>
            <a:off x="152400" y="0"/>
            <a:ext cx="1314450" cy="1695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343400" y="6324600"/>
            <a:ext cx="2895600" cy="365125"/>
          </a:xfrm>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31</a:t>
            </a:fld>
            <a:endParaRPr lang="en-US"/>
          </a:p>
        </p:txBody>
      </p:sp>
      <p:sp>
        <p:nvSpPr>
          <p:cNvPr id="4" name="Title 1"/>
          <p:cNvSpPr txBox="1">
            <a:spLocks/>
          </p:cNvSpPr>
          <p:nvPr/>
        </p:nvSpPr>
        <p:spPr>
          <a:xfrm>
            <a:off x="1676400" y="76200"/>
            <a:ext cx="73152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1. Scripture and the Shroud</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4" descr="sudariumClip.PNG"/>
          <p:cNvPicPr>
            <a:picLocks noChangeAspect="1"/>
          </p:cNvPicPr>
          <p:nvPr/>
        </p:nvPicPr>
        <p:blipFill>
          <a:blip r:embed="rId2" cstate="print"/>
          <a:stretch>
            <a:fillRect/>
          </a:stretch>
        </p:blipFill>
        <p:spPr>
          <a:xfrm>
            <a:off x="2286000" y="990600"/>
            <a:ext cx="2485489" cy="1600200"/>
          </a:xfrm>
          <a:prstGeom prst="rect">
            <a:avLst/>
          </a:prstGeom>
        </p:spPr>
      </p:pic>
      <p:pic>
        <p:nvPicPr>
          <p:cNvPr id="6" name="Picture 2" descr="http://people.bridgewater.edu/%7Erschneid/FocusProjects/HORIZONTALsindone_rectoREFIMAGE.jpg"/>
          <p:cNvPicPr>
            <a:picLocks noChangeAspect="1" noChangeArrowheads="1"/>
          </p:cNvPicPr>
          <p:nvPr/>
        </p:nvPicPr>
        <p:blipFill>
          <a:blip r:embed="rId3" cstate="print"/>
          <a:srcRect/>
          <a:stretch>
            <a:fillRect/>
          </a:stretch>
        </p:blipFill>
        <p:spPr bwMode="auto">
          <a:xfrm rot="5400000">
            <a:off x="-2305705" y="2305705"/>
            <a:ext cx="6821210" cy="2209800"/>
          </a:xfrm>
          <a:prstGeom prst="rect">
            <a:avLst/>
          </a:prstGeom>
          <a:noFill/>
        </p:spPr>
      </p:pic>
      <p:sp>
        <p:nvSpPr>
          <p:cNvPr id="7" name="TextBox 6"/>
          <p:cNvSpPr txBox="1"/>
          <p:nvPr/>
        </p:nvSpPr>
        <p:spPr>
          <a:xfrm>
            <a:off x="4724400" y="1143000"/>
            <a:ext cx="4495800" cy="954107"/>
          </a:xfrm>
          <a:prstGeom prst="rect">
            <a:avLst/>
          </a:prstGeom>
          <a:noFill/>
        </p:spPr>
        <p:txBody>
          <a:bodyPr wrap="square" rtlCol="0">
            <a:spAutoFit/>
          </a:bodyPr>
          <a:lstStyle/>
          <a:p>
            <a:r>
              <a:rPr lang="en-US" sz="2800" dirty="0" smtClean="0"/>
              <a:t>  30 to 33 A.D. The Public Ministry of Jesus of Nazareth</a:t>
            </a:r>
            <a:endParaRPr lang="en-US" sz="2800" dirty="0"/>
          </a:p>
        </p:txBody>
      </p:sp>
      <p:sp>
        <p:nvSpPr>
          <p:cNvPr id="8" name="TextBox 7"/>
          <p:cNvSpPr txBox="1"/>
          <p:nvPr/>
        </p:nvSpPr>
        <p:spPr>
          <a:xfrm>
            <a:off x="2133600" y="2590800"/>
            <a:ext cx="6629400" cy="4154984"/>
          </a:xfrm>
          <a:prstGeom prst="rect">
            <a:avLst/>
          </a:prstGeom>
          <a:noFill/>
        </p:spPr>
        <p:txBody>
          <a:bodyPr wrap="square" rtlCol="0">
            <a:spAutoFit/>
          </a:bodyPr>
          <a:lstStyle/>
          <a:p>
            <a:r>
              <a:rPr lang="en-US" sz="2400" baseline="30000" dirty="0" smtClean="0"/>
              <a:t>4 </a:t>
            </a:r>
            <a:r>
              <a:rPr lang="en-US" sz="2400" dirty="0" smtClean="0"/>
              <a:t>The two were running together, but the other disciple outran Peter and reached the tomb first. </a:t>
            </a:r>
            <a:r>
              <a:rPr lang="en-US" sz="2400" baseline="30000" dirty="0" smtClean="0"/>
              <a:t>5 </a:t>
            </a:r>
            <a:r>
              <a:rPr lang="en-US" sz="2400" dirty="0" smtClean="0"/>
              <a:t>He bent down to look in and </a:t>
            </a:r>
            <a:r>
              <a:rPr lang="en-US" sz="2400" b="1" dirty="0" smtClean="0">
                <a:solidFill>
                  <a:srgbClr val="FFFF00"/>
                </a:solidFill>
              </a:rPr>
              <a:t>saw the linen wrappings lying</a:t>
            </a:r>
            <a:r>
              <a:rPr lang="en-US" sz="2400" dirty="0" smtClean="0"/>
              <a:t> there, but he did not go in. </a:t>
            </a:r>
            <a:r>
              <a:rPr lang="en-US" sz="2400" baseline="30000" dirty="0" smtClean="0"/>
              <a:t>6 </a:t>
            </a:r>
            <a:r>
              <a:rPr lang="en-US" sz="2400" dirty="0" smtClean="0"/>
              <a:t>Then Simon Peter came, following him, and went into the tomb. </a:t>
            </a:r>
            <a:r>
              <a:rPr lang="en-US" sz="2400" b="1" dirty="0" smtClean="0">
                <a:solidFill>
                  <a:srgbClr val="FFFF00"/>
                </a:solidFill>
              </a:rPr>
              <a:t>He saw the linen wrappings lying there, </a:t>
            </a:r>
            <a:r>
              <a:rPr lang="en-US" sz="2400" b="1" baseline="30000" dirty="0" smtClean="0">
                <a:solidFill>
                  <a:srgbClr val="FFFF00"/>
                </a:solidFill>
              </a:rPr>
              <a:t>7 </a:t>
            </a:r>
            <a:r>
              <a:rPr lang="en-US" sz="2400" b="1" dirty="0" smtClean="0">
                <a:solidFill>
                  <a:srgbClr val="FFFF00"/>
                </a:solidFill>
              </a:rPr>
              <a:t>and the cloth that had been on Jesus’ head, not lying with the linen wrappings but rolled up in a place by itself.</a:t>
            </a:r>
            <a:r>
              <a:rPr lang="en-US" sz="2400" dirty="0" smtClean="0"/>
              <a:t> </a:t>
            </a:r>
            <a:r>
              <a:rPr lang="en-US" sz="2400" baseline="30000" dirty="0" smtClean="0"/>
              <a:t>8 </a:t>
            </a:r>
            <a:r>
              <a:rPr lang="en-US" sz="2400" dirty="0" smtClean="0"/>
              <a:t>Then the other disciple, who reached the tomb first, also went in, and </a:t>
            </a:r>
            <a:r>
              <a:rPr lang="en-US" sz="2400" b="1" dirty="0" smtClean="0">
                <a:solidFill>
                  <a:srgbClr val="FFC000"/>
                </a:solidFill>
              </a:rPr>
              <a:t>he saw and believed</a:t>
            </a:r>
            <a:r>
              <a:rPr lang="en-US" sz="2400" dirty="0" smtClean="0"/>
              <a:t>; …		</a:t>
            </a:r>
            <a:endParaRPr lang="en-US" sz="2400" dirty="0"/>
          </a:p>
        </p:txBody>
      </p:sp>
      <p:sp>
        <p:nvSpPr>
          <p:cNvPr id="9" name="TextBox 8"/>
          <p:cNvSpPr txBox="1"/>
          <p:nvPr/>
        </p:nvSpPr>
        <p:spPr>
          <a:xfrm>
            <a:off x="5181600" y="2057400"/>
            <a:ext cx="2362200" cy="584775"/>
          </a:xfrm>
          <a:prstGeom prst="rect">
            <a:avLst/>
          </a:prstGeom>
          <a:noFill/>
        </p:spPr>
        <p:txBody>
          <a:bodyPr wrap="square" rtlCol="0">
            <a:spAutoFit/>
          </a:bodyPr>
          <a:lstStyle/>
          <a:p>
            <a:r>
              <a:rPr lang="en-US" sz="3200" b="1" dirty="0" smtClean="0">
                <a:solidFill>
                  <a:srgbClr val="FFC000"/>
                </a:solidFill>
              </a:rPr>
              <a:t>John 20:4-8</a:t>
            </a:r>
            <a:endParaRPr lang="en-US" sz="3200" b="1" dirty="0">
              <a:solidFill>
                <a:srgbClr val="FFC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0" y="0"/>
            <a:ext cx="1314450" cy="169545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32</a:t>
            </a:fld>
            <a:endParaRPr lang="en-US"/>
          </a:p>
        </p:txBody>
      </p:sp>
      <p:sp>
        <p:nvSpPr>
          <p:cNvPr id="4" name="Title 1"/>
          <p:cNvSpPr txBox="1">
            <a:spLocks/>
          </p:cNvSpPr>
          <p:nvPr/>
        </p:nvSpPr>
        <p:spPr>
          <a:xfrm>
            <a:off x="457200" y="1524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Missing Cloths?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Content Placeholder 2"/>
          <p:cNvSpPr txBox="1">
            <a:spLocks/>
          </p:cNvSpPr>
          <p:nvPr/>
        </p:nvSpPr>
        <p:spPr>
          <a:xfrm>
            <a:off x="228600" y="1219200"/>
            <a:ext cx="8763000" cy="5638800"/>
          </a:xfrm>
          <a:prstGeom prst="rect">
            <a:avLst/>
          </a:prstGeom>
        </p:spPr>
        <p:txBody>
          <a:bodyPr>
            <a:normAutofit fontScale="9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 </a:t>
            </a:r>
            <a:r>
              <a:rPr kumimoji="0" lang="en-US" sz="3200" b="0" i="1" u="none" strike="noStrike" kern="1200" cap="none" spc="0" normalizeH="0" baseline="0" noProof="0" dirty="0" err="1" smtClean="0">
                <a:ln>
                  <a:noFill/>
                </a:ln>
                <a:solidFill>
                  <a:schemeClr val="tx1"/>
                </a:solidFill>
                <a:effectLst/>
                <a:uLnTx/>
                <a:uFillTx/>
                <a:latin typeface="+mn-lt"/>
                <a:ea typeface="+mn-ea"/>
                <a:cs typeface="+mn-cs"/>
              </a:rPr>
              <a:t>sindon</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(shroud) to carry the body to the tomb</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 cloth to cover the top of the head of Christ in the tomb</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Saint-Etienne Cathedral (located on the rue de </a:t>
            </a:r>
            <a:r>
              <a:rPr kumimoji="0" lang="en-US" sz="2800" b="0" i="0" u="none" strike="noStrike" kern="1200" cap="none" spc="0" normalizeH="0" baseline="0" noProof="0" dirty="0" err="1" smtClean="0">
                <a:ln>
                  <a:noFill/>
                </a:ln>
                <a:solidFill>
                  <a:schemeClr val="tx1"/>
                </a:solidFill>
                <a:effectLst/>
                <a:uLnTx/>
                <a:uFillTx/>
                <a:latin typeface="+mn-lt"/>
                <a:ea typeface="+mn-ea"/>
                <a:cs typeface="+mn-cs"/>
              </a:rPr>
              <a:t>Chantrerie</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in </a:t>
            </a:r>
            <a:r>
              <a:rPr kumimoji="0" lang="en-US" sz="2800" b="0" i="0" u="none" strike="noStrike" kern="1200" cap="none" spc="0" normalizeH="0" baseline="0" noProof="0" dirty="0" err="1" smtClean="0">
                <a:ln>
                  <a:noFill/>
                </a:ln>
                <a:solidFill>
                  <a:schemeClr val="tx1"/>
                </a:solidFill>
                <a:effectLst/>
                <a:uLnTx/>
                <a:uFillTx/>
                <a:latin typeface="+mn-lt"/>
                <a:ea typeface="+mn-ea"/>
                <a:cs typeface="+mn-cs"/>
              </a:rPr>
              <a:t>Cahors</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is home to a museum of religious art. Its most interesting relic, called </a:t>
            </a:r>
            <a:r>
              <a:rPr kumimoji="0" lang="en-US" sz="2800" b="1" i="0" u="none" strike="noStrike" kern="1200" cap="none" spc="0" normalizeH="0" baseline="0" noProof="0" dirty="0" smtClean="0">
                <a:ln>
                  <a:noFill/>
                </a:ln>
                <a:solidFill>
                  <a:srgbClr val="FFFF00"/>
                </a:solidFill>
                <a:effectLst/>
                <a:uLnTx/>
                <a:uFillTx/>
                <a:latin typeface="+mn-lt"/>
                <a:ea typeface="+mn-ea"/>
                <a:cs typeface="+mn-cs"/>
              </a:rPr>
              <a:t>the “holy cap” or “cap of Christ,” was brought to </a:t>
            </a:r>
            <a:r>
              <a:rPr kumimoji="0" lang="en-US" sz="2800" b="1" i="0" u="none" strike="noStrike" kern="1200" cap="none" spc="0" normalizeH="0" baseline="0" noProof="0" dirty="0" err="1" smtClean="0">
                <a:ln>
                  <a:noFill/>
                </a:ln>
                <a:solidFill>
                  <a:srgbClr val="FFFF00"/>
                </a:solidFill>
                <a:effectLst/>
                <a:uLnTx/>
                <a:uFillTx/>
                <a:latin typeface="+mn-lt"/>
                <a:ea typeface="+mn-ea"/>
                <a:cs typeface="+mn-cs"/>
              </a:rPr>
              <a:t>Cahors</a:t>
            </a:r>
            <a:r>
              <a:rPr kumimoji="0" lang="en-US" sz="2800" b="1" i="0" u="none" strike="noStrike" kern="1200" cap="none" spc="0" normalizeH="0" baseline="0" noProof="0" dirty="0" smtClean="0">
                <a:ln>
                  <a:noFill/>
                </a:ln>
                <a:solidFill>
                  <a:srgbClr val="FFFF00"/>
                </a:solidFill>
                <a:effectLst/>
                <a:uLnTx/>
                <a:uFillTx/>
                <a:latin typeface="+mn-lt"/>
                <a:ea typeface="+mn-ea"/>
                <a:cs typeface="+mn-cs"/>
              </a:rPr>
              <a:t> by Bishop </a:t>
            </a:r>
            <a:r>
              <a:rPr kumimoji="0" lang="en-US" sz="2800" b="1" i="0" u="none" strike="noStrike" kern="1200" cap="none" spc="0" normalizeH="0" baseline="0" noProof="0" dirty="0" err="1" smtClean="0">
                <a:ln>
                  <a:noFill/>
                </a:ln>
                <a:solidFill>
                  <a:srgbClr val="FFFF00"/>
                </a:solidFill>
                <a:effectLst/>
                <a:uLnTx/>
                <a:uFillTx/>
                <a:latin typeface="+mn-lt"/>
                <a:ea typeface="+mn-ea"/>
                <a:cs typeface="+mn-cs"/>
              </a:rPr>
              <a:t>Géraud</a:t>
            </a:r>
            <a:r>
              <a:rPr kumimoji="0" lang="en-US" sz="2800" b="1" i="0" u="none" strike="noStrike" kern="1200" cap="none" spc="0" normalizeH="0" baseline="0" noProof="0" dirty="0" smtClean="0">
                <a:ln>
                  <a:noFill/>
                </a:ln>
                <a:solidFill>
                  <a:srgbClr val="FFFF00"/>
                </a:solidFill>
                <a:effectLst/>
                <a:uLnTx/>
                <a:uFillTx/>
                <a:latin typeface="+mn-lt"/>
                <a:ea typeface="+mn-ea"/>
                <a:cs typeface="+mn-cs"/>
              </a:rPr>
              <a:t> de </a:t>
            </a:r>
            <a:r>
              <a:rPr kumimoji="0" lang="en-US" sz="2800" b="1" i="0" u="none" strike="noStrike" kern="1200" cap="none" spc="0" normalizeH="0" baseline="0" noProof="0" dirty="0" err="1" smtClean="0">
                <a:ln>
                  <a:noFill/>
                </a:ln>
                <a:solidFill>
                  <a:srgbClr val="FFFF00"/>
                </a:solidFill>
                <a:effectLst/>
                <a:uLnTx/>
                <a:uFillTx/>
                <a:latin typeface="+mn-lt"/>
                <a:ea typeface="+mn-ea"/>
                <a:cs typeface="+mn-cs"/>
              </a:rPr>
              <a:t>Cardaillac</a:t>
            </a:r>
            <a:r>
              <a:rPr kumimoji="0" lang="en-US" sz="2800" b="1" i="0" u="none" strike="noStrike" kern="1200" cap="none" spc="0" normalizeH="0" baseline="0" noProof="0" dirty="0" smtClean="0">
                <a:ln>
                  <a:noFill/>
                </a:ln>
                <a:solidFill>
                  <a:srgbClr val="FFFF00"/>
                </a:solidFill>
                <a:effectLst/>
                <a:uLnTx/>
                <a:uFillTx/>
                <a:latin typeface="+mn-lt"/>
                <a:ea typeface="+mn-ea"/>
                <a:cs typeface="+mn-cs"/>
              </a:rPr>
              <a:t>. Having returned from the Holy Land in the 12th century, the cap is said to have covered Christ’s head in his tomb</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The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vera</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icon" Veronica image (Where does that fit into the picture?)</a:t>
            </a:r>
          </a:p>
          <a:p>
            <a:pPr marL="342900" lvl="0" indent="-342900">
              <a:spcBef>
                <a:spcPct val="20000"/>
              </a:spcBef>
              <a:buFont typeface="Arial" pitchFamily="34" charset="0"/>
              <a:buChar cha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An image destroyed by the French Revolution </a:t>
            </a:r>
            <a:r>
              <a:rPr lang="en-US" sz="3200" dirty="0" smtClean="0"/>
              <a:t>at </a:t>
            </a:r>
            <a:r>
              <a:rPr lang="en-US" sz="3200" dirty="0" err="1" smtClean="0"/>
              <a:t>Besançon</a:t>
            </a:r>
            <a:r>
              <a:rPr lang="en-US" sz="3200" dirty="0" smtClean="0"/>
              <a:t> </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TextBox 5"/>
          <p:cNvSpPr txBox="1"/>
          <p:nvPr/>
        </p:nvSpPr>
        <p:spPr>
          <a:xfrm>
            <a:off x="2819400" y="4419600"/>
            <a:ext cx="6118598" cy="369332"/>
          </a:xfrm>
          <a:prstGeom prst="rect">
            <a:avLst/>
          </a:prstGeom>
          <a:noFill/>
        </p:spPr>
        <p:txBody>
          <a:bodyPr wrap="square" rtlCol="0">
            <a:spAutoFit/>
          </a:bodyPr>
          <a:lstStyle/>
          <a:p>
            <a:r>
              <a:rPr lang="en-US" dirty="0" smtClean="0">
                <a:hlinkClick r:id="rId3"/>
              </a:rPr>
              <a:t>http://gofrance.about.com/od/othercities/a/cahors-france.htm</a:t>
            </a:r>
            <a:r>
              <a:rPr lang="en-US" dirty="0" smtClean="0"/>
              <a:t> </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90600" y="533400"/>
            <a:ext cx="8229600" cy="1143000"/>
          </a:xfrm>
        </p:spPr>
        <p:txBody>
          <a:bodyPr>
            <a:normAutofit/>
          </a:bodyPr>
          <a:lstStyle/>
          <a:p>
            <a:r>
              <a:rPr lang="en-US" sz="5400" dirty="0" smtClean="0"/>
              <a:t>So Who Got The Shroud?</a:t>
            </a:r>
            <a:endParaRPr lang="en-US" sz="5400" dirty="0"/>
          </a:p>
        </p:txBody>
      </p:sp>
      <p:sp>
        <p:nvSpPr>
          <p:cNvPr id="5" name="Content Placeholder 4"/>
          <p:cNvSpPr>
            <a:spLocks noGrp="1"/>
          </p:cNvSpPr>
          <p:nvPr>
            <p:ph idx="1"/>
          </p:nvPr>
        </p:nvSpPr>
        <p:spPr>
          <a:xfrm>
            <a:off x="2209800" y="1600200"/>
            <a:ext cx="5105400" cy="4525963"/>
          </a:xfrm>
        </p:spPr>
        <p:txBody>
          <a:bodyPr/>
          <a:lstStyle/>
          <a:p>
            <a:r>
              <a:rPr lang="en-US" dirty="0" smtClean="0"/>
              <a:t>Some Candidates</a:t>
            </a:r>
          </a:p>
          <a:p>
            <a:pPr lvl="1"/>
            <a:r>
              <a:rPr lang="en-US" dirty="0" smtClean="0"/>
              <a:t>The Mother of Jesus</a:t>
            </a:r>
          </a:p>
          <a:p>
            <a:pPr lvl="1"/>
            <a:r>
              <a:rPr lang="en-US" dirty="0" smtClean="0"/>
              <a:t>The Apostle John</a:t>
            </a:r>
          </a:p>
          <a:p>
            <a:pPr lvl="1"/>
            <a:r>
              <a:rPr lang="en-US" dirty="0" smtClean="0"/>
              <a:t>The Apostle Peter </a:t>
            </a:r>
          </a:p>
          <a:p>
            <a:pPr lvl="1"/>
            <a:r>
              <a:rPr lang="en-US" dirty="0" smtClean="0"/>
              <a:t>Joseph of </a:t>
            </a:r>
            <a:r>
              <a:rPr lang="en-US" dirty="0" err="1" smtClean="0"/>
              <a:t>Arimathea</a:t>
            </a:r>
            <a:endParaRPr lang="en-US" dirty="0" smtClean="0"/>
          </a:p>
          <a:p>
            <a:pPr lvl="1"/>
            <a:r>
              <a:rPr lang="en-US" dirty="0" smtClean="0"/>
              <a:t>Jude Thaddeus </a:t>
            </a:r>
          </a:p>
          <a:p>
            <a:r>
              <a:rPr lang="en-US" b="1" dirty="0" smtClean="0">
                <a:solidFill>
                  <a:srgbClr val="FFC000"/>
                </a:solidFill>
              </a:rPr>
              <a:t>We Don't Know</a:t>
            </a:r>
            <a:endParaRPr lang="en-US" b="1" dirty="0">
              <a:solidFill>
                <a:srgbClr val="FFC000"/>
              </a:solidFill>
            </a:endParaRPr>
          </a:p>
        </p:txBody>
      </p:sp>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0" y="0"/>
            <a:ext cx="1314450" cy="169545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34</a:t>
            </a:fld>
            <a:endParaRPr lang="en-US"/>
          </a:p>
        </p:txBody>
      </p:sp>
      <p:sp>
        <p:nvSpPr>
          <p:cNvPr id="4" name="Title 1"/>
          <p:cNvSpPr txBox="1">
            <a:spLocks/>
          </p:cNvSpPr>
          <p:nvPr/>
        </p:nvSpPr>
        <p:spPr>
          <a:xfrm>
            <a:off x="-152400" y="1219200"/>
            <a:ext cx="7162800" cy="1143000"/>
          </a:xfrm>
          <a:prstGeom prst="rect">
            <a:avLst/>
          </a:prstGeom>
        </p:spPr>
        <p:txBody>
          <a:bodyPr>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800" b="0" i="0" u="none" strike="noStrike" kern="1200" cap="none" spc="0" normalizeH="0" baseline="0" noProof="0" dirty="0" smtClean="0">
                <a:ln>
                  <a:noFill/>
                </a:ln>
                <a:solidFill>
                  <a:schemeClr val="tx1"/>
                </a:solidFill>
                <a:effectLst/>
                <a:uLnTx/>
                <a:uFillTx/>
                <a:latin typeface="+mj-lt"/>
                <a:ea typeface="+mj-ea"/>
                <a:cs typeface="+mj-cs"/>
              </a:rPr>
              <a:t>      Why The Silence?</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r>
              <a:rPr kumimoji="0" lang="en-US" sz="4400" b="0" i="0" u="none" strike="noStrike" kern="1200" cap="none" spc="0" normalizeH="0" baseline="0" noProof="0" dirty="0" smtClean="0">
                <a:ln>
                  <a:noFill/>
                </a:ln>
                <a:solidFill>
                  <a:schemeClr val="tx1"/>
                </a:solidFill>
                <a:effectLst/>
                <a:uLnTx/>
                <a:uFillTx/>
                <a:latin typeface="+mj-lt"/>
                <a:ea typeface="+mj-ea"/>
                <a:cs typeface="+mj-cs"/>
              </a:rPr>
              <a:t>From the Coliseum to Constantine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Content Placeholder 2"/>
          <p:cNvSpPr txBox="1">
            <a:spLocks/>
          </p:cNvSpPr>
          <p:nvPr/>
        </p:nvSpPr>
        <p:spPr>
          <a:xfrm>
            <a:off x="1371600" y="2362200"/>
            <a:ext cx="8229600" cy="36877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Small and Persecuted Community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Burial Cloths Were Ritually Unclean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The Shroud Contained an Image and Images Were Forbidden by Mosaic Law</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Revealing Its Existence Would Encourage Enemies to Try to Seize and Destroy It</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2" descr="http://4.bp.blogspot.com/-jrTlHSWjNf4/UucfmZmJe2I/AAAAAAAAAqw/5F5YmwGbDD0/s1600/Christian_Martyrs_1.jpg"/>
          <p:cNvPicPr>
            <a:picLocks noChangeAspect="1" noChangeArrowheads="1"/>
          </p:cNvPicPr>
          <p:nvPr/>
        </p:nvPicPr>
        <p:blipFill>
          <a:blip r:embed="rId3" cstate="print"/>
          <a:srcRect/>
          <a:stretch>
            <a:fillRect/>
          </a:stretch>
        </p:blipFill>
        <p:spPr bwMode="auto">
          <a:xfrm>
            <a:off x="6734384" y="0"/>
            <a:ext cx="2409616" cy="2286000"/>
          </a:xfrm>
          <a:prstGeom prst="rect">
            <a:avLst/>
          </a:prstGeom>
          <a:noFill/>
        </p:spPr>
      </p:pic>
      <p:pic>
        <p:nvPicPr>
          <p:cNvPr id="7" name="Picture 4" descr="http://upload.wikimedia.org/wikipedia/commons/7/76/Constantine_Chiaramonti_Inv1749.jpg"/>
          <p:cNvPicPr>
            <a:picLocks noChangeAspect="1" noChangeArrowheads="1"/>
          </p:cNvPicPr>
          <p:nvPr/>
        </p:nvPicPr>
        <p:blipFill>
          <a:blip r:embed="rId4" cstate="print"/>
          <a:srcRect/>
          <a:stretch>
            <a:fillRect/>
          </a:stretch>
        </p:blipFill>
        <p:spPr bwMode="auto">
          <a:xfrm>
            <a:off x="1" y="4724400"/>
            <a:ext cx="1403789" cy="2133600"/>
          </a:xfrm>
          <a:prstGeom prst="rect">
            <a:avLst/>
          </a:prstGeom>
          <a:noFill/>
        </p:spPr>
      </p:pic>
      <p:sp>
        <p:nvSpPr>
          <p:cNvPr id="9" name="TextBox 8"/>
          <p:cNvSpPr txBox="1"/>
          <p:nvPr/>
        </p:nvSpPr>
        <p:spPr>
          <a:xfrm>
            <a:off x="0" y="4419600"/>
            <a:ext cx="1310487" cy="369332"/>
          </a:xfrm>
          <a:prstGeom prst="rect">
            <a:avLst/>
          </a:prstGeom>
          <a:noFill/>
        </p:spPr>
        <p:txBody>
          <a:bodyPr wrap="none" rtlCol="0">
            <a:spAutoFit/>
          </a:bodyPr>
          <a:lstStyle/>
          <a:p>
            <a:r>
              <a:rPr lang="en-US" dirty="0" smtClean="0"/>
              <a:t>Constantine</a:t>
            </a:r>
            <a:endParaRPr lang="en-US" dirty="0"/>
          </a:p>
        </p:txBody>
      </p:sp>
      <p:sp>
        <p:nvSpPr>
          <p:cNvPr id="54274" name="AutoShape 2" descr="Image result for ancient coliseu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7620000" y="2286000"/>
            <a:ext cx="1371600" cy="369332"/>
          </a:xfrm>
          <a:prstGeom prst="rect">
            <a:avLst/>
          </a:prstGeom>
          <a:noFill/>
        </p:spPr>
        <p:txBody>
          <a:bodyPr wrap="square" rtlCol="0">
            <a:spAutoFit/>
          </a:bodyPr>
          <a:lstStyle/>
          <a:p>
            <a:r>
              <a:rPr lang="en-US" dirty="0" smtClean="0"/>
              <a:t>Coliseum</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0" y="0"/>
            <a:ext cx="1314450" cy="169545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35</a:t>
            </a:fld>
            <a:endParaRPr lang="en-US"/>
          </a:p>
        </p:txBody>
      </p:sp>
      <p:sp>
        <p:nvSpPr>
          <p:cNvPr id="4" name="Title 1"/>
          <p:cNvSpPr txBox="1">
            <a:spLocks/>
          </p:cNvSpPr>
          <p:nvPr/>
        </p:nvSpPr>
        <p:spPr>
          <a:xfrm>
            <a:off x="304800" y="152400"/>
            <a:ext cx="64008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The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Abgar</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V Legend</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&amp; Other Speculation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Content Placeholder 2"/>
          <p:cNvSpPr txBox="1">
            <a:spLocks/>
          </p:cNvSpPr>
          <p:nvPr/>
        </p:nvSpPr>
        <p:spPr>
          <a:xfrm>
            <a:off x="3048000" y="1828800"/>
            <a:ext cx="6172200" cy="43434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Linking the shroud to the Image of Edessa</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The Only Major Image On Record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acheiropoietoe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("made without hands")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Getting to Edessa: Three Schemes (Stories)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Ian Wilson's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Abgar</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V Legend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Jack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Markwardt's</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Antioch Journey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t>Dan </a:t>
            </a:r>
            <a:r>
              <a:rPr lang="en-US" sz="2400" dirty="0" err="1" smtClean="0"/>
              <a:t>Scavone's</a:t>
            </a:r>
            <a:r>
              <a:rPr lang="en-US" sz="2400" dirty="0" smtClean="0"/>
              <a:t> Origin of the Grail</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6" name="Picture 2" descr="http://3.bp.blogspot.com/-wFsoP6kYRkI/UFM1Es2LSRI/AAAAAAAABCU/rpjjdo18kGc/s1600/SakliChurchImageofEdessaWilsonTheShroud.jpg"/>
          <p:cNvPicPr>
            <a:picLocks noChangeAspect="1" noChangeArrowheads="1"/>
          </p:cNvPicPr>
          <p:nvPr/>
        </p:nvPicPr>
        <p:blipFill>
          <a:blip r:embed="rId3" cstate="print"/>
          <a:srcRect/>
          <a:stretch>
            <a:fillRect/>
          </a:stretch>
        </p:blipFill>
        <p:spPr bwMode="auto">
          <a:xfrm>
            <a:off x="5978488" y="0"/>
            <a:ext cx="3165512" cy="1668175"/>
          </a:xfrm>
          <a:prstGeom prst="rect">
            <a:avLst/>
          </a:prstGeom>
          <a:noFill/>
        </p:spPr>
      </p:pic>
      <p:pic>
        <p:nvPicPr>
          <p:cNvPr id="7" name="Picture 4" descr="http://upload.wikimedia.org/wikipedia/commons/1/15/Abgarwithimageofedessa10thcentury.jpg"/>
          <p:cNvPicPr>
            <a:picLocks noChangeAspect="1" noChangeArrowheads="1"/>
          </p:cNvPicPr>
          <p:nvPr/>
        </p:nvPicPr>
        <p:blipFill>
          <a:blip r:embed="rId4" cstate="print"/>
          <a:srcRect/>
          <a:stretch>
            <a:fillRect/>
          </a:stretch>
        </p:blipFill>
        <p:spPr bwMode="auto">
          <a:xfrm>
            <a:off x="76200" y="2133600"/>
            <a:ext cx="3035208" cy="38862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76200"/>
            <a:ext cx="5943600" cy="1143000"/>
          </a:xfrm>
        </p:spPr>
        <p:txBody>
          <a:bodyPr>
            <a:normAutofit/>
          </a:bodyPr>
          <a:lstStyle/>
          <a:p>
            <a:r>
              <a:rPr lang="en-US" sz="5400" dirty="0" smtClean="0"/>
              <a:t>Spy-Clues ?</a:t>
            </a:r>
            <a:endParaRPr lang="en-US" sz="5400" dirty="0"/>
          </a:p>
        </p:txBody>
      </p:sp>
      <p:sp>
        <p:nvSpPr>
          <p:cNvPr id="5" name="Content Placeholder 4"/>
          <p:cNvSpPr>
            <a:spLocks noGrp="1"/>
          </p:cNvSpPr>
          <p:nvPr>
            <p:ph idx="1"/>
          </p:nvPr>
        </p:nvSpPr>
        <p:spPr>
          <a:xfrm>
            <a:off x="381000" y="2057400"/>
            <a:ext cx="8382000" cy="4525963"/>
          </a:xfrm>
        </p:spPr>
        <p:txBody>
          <a:bodyPr>
            <a:normAutofit/>
          </a:bodyPr>
          <a:lstStyle/>
          <a:p>
            <a:r>
              <a:rPr lang="en-US" dirty="0" smtClean="0"/>
              <a:t>Could the early Christian community have exchanged information about the shroud through cryptic communications symbolic of the reality?</a:t>
            </a:r>
          </a:p>
          <a:p>
            <a:pPr lvl="1"/>
            <a:r>
              <a:rPr lang="en-US" dirty="0" smtClean="0"/>
              <a:t>Early examples such as the Hymn of the Pearl (3</a:t>
            </a:r>
            <a:r>
              <a:rPr lang="en-US" baseline="30000" dirty="0" smtClean="0"/>
              <a:t>rd</a:t>
            </a:r>
            <a:r>
              <a:rPr lang="en-US" dirty="0" smtClean="0"/>
              <a:t> c)</a:t>
            </a:r>
          </a:p>
          <a:p>
            <a:pPr lvl="1"/>
            <a:r>
              <a:rPr lang="en-US" dirty="0" smtClean="0"/>
              <a:t>Cryptic meanings and hints in the canonical scriptures</a:t>
            </a:r>
          </a:p>
          <a:p>
            <a:pPr lvl="2"/>
            <a:r>
              <a:rPr lang="en-US" dirty="0" smtClean="0"/>
              <a:t>Galatians 3:1, Luke 24:1-12, John 20:5-10</a:t>
            </a:r>
          </a:p>
          <a:p>
            <a:pPr lvl="2"/>
            <a:r>
              <a:rPr lang="en-US" dirty="0" smtClean="0"/>
              <a:t>2 John 1:12 and 3 John 1:13-14</a:t>
            </a:r>
            <a:endParaRPr lang="en-US" dirty="0"/>
          </a:p>
        </p:txBody>
      </p:sp>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36</a:t>
            </a:fld>
            <a:endParaRPr lang="en-US"/>
          </a:p>
        </p:txBody>
      </p:sp>
      <p:pic>
        <p:nvPicPr>
          <p:cNvPr id="97282" name="Picture 2" descr="http://www.shroud.com/images/histkimdan.jpg"/>
          <p:cNvPicPr>
            <a:picLocks noChangeAspect="1" noChangeArrowheads="1"/>
          </p:cNvPicPr>
          <p:nvPr/>
        </p:nvPicPr>
        <p:blipFill>
          <a:blip r:embed="rId2" cstate="print"/>
          <a:srcRect/>
          <a:stretch>
            <a:fillRect/>
          </a:stretch>
        </p:blipFill>
        <p:spPr bwMode="auto">
          <a:xfrm>
            <a:off x="7114952" y="81279"/>
            <a:ext cx="1800447" cy="1290321"/>
          </a:xfrm>
          <a:prstGeom prst="rect">
            <a:avLst/>
          </a:prstGeom>
          <a:noFill/>
        </p:spPr>
      </p:pic>
      <p:sp>
        <p:nvSpPr>
          <p:cNvPr id="7" name="TextBox 6"/>
          <p:cNvSpPr txBox="1"/>
          <p:nvPr/>
        </p:nvSpPr>
        <p:spPr>
          <a:xfrm>
            <a:off x="6400800" y="1371600"/>
            <a:ext cx="2819400" cy="646331"/>
          </a:xfrm>
          <a:prstGeom prst="rect">
            <a:avLst/>
          </a:prstGeom>
          <a:noFill/>
        </p:spPr>
        <p:txBody>
          <a:bodyPr wrap="square" rtlCol="0">
            <a:spAutoFit/>
          </a:bodyPr>
          <a:lstStyle/>
          <a:p>
            <a:r>
              <a:rPr lang="en-US" dirty="0" smtClean="0"/>
              <a:t>Rev. Albert (Kim) </a:t>
            </a:r>
            <a:r>
              <a:rPr lang="en-US" dirty="0" err="1" smtClean="0"/>
              <a:t>Dreisbach</a:t>
            </a:r>
            <a:r>
              <a:rPr lang="en-US" dirty="0" smtClean="0"/>
              <a:t> and  Dan </a:t>
            </a:r>
            <a:r>
              <a:rPr lang="en-US" dirty="0" err="1" smtClean="0"/>
              <a:t>Scavone</a:t>
            </a:r>
            <a:endParaRPr lang="en-US" dirty="0"/>
          </a:p>
        </p:txBody>
      </p:sp>
      <p:sp>
        <p:nvSpPr>
          <p:cNvPr id="8" name="TextBox 7"/>
          <p:cNvSpPr txBox="1"/>
          <p:nvPr/>
        </p:nvSpPr>
        <p:spPr>
          <a:xfrm>
            <a:off x="1447800" y="990600"/>
            <a:ext cx="5029200" cy="1200329"/>
          </a:xfrm>
          <a:prstGeom prst="rect">
            <a:avLst/>
          </a:prstGeom>
          <a:noFill/>
        </p:spPr>
        <p:txBody>
          <a:bodyPr wrap="square" rtlCol="0">
            <a:spAutoFit/>
          </a:bodyPr>
          <a:lstStyle/>
          <a:p>
            <a:r>
              <a:rPr lang="en-US" baseline="30000" dirty="0" smtClean="0"/>
              <a:t>12 </a:t>
            </a:r>
            <a:r>
              <a:rPr lang="en-US" dirty="0" smtClean="0"/>
              <a:t>Although I have much to write to you, I would rather not use paper and ink; instead I hope to come to you and talk with you face to face, so that our joy may be complete. (2 John 1:12)</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Galatians ?</a:t>
            </a:r>
            <a:endParaRPr lang="en-US" dirty="0"/>
          </a:p>
        </p:txBody>
      </p:sp>
      <p:sp>
        <p:nvSpPr>
          <p:cNvPr id="3" name="Content Placeholder 2"/>
          <p:cNvSpPr>
            <a:spLocks noGrp="1"/>
          </p:cNvSpPr>
          <p:nvPr>
            <p:ph idx="1"/>
          </p:nvPr>
        </p:nvSpPr>
        <p:spPr>
          <a:xfrm>
            <a:off x="685800" y="1981200"/>
            <a:ext cx="8229600" cy="4525963"/>
          </a:xfrm>
        </p:spPr>
        <p:txBody>
          <a:bodyPr/>
          <a:lstStyle/>
          <a:p>
            <a:r>
              <a:rPr lang="en-US" dirty="0" smtClean="0"/>
              <a:t>Dr. Frederick </a:t>
            </a:r>
            <a:r>
              <a:rPr lang="en-US" dirty="0" err="1" smtClean="0"/>
              <a:t>Baltz</a:t>
            </a:r>
            <a:r>
              <a:rPr lang="en-US" dirty="0" smtClean="0"/>
              <a:t> at St. Louis 2014</a:t>
            </a:r>
          </a:p>
          <a:p>
            <a:endParaRPr lang="en-US" dirty="0" smtClean="0"/>
          </a:p>
          <a:p>
            <a:endParaRPr lang="en-US" dirty="0" smtClean="0"/>
          </a:p>
          <a:p>
            <a:endParaRPr lang="en-US" dirty="0" smtClean="0"/>
          </a:p>
          <a:p>
            <a:r>
              <a:rPr lang="en-US" dirty="0" smtClean="0"/>
              <a:t>Offered an argument that this refers to the shroud being used in Paul's evangelization</a:t>
            </a:r>
            <a:endParaRPr lang="en-US" dirty="0"/>
          </a:p>
        </p:txBody>
      </p:sp>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37</a:t>
            </a:fld>
            <a:endParaRPr lang="en-US"/>
          </a:p>
        </p:txBody>
      </p:sp>
      <p:sp>
        <p:nvSpPr>
          <p:cNvPr id="6" name="TextBox 5"/>
          <p:cNvSpPr txBox="1"/>
          <p:nvPr/>
        </p:nvSpPr>
        <p:spPr>
          <a:xfrm>
            <a:off x="1600200" y="1295400"/>
            <a:ext cx="6266716" cy="369332"/>
          </a:xfrm>
          <a:prstGeom prst="rect">
            <a:avLst/>
          </a:prstGeom>
          <a:noFill/>
        </p:spPr>
        <p:txBody>
          <a:bodyPr wrap="none" rtlCol="0">
            <a:spAutoFit/>
          </a:bodyPr>
          <a:lstStyle/>
          <a:p>
            <a:r>
              <a:rPr lang="en-US" dirty="0" smtClean="0">
                <a:hlinkClick r:id="rId2"/>
              </a:rPr>
              <a:t>http://youtu.be/eSHuJuo4k4Q?list=UUSv7BD9sKjIcA24ct1Hz_Aw</a:t>
            </a:r>
            <a:r>
              <a:rPr lang="en-US" dirty="0" smtClean="0"/>
              <a:t> </a:t>
            </a:r>
            <a:endParaRPr lang="en-US" dirty="0"/>
          </a:p>
        </p:txBody>
      </p:sp>
      <p:sp>
        <p:nvSpPr>
          <p:cNvPr id="7" name="TextBox 6"/>
          <p:cNvSpPr txBox="1"/>
          <p:nvPr/>
        </p:nvSpPr>
        <p:spPr>
          <a:xfrm>
            <a:off x="838200" y="2743200"/>
            <a:ext cx="7162800" cy="1569660"/>
          </a:xfrm>
          <a:prstGeom prst="rect">
            <a:avLst/>
          </a:prstGeom>
          <a:noFill/>
        </p:spPr>
        <p:txBody>
          <a:bodyPr wrap="square" rtlCol="0">
            <a:spAutoFit/>
          </a:bodyPr>
          <a:lstStyle/>
          <a:p>
            <a:r>
              <a:rPr lang="en-US" sz="2400" dirty="0" smtClean="0"/>
              <a:t>Galatians 3:1</a:t>
            </a:r>
          </a:p>
          <a:p>
            <a:r>
              <a:rPr lang="en-US" sz="2400" dirty="0" smtClean="0"/>
              <a:t>3 You foolish Galatians! Who has bewitched you? </a:t>
            </a:r>
            <a:r>
              <a:rPr lang="en-US" sz="2400" b="1" dirty="0" smtClean="0">
                <a:solidFill>
                  <a:srgbClr val="FFC000"/>
                </a:solidFill>
              </a:rPr>
              <a:t>It was before your eyes that Jesus Christ was publicly exhibited as crucified!</a:t>
            </a:r>
            <a:endParaRPr lang="en-US" sz="2400" b="1" dirty="0">
              <a:solidFill>
                <a:srgbClr val="FFC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Luke 24:1-12</a:t>
            </a:r>
            <a:endParaRPr lang="en-US" dirty="0"/>
          </a:p>
        </p:txBody>
      </p:sp>
      <p:sp>
        <p:nvSpPr>
          <p:cNvPr id="3" name="Content Placeholder 2"/>
          <p:cNvSpPr>
            <a:spLocks noGrp="1"/>
          </p:cNvSpPr>
          <p:nvPr>
            <p:ph idx="1"/>
          </p:nvPr>
        </p:nvSpPr>
        <p:spPr>
          <a:xfrm>
            <a:off x="1524000" y="1219200"/>
            <a:ext cx="6781800" cy="609600"/>
          </a:xfrm>
        </p:spPr>
        <p:txBody>
          <a:bodyPr/>
          <a:lstStyle/>
          <a:p>
            <a:r>
              <a:rPr lang="en-US" dirty="0" smtClean="0"/>
              <a:t>Reading Between The Lines ?  Maybe.</a:t>
            </a:r>
            <a:endParaRPr lang="en-US" dirty="0"/>
          </a:p>
        </p:txBody>
      </p:sp>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38</a:t>
            </a:fld>
            <a:endParaRPr lang="en-US"/>
          </a:p>
        </p:txBody>
      </p:sp>
      <p:sp>
        <p:nvSpPr>
          <p:cNvPr id="6" name="TextBox 5"/>
          <p:cNvSpPr txBox="1"/>
          <p:nvPr/>
        </p:nvSpPr>
        <p:spPr>
          <a:xfrm>
            <a:off x="457200" y="1828800"/>
            <a:ext cx="8153400" cy="5016758"/>
          </a:xfrm>
          <a:prstGeom prst="rect">
            <a:avLst/>
          </a:prstGeom>
          <a:noFill/>
        </p:spPr>
        <p:txBody>
          <a:bodyPr wrap="square" rtlCol="0">
            <a:spAutoFit/>
          </a:bodyPr>
          <a:lstStyle/>
          <a:p>
            <a:r>
              <a:rPr lang="en-US" sz="2000" dirty="0" smtClean="0"/>
              <a:t>But on the first day of the week, at early dawn, they came to the tomb, taking the spices that they had prepared. </a:t>
            </a:r>
            <a:r>
              <a:rPr lang="en-US" sz="2000" baseline="30000" dirty="0" smtClean="0"/>
              <a:t>2 </a:t>
            </a:r>
            <a:r>
              <a:rPr lang="en-US" sz="2000" dirty="0" smtClean="0"/>
              <a:t>They found the stone rolled away from the tomb, </a:t>
            </a:r>
            <a:r>
              <a:rPr lang="en-US" sz="2000" baseline="30000" dirty="0" smtClean="0"/>
              <a:t>3 </a:t>
            </a:r>
            <a:r>
              <a:rPr lang="en-US" sz="2000" dirty="0" smtClean="0"/>
              <a:t>but when they went in, they did not find the body. </a:t>
            </a:r>
            <a:r>
              <a:rPr lang="en-US" sz="2000" baseline="30000" dirty="0" smtClean="0"/>
              <a:t>4 </a:t>
            </a:r>
            <a:r>
              <a:rPr lang="en-US" sz="2000" dirty="0" smtClean="0"/>
              <a:t>While they were perplexed about this, suddenly </a:t>
            </a:r>
            <a:r>
              <a:rPr lang="en-US" sz="2000" b="1" dirty="0" smtClean="0">
                <a:solidFill>
                  <a:srgbClr val="FFC000"/>
                </a:solidFill>
              </a:rPr>
              <a:t>two men in dazzling clothes </a:t>
            </a:r>
            <a:r>
              <a:rPr lang="en-US" sz="2000" dirty="0" smtClean="0"/>
              <a:t>stood beside them. </a:t>
            </a:r>
            <a:r>
              <a:rPr lang="en-US" sz="2000" baseline="30000" dirty="0" smtClean="0"/>
              <a:t>5 </a:t>
            </a:r>
            <a:r>
              <a:rPr lang="en-US" sz="2000" dirty="0" smtClean="0"/>
              <a:t>The women</a:t>
            </a:r>
            <a:r>
              <a:rPr lang="en-US" sz="2000" baseline="30000" dirty="0" smtClean="0"/>
              <a:t> </a:t>
            </a:r>
            <a:r>
              <a:rPr lang="en-US" sz="2000" dirty="0" smtClean="0"/>
              <a:t>were terrified and bowed their faces to the ground, but the men</a:t>
            </a:r>
            <a:r>
              <a:rPr lang="en-US" sz="2000" baseline="30000" dirty="0" smtClean="0"/>
              <a:t> </a:t>
            </a:r>
            <a:r>
              <a:rPr lang="en-US" sz="2000" dirty="0" smtClean="0"/>
              <a:t>said to them, “</a:t>
            </a:r>
            <a:r>
              <a:rPr lang="en-US" sz="2000" b="1" dirty="0" smtClean="0">
                <a:solidFill>
                  <a:srgbClr val="FFC000"/>
                </a:solidFill>
              </a:rPr>
              <a:t>Why do you look for the living among the dead? He is not here, but has risen</a:t>
            </a:r>
            <a:r>
              <a:rPr lang="en-US" sz="2000" dirty="0" smtClean="0"/>
              <a:t>. </a:t>
            </a:r>
            <a:r>
              <a:rPr lang="en-US" sz="2000" baseline="30000" dirty="0" smtClean="0"/>
              <a:t>6 </a:t>
            </a:r>
            <a:r>
              <a:rPr lang="en-US" sz="2000" dirty="0" smtClean="0"/>
              <a:t>Remember how he told you, while he was still in Galilee, </a:t>
            </a:r>
            <a:r>
              <a:rPr lang="en-US" sz="2000" baseline="30000" dirty="0" smtClean="0"/>
              <a:t>7 </a:t>
            </a:r>
            <a:r>
              <a:rPr lang="en-US" sz="2000" dirty="0" smtClean="0"/>
              <a:t>that the Son of Man must be handed over to sinners, and be crucified, and on the third day rise again.” </a:t>
            </a:r>
            <a:r>
              <a:rPr lang="en-US" sz="2000" baseline="30000" dirty="0" smtClean="0"/>
              <a:t>8 </a:t>
            </a:r>
            <a:r>
              <a:rPr lang="en-US" sz="2000" dirty="0" smtClean="0"/>
              <a:t>Then they remembered his words, </a:t>
            </a:r>
            <a:r>
              <a:rPr lang="en-US" sz="2000" baseline="30000" dirty="0" smtClean="0"/>
              <a:t>9 </a:t>
            </a:r>
            <a:r>
              <a:rPr lang="en-US" sz="2000" dirty="0" smtClean="0"/>
              <a:t>and returning from the tomb, they told all this to the eleven and to all the rest. </a:t>
            </a:r>
            <a:r>
              <a:rPr lang="en-US" sz="2000" baseline="30000" dirty="0" smtClean="0"/>
              <a:t>10 </a:t>
            </a:r>
            <a:r>
              <a:rPr lang="en-US" sz="2000" dirty="0" smtClean="0"/>
              <a:t>Now it was Mary Magdalene, Joanna, Mary the mother of James, and the other women with them who told this to the apostles. </a:t>
            </a:r>
            <a:r>
              <a:rPr lang="en-US" sz="2000" baseline="30000" dirty="0" smtClean="0"/>
              <a:t>11 </a:t>
            </a:r>
            <a:r>
              <a:rPr lang="en-US" sz="2000" dirty="0" smtClean="0"/>
              <a:t>But these words seemed to them an idle tale, and they did not believe them. </a:t>
            </a:r>
            <a:r>
              <a:rPr lang="en-US" sz="2000" baseline="30000" dirty="0" smtClean="0"/>
              <a:t>12 </a:t>
            </a:r>
            <a:r>
              <a:rPr lang="en-US" sz="2000" b="1" dirty="0" smtClean="0">
                <a:solidFill>
                  <a:srgbClr val="FFC000"/>
                </a:solidFill>
              </a:rPr>
              <a:t>But Peter got up and ran to the tomb; stooping and looking in, he saw the linen cloths by themselves</a:t>
            </a:r>
            <a:r>
              <a:rPr lang="en-US" sz="2000" dirty="0" smtClean="0"/>
              <a:t>; then he went home, </a:t>
            </a:r>
            <a:r>
              <a:rPr lang="en-US" sz="2000" b="1" dirty="0" smtClean="0">
                <a:solidFill>
                  <a:srgbClr val="FFC000"/>
                </a:solidFill>
              </a:rPr>
              <a:t>amazed at what had happened</a:t>
            </a:r>
            <a:r>
              <a:rPr lang="en-US" sz="2000" dirty="0" smtClean="0">
                <a:solidFill>
                  <a:srgbClr val="FFC000"/>
                </a:solidFill>
              </a:rPr>
              <a:t>.</a:t>
            </a:r>
            <a:endParaRPr lang="en-US" sz="2000" dirty="0">
              <a:solidFill>
                <a:srgbClr val="FFC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John 20:5-10</a:t>
            </a:r>
            <a:endParaRPr lang="en-US" dirty="0"/>
          </a:p>
        </p:txBody>
      </p:sp>
      <p:sp>
        <p:nvSpPr>
          <p:cNvPr id="3" name="Content Placeholder 2"/>
          <p:cNvSpPr>
            <a:spLocks noGrp="1"/>
          </p:cNvSpPr>
          <p:nvPr>
            <p:ph idx="1"/>
          </p:nvPr>
        </p:nvSpPr>
        <p:spPr>
          <a:xfrm>
            <a:off x="1676400" y="1447800"/>
            <a:ext cx="6400800" cy="685800"/>
          </a:xfrm>
        </p:spPr>
        <p:txBody>
          <a:bodyPr/>
          <a:lstStyle/>
          <a:p>
            <a:r>
              <a:rPr lang="en-US" dirty="0" smtClean="0"/>
              <a:t>What Did John See And Believe?</a:t>
            </a:r>
            <a:endParaRPr lang="en-US" dirty="0"/>
          </a:p>
        </p:txBody>
      </p:sp>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39</a:t>
            </a:fld>
            <a:endParaRPr lang="en-US"/>
          </a:p>
        </p:txBody>
      </p:sp>
      <p:sp>
        <p:nvSpPr>
          <p:cNvPr id="6" name="TextBox 5"/>
          <p:cNvSpPr txBox="1"/>
          <p:nvPr/>
        </p:nvSpPr>
        <p:spPr>
          <a:xfrm>
            <a:off x="533400" y="2438400"/>
            <a:ext cx="8382000" cy="3416320"/>
          </a:xfrm>
          <a:prstGeom prst="rect">
            <a:avLst/>
          </a:prstGeom>
          <a:noFill/>
        </p:spPr>
        <p:txBody>
          <a:bodyPr wrap="square" rtlCol="0">
            <a:spAutoFit/>
          </a:bodyPr>
          <a:lstStyle/>
          <a:p>
            <a:r>
              <a:rPr lang="en-US" sz="2400" baseline="30000" dirty="0" smtClean="0"/>
              <a:t>5 </a:t>
            </a:r>
            <a:r>
              <a:rPr lang="en-US" sz="2400" dirty="0" smtClean="0"/>
              <a:t>He bent down to look in and saw the linen wrappings lying there, but he did not go in. </a:t>
            </a:r>
            <a:r>
              <a:rPr lang="en-US" sz="2400" baseline="30000" dirty="0" smtClean="0"/>
              <a:t>6 </a:t>
            </a:r>
            <a:r>
              <a:rPr lang="en-US" sz="2400" dirty="0" smtClean="0"/>
              <a:t>Then Simon Peter came, following him, and went into the tomb. He saw the </a:t>
            </a:r>
            <a:r>
              <a:rPr lang="en-US" sz="2400" b="1" dirty="0" smtClean="0">
                <a:solidFill>
                  <a:srgbClr val="FFC000"/>
                </a:solidFill>
              </a:rPr>
              <a:t>linen wrappings lying there</a:t>
            </a:r>
            <a:r>
              <a:rPr lang="en-US" sz="2400" dirty="0" smtClean="0"/>
              <a:t>, </a:t>
            </a:r>
            <a:r>
              <a:rPr lang="en-US" sz="2400" baseline="30000" dirty="0" smtClean="0"/>
              <a:t>7 </a:t>
            </a:r>
            <a:r>
              <a:rPr lang="en-US" sz="2400" dirty="0" smtClean="0"/>
              <a:t>and the </a:t>
            </a:r>
            <a:r>
              <a:rPr lang="en-US" sz="2400" b="1" dirty="0" smtClean="0">
                <a:solidFill>
                  <a:srgbClr val="FFC000"/>
                </a:solidFill>
              </a:rPr>
              <a:t>cloth that had been on Jesus’ head</a:t>
            </a:r>
            <a:r>
              <a:rPr lang="en-US" sz="2400" dirty="0" smtClean="0"/>
              <a:t>, not lying with the linen wrappings but </a:t>
            </a:r>
            <a:r>
              <a:rPr lang="en-US" sz="2400" b="1" dirty="0" smtClean="0">
                <a:solidFill>
                  <a:srgbClr val="FFC000"/>
                </a:solidFill>
              </a:rPr>
              <a:t>rolled up in a place by itself</a:t>
            </a:r>
            <a:r>
              <a:rPr lang="en-US" sz="2400" dirty="0" smtClean="0"/>
              <a:t>. </a:t>
            </a:r>
            <a:r>
              <a:rPr lang="en-US" sz="2400" baseline="30000" dirty="0" smtClean="0"/>
              <a:t>8 </a:t>
            </a:r>
            <a:r>
              <a:rPr lang="en-US" sz="2400" dirty="0" smtClean="0"/>
              <a:t>Then the other disciple, who reached the tomb first, also went in, and </a:t>
            </a:r>
            <a:r>
              <a:rPr lang="en-US" sz="2400" b="1" dirty="0" smtClean="0">
                <a:solidFill>
                  <a:srgbClr val="FFC000"/>
                </a:solidFill>
              </a:rPr>
              <a:t>he saw and believed</a:t>
            </a:r>
            <a:r>
              <a:rPr lang="en-US" sz="2400" dirty="0" smtClean="0"/>
              <a:t>; </a:t>
            </a:r>
            <a:r>
              <a:rPr lang="en-US" sz="2400" baseline="30000" dirty="0" smtClean="0"/>
              <a:t>9 </a:t>
            </a:r>
            <a:r>
              <a:rPr lang="en-US" sz="2400" dirty="0" smtClean="0"/>
              <a:t>for as yet they did not understand the scripture, that he must rise from the dead. </a:t>
            </a:r>
            <a:r>
              <a:rPr lang="en-US" sz="2400" baseline="30000" dirty="0" smtClean="0"/>
              <a:t>10 </a:t>
            </a:r>
            <a:r>
              <a:rPr lang="en-US" sz="2400" dirty="0" smtClean="0"/>
              <a:t>Then the disciples returned to their homes.</a:t>
            </a:r>
            <a:endParaRPr lang="en-US"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4</a:t>
            </a:fld>
            <a:endParaRPr lang="en-US"/>
          </a:p>
        </p:txBody>
      </p:sp>
      <p:sp>
        <p:nvSpPr>
          <p:cNvPr id="4" name="Rectangle 2"/>
          <p:cNvSpPr txBox="1">
            <a:spLocks noChangeArrowheads="1"/>
          </p:cNvSpPr>
          <p:nvPr/>
        </p:nvSpPr>
        <p:spPr>
          <a:xfrm>
            <a:off x="1371600" y="152401"/>
            <a:ext cx="8229600" cy="13716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1" u="none" strike="noStrike" kern="1200" cap="none" spc="0" normalizeH="0" baseline="0" noProof="0" dirty="0" smtClean="0">
                <a:ln>
                  <a:noFill/>
                </a:ln>
                <a:effectLst/>
                <a:uLnTx/>
                <a:uFillTx/>
                <a:latin typeface="+mj-lt"/>
                <a:ea typeface="+mj-ea"/>
                <a:cs typeface="+mj-cs"/>
              </a:rPr>
              <a:t>SURPRISINGLY</a:t>
            </a:r>
            <a:r>
              <a:rPr kumimoji="0" lang="en-US" sz="4800" b="0" i="0" u="none" strike="noStrike" kern="1200" cap="none" spc="0" normalizeH="0" baseline="0" noProof="0" dirty="0" smtClean="0">
                <a:ln>
                  <a:noFill/>
                </a:ln>
                <a:effectLst/>
                <a:uLnTx/>
                <a:uFillTx/>
                <a:latin typeface="+mj-lt"/>
                <a:ea typeface="+mj-ea"/>
                <a:cs typeface="+mj-cs"/>
              </a:rPr>
              <a:t> </a:t>
            </a:r>
            <a:br>
              <a:rPr kumimoji="0" lang="en-US" sz="4800" b="0" i="0" u="none" strike="noStrike" kern="1200" cap="none" spc="0" normalizeH="0" baseline="0" noProof="0" dirty="0" smtClean="0">
                <a:ln>
                  <a:noFill/>
                </a:ln>
                <a:effectLst/>
                <a:uLnTx/>
                <a:uFillTx/>
                <a:latin typeface="+mj-lt"/>
                <a:ea typeface="+mj-ea"/>
                <a:cs typeface="+mj-cs"/>
              </a:rPr>
            </a:br>
            <a:r>
              <a:rPr kumimoji="0" lang="en-US" sz="2000" b="0" i="0" u="none" strike="noStrike" kern="1200" cap="none" spc="0" normalizeH="0" baseline="0" noProof="0" dirty="0" smtClean="0">
                <a:ln>
                  <a:noFill/>
                </a:ln>
                <a:effectLst/>
                <a:uLnTx/>
                <a:uFillTx/>
                <a:latin typeface="+mj-lt"/>
                <a:ea typeface="+mj-ea"/>
                <a:cs typeface="+mj-cs"/>
              </a:rPr>
              <a:t/>
            </a:r>
            <a:br>
              <a:rPr kumimoji="0" lang="en-US" sz="2000" b="0" i="0" u="none" strike="noStrike" kern="1200" cap="none" spc="0" normalizeH="0" baseline="0" noProof="0" dirty="0" smtClean="0">
                <a:ln>
                  <a:noFill/>
                </a:ln>
                <a:effectLst/>
                <a:uLnTx/>
                <a:uFillTx/>
                <a:latin typeface="+mj-lt"/>
                <a:ea typeface="+mj-ea"/>
                <a:cs typeface="+mj-cs"/>
              </a:rPr>
            </a:br>
            <a:r>
              <a:rPr kumimoji="0" lang="en-US" sz="2000" b="0" i="0" u="none" strike="noStrike" kern="1200" cap="none" spc="0" normalizeH="0" baseline="0" noProof="0" dirty="0" smtClean="0">
                <a:ln>
                  <a:noFill/>
                </a:ln>
                <a:effectLst/>
                <a:uLnTx/>
                <a:uFillTx/>
                <a:latin typeface="+mj-lt"/>
                <a:ea typeface="+mj-ea"/>
                <a:cs typeface="+mj-cs"/>
              </a:rPr>
              <a:t>         </a:t>
            </a:r>
            <a:r>
              <a:rPr kumimoji="0" lang="en-US" sz="3600" b="0" i="0" u="none" strike="noStrike" kern="1200" cap="none" spc="0" normalizeH="0" baseline="0" noProof="0" dirty="0" smtClean="0">
                <a:ln>
                  <a:noFill/>
                </a:ln>
                <a:effectLst/>
                <a:uLnTx/>
                <a:uFillTx/>
                <a:latin typeface="+mj-lt"/>
                <a:ea typeface="+mj-ea"/>
                <a:cs typeface="+mj-cs"/>
              </a:rPr>
              <a:t>He found splices dyed at one end</a:t>
            </a:r>
            <a:br>
              <a:rPr kumimoji="0" lang="en-US" sz="3600" b="0" i="0" u="none" strike="noStrike" kern="1200" cap="none" spc="0" normalizeH="0" baseline="0" noProof="0" dirty="0" smtClean="0">
                <a:ln>
                  <a:noFill/>
                </a:ln>
                <a:effectLst/>
                <a:uLnTx/>
                <a:uFillTx/>
                <a:latin typeface="+mj-lt"/>
                <a:ea typeface="+mj-ea"/>
                <a:cs typeface="+mj-cs"/>
              </a:rPr>
            </a:br>
            <a:r>
              <a:rPr kumimoji="0" lang="en-US" sz="3600" b="0" i="0" u="none" strike="noStrike" kern="1200" cap="none" spc="0" normalizeH="0" baseline="0" noProof="0" dirty="0" smtClean="0">
                <a:ln>
                  <a:noFill/>
                </a:ln>
                <a:effectLst/>
                <a:uLnTx/>
                <a:uFillTx/>
                <a:latin typeface="+mj-lt"/>
                <a:ea typeface="+mj-ea"/>
                <a:cs typeface="+mj-cs"/>
              </a:rPr>
              <a:t>                in samples from the C14 region </a:t>
            </a:r>
          </a:p>
        </p:txBody>
      </p:sp>
      <p:pic>
        <p:nvPicPr>
          <p:cNvPr id="5"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a:xfrm>
            <a:off x="1066800" y="2370137"/>
            <a:ext cx="7467600" cy="4106863"/>
          </a:xfrm>
          <a:prstGeom prst="rect">
            <a:avLst/>
          </a:prstGeom>
        </p:spPr>
      </p:pic>
      <p:sp>
        <p:nvSpPr>
          <p:cNvPr id="7" name="TextBox 6"/>
          <p:cNvSpPr txBox="1"/>
          <p:nvPr/>
        </p:nvSpPr>
        <p:spPr>
          <a:xfrm>
            <a:off x="2894712" y="2514600"/>
            <a:ext cx="3108030" cy="1200329"/>
          </a:xfrm>
          <a:prstGeom prst="rect">
            <a:avLst/>
          </a:prstGeom>
          <a:solidFill>
            <a:schemeClr val="bg1">
              <a:lumMod val="50000"/>
            </a:schemeClr>
          </a:solidFill>
        </p:spPr>
        <p:txBody>
          <a:bodyPr wrap="none" rtlCol="0">
            <a:spAutoFit/>
          </a:bodyPr>
          <a:lstStyle/>
          <a:p>
            <a:r>
              <a:rPr lang="en-US" b="1" dirty="0" smtClean="0"/>
              <a:t>under analysis at Los Alamos</a:t>
            </a:r>
          </a:p>
          <a:p>
            <a:r>
              <a:rPr lang="en-US" b="1" dirty="0" smtClean="0"/>
              <a:t> the sample divided into three </a:t>
            </a:r>
          </a:p>
          <a:p>
            <a:r>
              <a:rPr lang="en-US" b="1" dirty="0" smtClean="0"/>
              <a:t>parts one of which was </a:t>
            </a:r>
          </a:p>
          <a:p>
            <a:r>
              <a:rPr lang="en-US" b="1" dirty="0" smtClean="0"/>
              <a:t>an adhesive resin</a:t>
            </a:r>
            <a:endParaRPr lang="en-US" b="1" dirty="0"/>
          </a:p>
        </p:txBody>
      </p:sp>
      <p:pic>
        <p:nvPicPr>
          <p:cNvPr id="8" name="Picture 7" descr="shroudFaceSTERA.PNG"/>
          <p:cNvPicPr>
            <a:picLocks noChangeAspect="1"/>
          </p:cNvPicPr>
          <p:nvPr/>
        </p:nvPicPr>
        <p:blipFill>
          <a:blip r:embed="rId3" cstate="print"/>
          <a:stretch>
            <a:fillRect/>
          </a:stretch>
        </p:blipFill>
        <p:spPr>
          <a:xfrm>
            <a:off x="1" y="0"/>
            <a:ext cx="1447800" cy="1930400"/>
          </a:xfrm>
          <a:prstGeom prst="rect">
            <a:avLst/>
          </a:prstGeom>
        </p:spPr>
      </p:pic>
      <p:pic>
        <p:nvPicPr>
          <p:cNvPr id="6" name="Picture 2"/>
          <p:cNvPicPr>
            <a:picLocks noChangeAspect="1" noChangeArrowheads="1"/>
          </p:cNvPicPr>
          <p:nvPr/>
        </p:nvPicPr>
        <p:blipFill>
          <a:blip r:embed="rId4" cstate="print"/>
          <a:srcRect/>
          <a:stretch>
            <a:fillRect/>
          </a:stretch>
        </p:blipFill>
        <p:spPr bwMode="auto">
          <a:xfrm>
            <a:off x="304800" y="1911744"/>
            <a:ext cx="2447925" cy="28888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Travels of the Shroud</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a:xfrm>
            <a:off x="3124200" y="6172200"/>
            <a:ext cx="2895600" cy="365125"/>
          </a:xfrm>
        </p:spPr>
        <p:txBody>
          <a:bodyPr/>
          <a:lstStyle/>
          <a:p>
            <a:r>
              <a:rPr lang="en-US" dirty="0" smtClean="0"/>
              <a:t>An Enduring Mystery ©2015 R. Schneider</a:t>
            </a:r>
            <a:endParaRPr lang="en-US" dirty="0"/>
          </a:p>
        </p:txBody>
      </p:sp>
      <p:sp>
        <p:nvSpPr>
          <p:cNvPr id="5" name="Slide Number Placeholder 4"/>
          <p:cNvSpPr>
            <a:spLocks noGrp="1"/>
          </p:cNvSpPr>
          <p:nvPr>
            <p:ph type="sldNum" sz="quarter" idx="12"/>
          </p:nvPr>
        </p:nvSpPr>
        <p:spPr/>
        <p:txBody>
          <a:bodyPr/>
          <a:lstStyle/>
          <a:p>
            <a:fld id="{48A028EF-D103-4C28-9A2D-9D4A318C56C1}" type="slidenum">
              <a:rPr lang="en-US" smtClean="0"/>
              <a:pPr/>
              <a:t>40</a:t>
            </a:fld>
            <a:endParaRPr lang="en-US"/>
          </a:p>
        </p:txBody>
      </p:sp>
      <p:pic>
        <p:nvPicPr>
          <p:cNvPr id="99330" name="Picture 2" descr="http://upload.wikimedia.org/wikipedia/commons/thumb/a/a8/Asia_Minor_ca_842_AD.svg/1317px-Asia_Minor_ca_842_AD.svg.png"/>
          <p:cNvPicPr>
            <a:picLocks noChangeAspect="1" noChangeArrowheads="1"/>
          </p:cNvPicPr>
          <p:nvPr/>
        </p:nvPicPr>
        <p:blipFill>
          <a:blip r:embed="rId2" cstate="print"/>
          <a:srcRect/>
          <a:stretch>
            <a:fillRect/>
          </a:stretch>
        </p:blipFill>
        <p:spPr bwMode="auto">
          <a:xfrm>
            <a:off x="0" y="1371600"/>
            <a:ext cx="9144000" cy="4763253"/>
          </a:xfrm>
          <a:prstGeom prst="rect">
            <a:avLst/>
          </a:prstGeom>
          <a:noFill/>
        </p:spPr>
      </p:pic>
      <p:grpSp>
        <p:nvGrpSpPr>
          <p:cNvPr id="13" name="Group 12"/>
          <p:cNvGrpSpPr/>
          <p:nvPr/>
        </p:nvGrpSpPr>
        <p:grpSpPr>
          <a:xfrm>
            <a:off x="1828800" y="2248653"/>
            <a:ext cx="5029200" cy="3124200"/>
            <a:chOff x="1828800" y="2590800"/>
            <a:chExt cx="5029200" cy="3124200"/>
          </a:xfrm>
        </p:grpSpPr>
        <p:sp>
          <p:nvSpPr>
            <p:cNvPr id="7" name="Oval 6"/>
            <p:cNvSpPr/>
            <p:nvPr/>
          </p:nvSpPr>
          <p:spPr>
            <a:xfrm>
              <a:off x="5105400" y="5334000"/>
              <a:ext cx="5334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828800" y="2590800"/>
              <a:ext cx="5334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324600" y="4724400"/>
              <a:ext cx="5334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276600" y="3429000"/>
              <a:ext cx="9906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1143000" y="6400800"/>
            <a:ext cx="11049000" cy="461665"/>
          </a:xfrm>
          <a:prstGeom prst="rect">
            <a:avLst/>
          </a:prstGeom>
          <a:noFill/>
        </p:spPr>
        <p:txBody>
          <a:bodyPr wrap="square" rtlCol="0">
            <a:spAutoFit/>
          </a:bodyPr>
          <a:lstStyle/>
          <a:p>
            <a:r>
              <a:rPr lang="en-US" sz="1200" dirty="0" smtClean="0"/>
              <a:t>"Asia Minor ca 842 AD" by </a:t>
            </a:r>
            <a:r>
              <a:rPr lang="en-US" sz="1200" dirty="0" err="1" smtClean="0"/>
              <a:t>Cplakidas</a:t>
            </a:r>
            <a:r>
              <a:rPr lang="en-US" sz="1200" dirty="0" smtClean="0"/>
              <a:t> - Own work. Licensed under CC BY-SA 3.0 via Wikimedia Commons - http://commons.wikimedia.org/wiki/File:Asia_Minor_ca_842_AD.svg#mediaviewer/File:Asia_Minor_ca_842_AD.svg</a:t>
            </a:r>
            <a:endParaRPr lang="en-US" sz="12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The Hymn of the Pearl</a:t>
            </a:r>
            <a:endParaRPr lang="en-US" dirty="0"/>
          </a:p>
        </p:txBody>
      </p:sp>
      <p:sp>
        <p:nvSpPr>
          <p:cNvPr id="3" name="Content Placeholder 2"/>
          <p:cNvSpPr>
            <a:spLocks noGrp="1"/>
          </p:cNvSpPr>
          <p:nvPr>
            <p:ph idx="1"/>
          </p:nvPr>
        </p:nvSpPr>
        <p:spPr>
          <a:xfrm>
            <a:off x="533400" y="1447800"/>
            <a:ext cx="8229600" cy="5334000"/>
          </a:xfrm>
        </p:spPr>
        <p:txBody>
          <a:bodyPr>
            <a:normAutofit lnSpcReduction="10000"/>
          </a:bodyPr>
          <a:lstStyle/>
          <a:p>
            <a:r>
              <a:rPr lang="en-US" sz="2800" dirty="0" smtClean="0"/>
              <a:t>The Hymn of the Pearl is an early </a:t>
            </a:r>
            <a:r>
              <a:rPr lang="en-US" sz="2800" dirty="0" err="1" smtClean="0"/>
              <a:t>Syriac</a:t>
            </a:r>
            <a:r>
              <a:rPr lang="en-US" sz="2800" dirty="0" smtClean="0"/>
              <a:t> poem of about the beginning of the third century (possibly as early as 216 A.D.) which seems to exhibit knowledge of the shroud.</a:t>
            </a:r>
          </a:p>
          <a:p>
            <a:pPr>
              <a:buNone/>
            </a:pPr>
            <a:endParaRPr lang="en-US" sz="2800" dirty="0" smtClean="0"/>
          </a:p>
          <a:p>
            <a:pPr>
              <a:buNone/>
            </a:pPr>
            <a:endParaRPr lang="en-US" sz="2800" dirty="0" smtClean="0"/>
          </a:p>
          <a:p>
            <a:endParaRPr lang="en-US" sz="2800" dirty="0" smtClean="0"/>
          </a:p>
          <a:p>
            <a:r>
              <a:rPr lang="en-US" sz="2800" dirty="0" smtClean="0"/>
              <a:t>The poem is embedded in the Acts of Thomas. a </a:t>
            </a:r>
            <a:r>
              <a:rPr lang="en-US" sz="2800" dirty="0" err="1" smtClean="0"/>
              <a:t>gnostic</a:t>
            </a:r>
            <a:r>
              <a:rPr lang="en-US" sz="2800" dirty="0" smtClean="0"/>
              <a:t> New Testament apocrypha about the acts of the apostle Thomas Judas </a:t>
            </a:r>
            <a:r>
              <a:rPr lang="en-US" sz="2800" dirty="0" err="1" smtClean="0"/>
              <a:t>Didymus</a:t>
            </a:r>
            <a:r>
              <a:rPr lang="en-US" sz="2800" dirty="0" smtClean="0"/>
              <a:t> and his mission to India.  Thomas is supposed to have sent Thaddeus to Edessa to heal </a:t>
            </a:r>
            <a:r>
              <a:rPr lang="en-US" sz="2800" dirty="0" err="1" smtClean="0"/>
              <a:t>Abgar</a:t>
            </a:r>
            <a:r>
              <a:rPr lang="en-US" sz="2800" dirty="0" smtClean="0"/>
              <a:t> V.</a:t>
            </a:r>
            <a:endParaRPr lang="en-US" sz="2800" dirty="0"/>
          </a:p>
        </p:txBody>
      </p:sp>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41</a:t>
            </a:fld>
            <a:endParaRPr lang="en-US"/>
          </a:p>
        </p:txBody>
      </p:sp>
      <p:sp>
        <p:nvSpPr>
          <p:cNvPr id="7" name="TextBox 6"/>
          <p:cNvSpPr txBox="1"/>
          <p:nvPr/>
        </p:nvSpPr>
        <p:spPr>
          <a:xfrm>
            <a:off x="381000" y="2971800"/>
            <a:ext cx="8305800" cy="1631216"/>
          </a:xfrm>
          <a:prstGeom prst="rect">
            <a:avLst/>
          </a:prstGeom>
          <a:noFill/>
        </p:spPr>
        <p:txBody>
          <a:bodyPr wrap="square" rtlCol="0">
            <a:spAutoFit/>
          </a:bodyPr>
          <a:lstStyle/>
          <a:p>
            <a:pPr lvl="0" fontAlgn="base">
              <a:spcBef>
                <a:spcPct val="0"/>
              </a:spcBef>
              <a:spcAft>
                <a:spcPct val="0"/>
              </a:spcAft>
            </a:pPr>
            <a:r>
              <a:rPr lang="en-US" sz="2000" b="1" dirty="0" smtClean="0">
                <a:solidFill>
                  <a:srgbClr val="FFC000"/>
                </a:solidFill>
                <a:latin typeface="Arial" charset="0"/>
                <a:cs typeface="Arial" charset="0"/>
              </a:rPr>
              <a:t>Suddenly, I saw my image on my [burial] garment like in a mirror</a:t>
            </a:r>
            <a:endParaRPr lang="en-US" sz="2000" dirty="0" smtClean="0">
              <a:solidFill>
                <a:srgbClr val="FFC000"/>
              </a:solidFill>
              <a:latin typeface="Arial" charset="0"/>
              <a:cs typeface="Arial" charset="0"/>
            </a:endParaRPr>
          </a:p>
          <a:p>
            <a:pPr lvl="0" eaLnBrk="0" fontAlgn="base" hangingPunct="0">
              <a:spcBef>
                <a:spcPct val="0"/>
              </a:spcBef>
              <a:spcAft>
                <a:spcPct val="0"/>
              </a:spcAft>
            </a:pPr>
            <a:r>
              <a:rPr lang="en-US" sz="2000" b="1" dirty="0" smtClean="0">
                <a:solidFill>
                  <a:srgbClr val="FFC000"/>
                </a:solidFill>
                <a:latin typeface="Arial" charset="0"/>
                <a:cs typeface="Arial" charset="0"/>
              </a:rPr>
              <a:t>Myself and myself through myself [</a:t>
            </a:r>
            <a:r>
              <a:rPr lang="en-US" sz="2000" b="1" i="1" dirty="0" smtClean="0">
                <a:solidFill>
                  <a:srgbClr val="FFC000"/>
                </a:solidFill>
                <a:latin typeface="Arial" charset="0"/>
                <a:cs typeface="Arial" charset="0"/>
              </a:rPr>
              <a:t>or</a:t>
            </a:r>
            <a:r>
              <a:rPr lang="en-US" sz="2000" b="1" dirty="0" smtClean="0">
                <a:solidFill>
                  <a:srgbClr val="FFC000"/>
                </a:solidFill>
                <a:latin typeface="Arial" charset="0"/>
                <a:cs typeface="Arial" charset="0"/>
              </a:rPr>
              <a:t> myself facing outward and inward]</a:t>
            </a:r>
            <a:endParaRPr lang="en-US" sz="2000" dirty="0" smtClean="0">
              <a:solidFill>
                <a:srgbClr val="FFC000"/>
              </a:solidFill>
              <a:latin typeface="Arial" charset="0"/>
              <a:cs typeface="Arial" charset="0"/>
            </a:endParaRPr>
          </a:p>
          <a:p>
            <a:pPr lvl="0" eaLnBrk="0" fontAlgn="base" hangingPunct="0">
              <a:spcBef>
                <a:spcPct val="0"/>
              </a:spcBef>
              <a:spcAft>
                <a:spcPct val="0"/>
              </a:spcAft>
            </a:pPr>
            <a:r>
              <a:rPr lang="en-US" sz="2000" b="1" dirty="0" smtClean="0">
                <a:solidFill>
                  <a:srgbClr val="FFC000"/>
                </a:solidFill>
                <a:latin typeface="Arial" charset="0"/>
                <a:cs typeface="Arial" charset="0"/>
              </a:rPr>
              <a:t>As though divided, yet one likeness</a:t>
            </a:r>
            <a:endParaRPr lang="en-US" sz="2000" dirty="0" smtClean="0">
              <a:solidFill>
                <a:srgbClr val="FFC000"/>
              </a:solidFill>
              <a:latin typeface="Arial" charset="0"/>
              <a:cs typeface="Arial" charset="0"/>
            </a:endParaRPr>
          </a:p>
          <a:p>
            <a:pPr lvl="0" eaLnBrk="0" fontAlgn="base" hangingPunct="0">
              <a:spcBef>
                <a:spcPct val="0"/>
              </a:spcBef>
              <a:spcAft>
                <a:spcPct val="0"/>
              </a:spcAft>
            </a:pPr>
            <a:r>
              <a:rPr lang="en-US" sz="2000" b="1" dirty="0" smtClean="0">
                <a:solidFill>
                  <a:srgbClr val="FFC000"/>
                </a:solidFill>
                <a:latin typeface="Arial" charset="0"/>
                <a:cs typeface="Arial" charset="0"/>
              </a:rPr>
              <a:t>Two images: but one likeness of the King [of kings]</a:t>
            </a:r>
            <a:endParaRPr lang="en-US" sz="2000" dirty="0">
              <a:solidFill>
                <a:srgbClr val="FFC000"/>
              </a:solidFill>
            </a:endParaRPr>
          </a:p>
        </p:txBody>
      </p:sp>
      <p:sp>
        <p:nvSpPr>
          <p:cNvPr id="9" name="TextBox 8"/>
          <p:cNvSpPr txBox="1"/>
          <p:nvPr/>
        </p:nvSpPr>
        <p:spPr>
          <a:xfrm>
            <a:off x="1371600" y="1066800"/>
            <a:ext cx="7286547" cy="369332"/>
          </a:xfrm>
          <a:prstGeom prst="rect">
            <a:avLst/>
          </a:prstGeom>
          <a:noFill/>
        </p:spPr>
        <p:txBody>
          <a:bodyPr wrap="none" rtlCol="0">
            <a:spAutoFit/>
          </a:bodyPr>
          <a:lstStyle/>
          <a:p>
            <a:r>
              <a:rPr lang="en-US" dirty="0" smtClean="0">
                <a:hlinkClick r:id="rId2"/>
              </a:rPr>
              <a:t>http://www.one-episcopalian-on-faith.com/2008/09/hymn-of-the-pea.html</a:t>
            </a:r>
            <a:r>
              <a:rPr lang="en-US" dirty="0" smtClean="0"/>
              <a:t> </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srcRect/>
          <a:stretch>
            <a:fillRect/>
          </a:stretch>
        </p:blipFill>
        <p:spPr bwMode="auto">
          <a:xfrm>
            <a:off x="-76200" y="0"/>
            <a:ext cx="1314450" cy="169545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42</a:t>
            </a:fld>
            <a:endParaRPr lang="en-US"/>
          </a:p>
        </p:txBody>
      </p:sp>
      <p:sp>
        <p:nvSpPr>
          <p:cNvPr id="4" name="Title 1"/>
          <p:cNvSpPr txBox="1">
            <a:spLocks/>
          </p:cNvSpPr>
          <p:nvPr/>
        </p:nvSpPr>
        <p:spPr>
          <a:xfrm>
            <a:off x="1295400" y="0"/>
            <a:ext cx="75438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 Some Ancient Witnesses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Content Placeholder 2"/>
          <p:cNvSpPr txBox="1">
            <a:spLocks/>
          </p:cNvSpPr>
          <p:nvPr/>
        </p:nvSpPr>
        <p:spPr>
          <a:xfrm>
            <a:off x="914400" y="762000"/>
            <a:ext cx="8229600" cy="6172200"/>
          </a:xfrm>
          <a:prstGeom prst="rect">
            <a:avLst/>
          </a:prstGeom>
        </p:spPr>
        <p:txBody>
          <a:bodyPr>
            <a:normAutofit fontScale="6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4</a:t>
            </a:r>
            <a:r>
              <a:rPr kumimoji="0" lang="en-US" sz="3200" b="0" i="0" u="none" strike="noStrike" kern="1200" cap="none" spc="0" normalizeH="0" baseline="30000" noProof="0" dirty="0" smtClean="0">
                <a:ln>
                  <a:noFill/>
                </a:ln>
                <a:solidFill>
                  <a:schemeClr val="tx1"/>
                </a:solidFill>
                <a:effectLst/>
                <a:uLnTx/>
                <a:uFillTx/>
                <a:latin typeface="+mn-lt"/>
                <a:ea typeface="+mn-ea"/>
                <a:cs typeface="+mn-cs"/>
              </a:rPr>
              <a:t>th</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Century — Eusebius (c. 260-340 AD)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relates the story of </a:t>
            </a:r>
            <a:r>
              <a:rPr kumimoji="0" lang="en-US" sz="2800" b="0" i="0" u="none" strike="noStrike" kern="1200" cap="none" spc="0" normalizeH="0" baseline="0" noProof="0" dirty="0" err="1" smtClean="0">
                <a:ln>
                  <a:noFill/>
                </a:ln>
                <a:solidFill>
                  <a:schemeClr val="tx1"/>
                </a:solidFill>
                <a:effectLst/>
                <a:uLnTx/>
                <a:uFillTx/>
                <a:latin typeface="+mn-lt"/>
                <a:ea typeface="+mn-ea"/>
                <a:cs typeface="+mn-cs"/>
              </a:rPr>
              <a:t>Abgar</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V's message to Jesus but makes no mention of an image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Late 4</a:t>
            </a:r>
            <a:r>
              <a:rPr kumimoji="0" lang="en-US" sz="3200" b="0" i="0" u="none" strike="noStrike" kern="1200" cap="none" spc="0" normalizeH="0" baseline="30000" noProof="0" dirty="0" smtClean="0">
                <a:ln>
                  <a:noFill/>
                </a:ln>
                <a:solidFill>
                  <a:schemeClr val="tx1"/>
                </a:solidFill>
                <a:effectLst/>
                <a:uLnTx/>
                <a:uFillTx/>
                <a:latin typeface="+mn-lt"/>
                <a:ea typeface="+mn-ea"/>
                <a:cs typeface="+mn-cs"/>
              </a:rPr>
              <a:t>th</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or Early 5</a:t>
            </a:r>
            <a:r>
              <a:rPr kumimoji="0" lang="en-US" sz="3200" b="0" i="0" u="none" strike="noStrike" kern="1200" cap="none" spc="0" normalizeH="0" baseline="30000" noProof="0" dirty="0" smtClean="0">
                <a:ln>
                  <a:noFill/>
                </a:ln>
                <a:solidFill>
                  <a:schemeClr val="tx1"/>
                </a:solidFill>
                <a:effectLst/>
                <a:uLnTx/>
                <a:uFillTx/>
                <a:latin typeface="+mn-lt"/>
                <a:ea typeface="+mn-ea"/>
                <a:cs typeface="+mn-cs"/>
              </a:rPr>
              <a:t>th</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Century (c. 400 AD) — Doctrine of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Addai</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When </a:t>
            </a:r>
            <a:r>
              <a:rPr kumimoji="0" lang="en-US" sz="2800" b="0" i="0" u="none" strike="noStrike" kern="1200" cap="none" spc="0" normalizeH="0" baseline="0" noProof="0" dirty="0" err="1" smtClean="0">
                <a:ln>
                  <a:noFill/>
                </a:ln>
                <a:solidFill>
                  <a:schemeClr val="tx1"/>
                </a:solidFill>
                <a:effectLst/>
                <a:uLnTx/>
                <a:uFillTx/>
                <a:latin typeface="+mn-lt"/>
                <a:ea typeface="+mn-ea"/>
                <a:cs typeface="+mn-cs"/>
              </a:rPr>
              <a:t>Hannan</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the keeper of the archives, saw that Jesus </a:t>
            </a:r>
            <a:r>
              <a:rPr kumimoji="0" lang="en-US" sz="2800" b="0" i="0" u="none" strike="noStrike" kern="1200" cap="none" spc="0" normalizeH="0" baseline="0" noProof="0" dirty="0" err="1" smtClean="0">
                <a:ln>
                  <a:noFill/>
                </a:ln>
                <a:solidFill>
                  <a:schemeClr val="tx1"/>
                </a:solidFill>
                <a:effectLst/>
                <a:uLnTx/>
                <a:uFillTx/>
                <a:latin typeface="+mn-lt"/>
                <a:ea typeface="+mn-ea"/>
                <a:cs typeface="+mn-cs"/>
              </a:rPr>
              <a:t>spake</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thus to him, by virtue of being the king's painter, he took and </a:t>
            </a:r>
            <a:r>
              <a:rPr kumimoji="0" lang="en-US" sz="2800" b="1" i="0" u="none" strike="noStrike" kern="1200" cap="none" spc="0" normalizeH="0" baseline="0" noProof="0" dirty="0" smtClean="0">
                <a:ln>
                  <a:noFill/>
                </a:ln>
                <a:solidFill>
                  <a:srgbClr val="FFC000"/>
                </a:solidFill>
                <a:effectLst/>
                <a:uLnTx/>
                <a:uFillTx/>
                <a:latin typeface="+mn-lt"/>
                <a:ea typeface="+mn-ea"/>
                <a:cs typeface="+mn-cs"/>
              </a:rPr>
              <a:t>painted a likeness of Jesus with choice paints</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and brought with him to </a:t>
            </a:r>
            <a:r>
              <a:rPr kumimoji="0" lang="en-US" sz="2800" b="0" i="0" u="none" strike="noStrike" kern="1200" cap="none" spc="0" normalizeH="0" baseline="0" noProof="0" dirty="0" err="1" smtClean="0">
                <a:ln>
                  <a:noFill/>
                </a:ln>
                <a:solidFill>
                  <a:schemeClr val="tx1"/>
                </a:solidFill>
                <a:effectLst/>
                <a:uLnTx/>
                <a:uFillTx/>
                <a:latin typeface="+mn-lt"/>
                <a:ea typeface="+mn-ea"/>
                <a:cs typeface="+mn-cs"/>
              </a:rPr>
              <a:t>Abgar</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the king, his master.  And when </a:t>
            </a:r>
            <a:r>
              <a:rPr kumimoji="0" lang="en-US" sz="2800" b="0" i="0" u="none" strike="noStrike" kern="1200" cap="none" spc="0" normalizeH="0" baseline="0" noProof="0" dirty="0" err="1" smtClean="0">
                <a:ln>
                  <a:noFill/>
                </a:ln>
                <a:solidFill>
                  <a:schemeClr val="tx1"/>
                </a:solidFill>
                <a:effectLst/>
                <a:uLnTx/>
                <a:uFillTx/>
                <a:latin typeface="+mn-lt"/>
                <a:ea typeface="+mn-ea"/>
                <a:cs typeface="+mn-cs"/>
              </a:rPr>
              <a:t>Abgar</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the king saw the likeness, he received it with great joy,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The Acts of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Thaddaeus</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(Surviving Greek Text from 6</a:t>
            </a:r>
            <a:r>
              <a:rPr kumimoji="0" lang="en-US" sz="3200" b="0" i="0" u="none" strike="noStrike" kern="1200" cap="none" spc="0" normalizeH="0" baseline="30000" noProof="0" dirty="0" smtClean="0">
                <a:ln>
                  <a:noFill/>
                </a:ln>
                <a:solidFill>
                  <a:schemeClr val="tx1"/>
                </a:solidFill>
                <a:effectLst/>
                <a:uLnTx/>
                <a:uFillTx/>
                <a:latin typeface="+mn-lt"/>
                <a:ea typeface="+mn-ea"/>
                <a:cs typeface="+mn-cs"/>
              </a:rPr>
              <a:t>th</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Century)</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 Ananias, having gone and given the letter, was carefully looking at Christ, but was unable to fix Him in his mind. And He knew as knowing the heart, and asked to wash Himself; and a towel was given Him; and </a:t>
            </a:r>
            <a:r>
              <a:rPr kumimoji="0" lang="en-US" sz="2800" b="1" i="0" u="none" strike="noStrike" kern="1200" cap="none" spc="0" normalizeH="0" baseline="0" noProof="0" dirty="0" smtClean="0">
                <a:ln>
                  <a:noFill/>
                </a:ln>
                <a:solidFill>
                  <a:srgbClr val="FFC000"/>
                </a:solidFill>
                <a:effectLst/>
                <a:uLnTx/>
                <a:uFillTx/>
                <a:latin typeface="+mn-lt"/>
                <a:ea typeface="+mn-ea"/>
                <a:cs typeface="+mn-cs"/>
              </a:rPr>
              <a:t>when He had washed Himself, He wiped His face with it. And His image having been imprinted upon the linen, He gave it to Ananias </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6</a:t>
            </a:r>
            <a:r>
              <a:rPr kumimoji="0" lang="en-US" sz="3200" b="0" i="0" u="none" strike="noStrike" kern="1200" cap="none" spc="0" normalizeH="0" baseline="30000" noProof="0" dirty="0" smtClean="0">
                <a:ln>
                  <a:noFill/>
                </a:ln>
                <a:solidFill>
                  <a:schemeClr val="tx1"/>
                </a:solidFill>
                <a:effectLst/>
                <a:uLnTx/>
                <a:uFillTx/>
                <a:latin typeface="+mn-lt"/>
                <a:ea typeface="+mn-ea"/>
                <a:cs typeface="+mn-cs"/>
              </a:rPr>
              <a:t>th</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Century — </a:t>
            </a:r>
            <a:r>
              <a:rPr kumimoji="0" lang="en-US" sz="3200" b="1" i="0" u="none" strike="noStrike" kern="1200" cap="none" spc="0" normalizeH="0" baseline="0" noProof="0" dirty="0" err="1" smtClean="0">
                <a:ln>
                  <a:noFill/>
                </a:ln>
                <a:solidFill>
                  <a:srgbClr val="FFC000"/>
                </a:solidFill>
                <a:effectLst/>
                <a:uLnTx/>
                <a:uFillTx/>
                <a:latin typeface="+mn-lt"/>
                <a:ea typeface="+mn-ea"/>
                <a:cs typeface="+mn-cs"/>
              </a:rPr>
              <a:t>Mozarabic</a:t>
            </a:r>
            <a:r>
              <a:rPr kumimoji="0" lang="en-US" sz="3200" b="1" i="0" u="none" strike="noStrike" kern="1200" cap="none" spc="0" normalizeH="0" baseline="0" noProof="0" dirty="0" smtClean="0">
                <a:ln>
                  <a:noFill/>
                </a:ln>
                <a:solidFill>
                  <a:srgbClr val="FFC000"/>
                </a:solidFill>
                <a:effectLst/>
                <a:uLnTx/>
                <a:uFillTx/>
                <a:latin typeface="+mn-lt"/>
                <a:ea typeface="+mn-ea"/>
                <a:cs typeface="+mn-cs"/>
              </a:rPr>
              <a:t> Rite </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(Preface for Saturday of Holy Week</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1" u="none" strike="noStrike" kern="1200" cap="none" spc="0" normalizeH="0" baseline="0" noProof="0" dirty="0" smtClean="0">
                <a:ln>
                  <a:noFill/>
                </a:ln>
                <a:solidFill>
                  <a:schemeClr val="tx1"/>
                </a:solidFill>
                <a:effectLst/>
                <a:uLnTx/>
                <a:uFillTx/>
                <a:latin typeface="+mn-lt"/>
                <a:ea typeface="+mn-ea"/>
                <a:cs typeface="+mn-cs"/>
              </a:rPr>
              <a:t>Peter ran with John to the tomb and </a:t>
            </a:r>
            <a:r>
              <a:rPr kumimoji="0" lang="en-US" sz="2800" b="1" i="1" u="none" strike="noStrike" kern="1200" cap="none" spc="0" normalizeH="0" baseline="0" noProof="0" dirty="0" smtClean="0">
                <a:ln>
                  <a:noFill/>
                </a:ln>
                <a:solidFill>
                  <a:srgbClr val="FFC000"/>
                </a:solidFill>
                <a:effectLst/>
                <a:uLnTx/>
                <a:uFillTx/>
                <a:latin typeface="+mn-lt"/>
                <a:ea typeface="+mn-ea"/>
                <a:cs typeface="+mn-cs"/>
              </a:rPr>
              <a:t>saw the recent imprints of the dead and risen man on the linens.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6</a:t>
            </a:r>
            <a:r>
              <a:rPr kumimoji="0" lang="en-US" sz="3200" b="0" i="0" u="none" strike="noStrike" kern="1200" cap="none" spc="0" normalizeH="0" baseline="30000" noProof="0" dirty="0" smtClean="0">
                <a:ln>
                  <a:noFill/>
                </a:ln>
                <a:solidFill>
                  <a:schemeClr val="tx1"/>
                </a:solidFill>
                <a:effectLst/>
                <a:uLnTx/>
                <a:uFillTx/>
                <a:latin typeface="+mn-lt"/>
                <a:ea typeface="+mn-ea"/>
                <a:cs typeface="+mn-cs"/>
              </a:rPr>
              <a:t>th</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Century —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Evagrius</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(c. 535- ?) History published about 593 AD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gives an account of how the image sent to </a:t>
            </a:r>
            <a:r>
              <a:rPr kumimoji="0" lang="en-US" sz="2800" b="0" i="0" u="none" strike="noStrike" kern="1200" cap="none" spc="0" normalizeH="0" baseline="0" noProof="0" dirty="0" err="1" smtClean="0">
                <a:ln>
                  <a:noFill/>
                </a:ln>
                <a:solidFill>
                  <a:schemeClr val="tx1"/>
                </a:solidFill>
                <a:effectLst/>
                <a:uLnTx/>
                <a:uFillTx/>
                <a:latin typeface="+mn-lt"/>
                <a:ea typeface="+mn-ea"/>
                <a:cs typeface="+mn-cs"/>
              </a:rPr>
              <a:t>Abgar</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saved the city during the siege of </a:t>
            </a:r>
            <a:r>
              <a:rPr kumimoji="0" lang="en-US" sz="2800" b="0" i="0" u="none" strike="noStrike" kern="1200" cap="none" spc="0" normalizeH="0" baseline="0" noProof="0" dirty="0" err="1" smtClean="0">
                <a:ln>
                  <a:noFill/>
                </a:ln>
                <a:solidFill>
                  <a:schemeClr val="tx1"/>
                </a:solidFill>
                <a:effectLst/>
                <a:uLnTx/>
                <a:uFillTx/>
                <a:latin typeface="+mn-lt"/>
                <a:ea typeface="+mn-ea"/>
                <a:cs typeface="+mn-cs"/>
              </a:rPr>
              <a:t>Chosroes</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the Persian in 544 AD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6" name="Group 5"/>
          <p:cNvGrpSpPr/>
          <p:nvPr/>
        </p:nvGrpSpPr>
        <p:grpSpPr>
          <a:xfrm>
            <a:off x="3546661" y="609600"/>
            <a:ext cx="5292539" cy="4271665"/>
            <a:chOff x="3546661" y="609600"/>
            <a:chExt cx="5292539" cy="4271665"/>
          </a:xfrm>
        </p:grpSpPr>
        <p:sp>
          <p:nvSpPr>
            <p:cNvPr id="7" name="TextBox 6"/>
            <p:cNvSpPr txBox="1"/>
            <p:nvPr/>
          </p:nvSpPr>
          <p:spPr>
            <a:xfrm>
              <a:off x="5486400" y="609600"/>
              <a:ext cx="3223383" cy="461665"/>
            </a:xfrm>
            <a:prstGeom prst="rect">
              <a:avLst/>
            </a:prstGeom>
            <a:noFill/>
          </p:spPr>
          <p:txBody>
            <a:bodyPr wrap="none" rtlCol="0">
              <a:spAutoFit/>
            </a:bodyPr>
            <a:lstStyle/>
            <a:p>
              <a:r>
                <a:rPr lang="en-US" sz="2400" b="1" dirty="0" smtClean="0"/>
                <a:t>NO IMAGE MENTIONED</a:t>
              </a:r>
              <a:endParaRPr lang="en-US" sz="2400" b="1" dirty="0"/>
            </a:p>
          </p:txBody>
        </p:sp>
        <p:sp>
          <p:nvSpPr>
            <p:cNvPr id="8" name="TextBox 7"/>
            <p:cNvSpPr txBox="1"/>
            <p:nvPr/>
          </p:nvSpPr>
          <p:spPr>
            <a:xfrm>
              <a:off x="4036092" y="1447800"/>
              <a:ext cx="4422108" cy="461665"/>
            </a:xfrm>
            <a:prstGeom prst="rect">
              <a:avLst/>
            </a:prstGeom>
            <a:noFill/>
          </p:spPr>
          <p:txBody>
            <a:bodyPr wrap="none" rtlCol="0">
              <a:spAutoFit/>
            </a:bodyPr>
            <a:lstStyle/>
            <a:p>
              <a:r>
                <a:rPr lang="en-US" sz="2400" b="1" dirty="0" smtClean="0"/>
                <a:t>Painted Image with Choice Paints</a:t>
              </a:r>
              <a:endParaRPr lang="en-US" sz="2400" b="1" dirty="0"/>
            </a:p>
          </p:txBody>
        </p:sp>
        <p:sp>
          <p:nvSpPr>
            <p:cNvPr id="9" name="TextBox 8"/>
            <p:cNvSpPr txBox="1"/>
            <p:nvPr/>
          </p:nvSpPr>
          <p:spPr>
            <a:xfrm>
              <a:off x="3546661" y="4419600"/>
              <a:ext cx="5292539" cy="461665"/>
            </a:xfrm>
            <a:prstGeom prst="rect">
              <a:avLst/>
            </a:prstGeom>
            <a:noFill/>
          </p:spPr>
          <p:txBody>
            <a:bodyPr wrap="none" rtlCol="0">
              <a:spAutoFit/>
            </a:bodyPr>
            <a:lstStyle/>
            <a:p>
              <a:r>
                <a:rPr lang="en-US" sz="2400" b="1" dirty="0" err="1" smtClean="0"/>
                <a:t>acheiropoietoe</a:t>
              </a:r>
              <a:r>
                <a:rPr lang="en-US" sz="2400" b="1" dirty="0" smtClean="0"/>
                <a:t> ("made without hands")</a:t>
              </a:r>
              <a:endParaRPr lang="en-US" sz="2400" b="1" dirty="0"/>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a:stretch>
            <a:fillRect/>
          </a:stretch>
        </p:blipFill>
        <p:spPr bwMode="auto">
          <a:xfrm>
            <a:off x="0" y="0"/>
            <a:ext cx="1314450" cy="169545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43</a:t>
            </a:fld>
            <a:endParaRPr lang="en-US"/>
          </a:p>
        </p:txBody>
      </p:sp>
      <p:sp>
        <p:nvSpPr>
          <p:cNvPr id="4" name="Title 1"/>
          <p:cNvSpPr txBox="1">
            <a:spLocks/>
          </p:cNvSpPr>
          <p:nvPr/>
        </p:nvSpPr>
        <p:spPr>
          <a:xfrm>
            <a:off x="914400" y="533400"/>
            <a:ext cx="83058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smtClean="0">
                <a:ln>
                  <a:noFill/>
                </a:ln>
                <a:solidFill>
                  <a:schemeClr val="tx1"/>
                </a:solidFill>
                <a:effectLst/>
                <a:uLnTx/>
                <a:uFillTx/>
                <a:latin typeface="+mj-lt"/>
                <a:ea typeface="+mj-ea"/>
                <a:cs typeface="+mj-cs"/>
              </a:rPr>
              <a:t>Iconoclasm Down The Centuries</a:t>
            </a:r>
            <a:endParaRPr kumimoji="0" lang="en-US" sz="48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Content Placeholder 2"/>
          <p:cNvSpPr txBox="1">
            <a:spLocks/>
          </p:cNvSpPr>
          <p:nvPr/>
        </p:nvSpPr>
        <p:spPr>
          <a:xfrm>
            <a:off x="533400" y="1447800"/>
            <a:ext cx="8763000" cy="5257800"/>
          </a:xfrm>
          <a:prstGeom prst="rect">
            <a:avLst/>
          </a:prstGeom>
        </p:spPr>
        <p:txBody>
          <a:bodyPr>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Silences in the matter of images is necessary to protect them in times of iconoclasm</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Jewish Iconoclasm (esp. King Hezekiah c. 715 and 686 BC purged Solomon's Temple and caused the </a:t>
            </a:r>
            <a:r>
              <a:rPr kumimoji="0" lang="en-US" sz="2800" b="0" i="0" u="none" strike="noStrike" kern="1200" cap="none" spc="0" normalizeH="0" baseline="0" noProof="0" dirty="0" err="1" smtClean="0">
                <a:ln>
                  <a:noFill/>
                </a:ln>
                <a:solidFill>
                  <a:schemeClr val="tx1"/>
                </a:solidFill>
                <a:effectLst/>
                <a:uLnTx/>
                <a:uFillTx/>
                <a:latin typeface="+mn-lt"/>
                <a:ea typeface="+mn-ea"/>
                <a:cs typeface="+mn-cs"/>
              </a:rPr>
              <a:t>Nehushtan</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to be destroyed)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Synod of Elvira (305/6 AD) pre-</a:t>
            </a:r>
            <a:r>
              <a:rPr kumimoji="0" lang="en-US" sz="2800" b="0" i="0" u="none" strike="noStrike" kern="1200" cap="none" spc="0" normalizeH="0" baseline="0" noProof="0" dirty="0" err="1" smtClean="0">
                <a:ln>
                  <a:noFill/>
                </a:ln>
                <a:solidFill>
                  <a:schemeClr val="tx1"/>
                </a:solidFill>
                <a:effectLst/>
                <a:uLnTx/>
                <a:uFillTx/>
                <a:latin typeface="+mn-lt"/>
                <a:ea typeface="+mn-ea"/>
                <a:cs typeface="+mn-cs"/>
              </a:rPr>
              <a:t>ecumentical</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council forbade images in churches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Destruction of Pagan Images post Constantine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Threats of Destruction From Muslim Conquests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Byzantine Iconoclasm (726-787 AD) and (814-842 AD)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Protestant Reformation (desecrated many churches)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French Revolution (destroyed Besancon Image)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extBox 6"/>
          <p:cNvSpPr txBox="1"/>
          <p:nvPr/>
        </p:nvSpPr>
        <p:spPr>
          <a:xfrm>
            <a:off x="6934090" y="3048000"/>
            <a:ext cx="1600310" cy="369332"/>
          </a:xfrm>
          <a:prstGeom prst="rect">
            <a:avLst/>
          </a:prstGeom>
          <a:noFill/>
        </p:spPr>
        <p:txBody>
          <a:bodyPr wrap="none" rtlCol="0">
            <a:spAutoFit/>
          </a:bodyPr>
          <a:lstStyle/>
          <a:p>
            <a:r>
              <a:rPr lang="en-US" dirty="0" smtClean="0"/>
              <a:t>bronze serpent</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0" y="0"/>
            <a:ext cx="1314450" cy="169545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44</a:t>
            </a:fld>
            <a:endParaRPr lang="en-US"/>
          </a:p>
        </p:txBody>
      </p:sp>
      <p:pic>
        <p:nvPicPr>
          <p:cNvPr id="4" name="Picture 3" descr="IanWilson2C.png"/>
          <p:cNvPicPr>
            <a:picLocks noChangeAspect="1"/>
          </p:cNvPicPr>
          <p:nvPr/>
        </p:nvPicPr>
        <p:blipFill>
          <a:blip r:embed="rId3" cstate="print"/>
          <a:stretch>
            <a:fillRect/>
          </a:stretch>
        </p:blipFill>
        <p:spPr>
          <a:xfrm>
            <a:off x="7752328" y="0"/>
            <a:ext cx="1391672" cy="1371600"/>
          </a:xfrm>
          <a:prstGeom prst="rect">
            <a:avLst/>
          </a:prstGeom>
        </p:spPr>
      </p:pic>
      <p:sp>
        <p:nvSpPr>
          <p:cNvPr id="5" name="Title 1"/>
          <p:cNvSpPr txBox="1">
            <a:spLocks/>
          </p:cNvSpPr>
          <p:nvPr/>
        </p:nvSpPr>
        <p:spPr>
          <a:xfrm>
            <a:off x="1143000" y="381000"/>
            <a:ext cx="69342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solidFill>
                  <a:schemeClr val="tx1"/>
                </a:solidFill>
                <a:effectLst/>
                <a:uLnTx/>
                <a:uFillTx/>
                <a:latin typeface="+mj-lt"/>
                <a:ea typeface="+mj-ea"/>
                <a:cs typeface="+mj-cs"/>
              </a:rPr>
              <a:t>Ian Wilson's Chronology</a:t>
            </a:r>
            <a:endParaRPr kumimoji="0" lang="en-US" sz="5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TextBox 5"/>
          <p:cNvSpPr txBox="1"/>
          <p:nvPr/>
        </p:nvSpPr>
        <p:spPr>
          <a:xfrm>
            <a:off x="228600" y="1644908"/>
            <a:ext cx="8686800" cy="4832092"/>
          </a:xfrm>
          <a:prstGeom prst="rect">
            <a:avLst/>
          </a:prstGeom>
          <a:noFill/>
        </p:spPr>
        <p:txBody>
          <a:bodyPr wrap="square" rtlCol="0">
            <a:spAutoFit/>
          </a:bodyPr>
          <a:lstStyle/>
          <a:p>
            <a:r>
              <a:rPr lang="en-US" sz="2200" dirty="0" smtClean="0"/>
              <a:t>30-33 A.D. Shroud </a:t>
            </a:r>
            <a:r>
              <a:rPr lang="en-US" sz="2200" b="1" dirty="0" smtClean="0">
                <a:solidFill>
                  <a:srgbClr val="FFC000"/>
                </a:solidFill>
              </a:rPr>
              <a:t>Carried to Edessa to </a:t>
            </a:r>
            <a:r>
              <a:rPr lang="en-US" sz="2200" b="1" dirty="0" err="1" smtClean="0">
                <a:solidFill>
                  <a:srgbClr val="FFC000"/>
                </a:solidFill>
              </a:rPr>
              <a:t>Abgar</a:t>
            </a:r>
            <a:r>
              <a:rPr lang="en-US" sz="2200" b="1" dirty="0" smtClean="0">
                <a:solidFill>
                  <a:srgbClr val="FFC000"/>
                </a:solidFill>
              </a:rPr>
              <a:t> V </a:t>
            </a:r>
            <a:r>
              <a:rPr lang="en-US" sz="2200" dirty="0" smtClean="0"/>
              <a:t>by Thaddeus, one of the 72, disappears temporarily from history (</a:t>
            </a:r>
            <a:r>
              <a:rPr lang="en-US" sz="2200" dirty="0" smtClean="0">
                <a:solidFill>
                  <a:srgbClr val="FFFF00"/>
                </a:solidFill>
                <a:hlinkClick r:id="rId4"/>
              </a:rPr>
              <a:t>http://www.newadvent.org/cathen/01042c.htm</a:t>
            </a:r>
            <a:r>
              <a:rPr lang="en-US" sz="2200" dirty="0" smtClean="0"/>
              <a:t>)</a:t>
            </a:r>
          </a:p>
          <a:p>
            <a:r>
              <a:rPr lang="en-US" sz="2200" dirty="0" smtClean="0"/>
              <a:t>525 A.D. </a:t>
            </a:r>
            <a:r>
              <a:rPr lang="en-US" sz="2200" b="1" dirty="0" smtClean="0">
                <a:solidFill>
                  <a:srgbClr val="FFC000"/>
                </a:solidFill>
              </a:rPr>
              <a:t>Rediscovered</a:t>
            </a:r>
            <a:r>
              <a:rPr lang="en-US" sz="2200" dirty="0" smtClean="0"/>
              <a:t> hidden over the gate of Edessa</a:t>
            </a:r>
          </a:p>
          <a:p>
            <a:r>
              <a:rPr lang="en-US" sz="2200" dirty="0" smtClean="0"/>
              <a:t>944 A.D. Transferred from Edessa to </a:t>
            </a:r>
            <a:r>
              <a:rPr lang="en-US" sz="2200" b="1" dirty="0" smtClean="0">
                <a:solidFill>
                  <a:srgbClr val="FFC000"/>
                </a:solidFill>
              </a:rPr>
              <a:t>Constantinople</a:t>
            </a:r>
          </a:p>
          <a:p>
            <a:r>
              <a:rPr lang="en-US" sz="2200" dirty="0" smtClean="0"/>
              <a:t>1204 A.D. </a:t>
            </a:r>
            <a:r>
              <a:rPr lang="en-US" sz="2200" b="1" dirty="0" smtClean="0">
                <a:solidFill>
                  <a:srgbClr val="FFC000"/>
                </a:solidFill>
              </a:rPr>
              <a:t>Disappearance</a:t>
            </a:r>
            <a:r>
              <a:rPr lang="en-US" sz="2200" dirty="0" smtClean="0"/>
              <a:t> from Constantinople After The Sack of the City </a:t>
            </a:r>
          </a:p>
          <a:p>
            <a:endParaRPr lang="en-US" sz="2200" dirty="0" smtClean="0"/>
          </a:p>
          <a:p>
            <a:r>
              <a:rPr lang="en-US" sz="2200" dirty="0" smtClean="0"/>
              <a:t>1355 A.D. </a:t>
            </a:r>
            <a:r>
              <a:rPr lang="en-US" sz="2200" b="1" dirty="0" smtClean="0">
                <a:solidFill>
                  <a:srgbClr val="FFC000"/>
                </a:solidFill>
              </a:rPr>
              <a:t>Reappears</a:t>
            </a:r>
            <a:r>
              <a:rPr lang="en-US" sz="2200" dirty="0" smtClean="0"/>
              <a:t> in </a:t>
            </a:r>
            <a:r>
              <a:rPr lang="en-US" sz="2200" dirty="0" err="1" smtClean="0"/>
              <a:t>Lirey</a:t>
            </a:r>
            <a:r>
              <a:rPr lang="en-US" sz="2200" dirty="0" smtClean="0"/>
              <a:t>, France</a:t>
            </a:r>
          </a:p>
          <a:p>
            <a:r>
              <a:rPr lang="en-US" sz="2200" dirty="0" smtClean="0"/>
              <a:t>1453 A.D. Transferred to the House of Savoy</a:t>
            </a:r>
          </a:p>
          <a:p>
            <a:r>
              <a:rPr lang="en-US" sz="2200" dirty="0" smtClean="0"/>
              <a:t>1578 A.D. Move to Turin</a:t>
            </a:r>
          </a:p>
          <a:p>
            <a:r>
              <a:rPr lang="en-US" sz="2200" dirty="0" smtClean="0"/>
              <a:t>1983 A.D. Transferred to the Catholic Church on Death of Umberto II </a:t>
            </a:r>
          </a:p>
          <a:p>
            <a:endParaRPr lang="en-US" sz="2200" dirty="0" smtClean="0"/>
          </a:p>
          <a:p>
            <a:endParaRPr lang="en-US" sz="2200" dirty="0" smtClean="0"/>
          </a:p>
          <a:p>
            <a:endParaRPr lang="en-US" sz="2200" dirty="0"/>
          </a:p>
        </p:txBody>
      </p:sp>
      <p:sp>
        <p:nvSpPr>
          <p:cNvPr id="7" name="TextBox 6"/>
          <p:cNvSpPr txBox="1"/>
          <p:nvPr/>
        </p:nvSpPr>
        <p:spPr>
          <a:xfrm>
            <a:off x="228600" y="5791200"/>
            <a:ext cx="8646726" cy="369332"/>
          </a:xfrm>
          <a:prstGeom prst="rect">
            <a:avLst/>
          </a:prstGeom>
          <a:noFill/>
        </p:spPr>
        <p:txBody>
          <a:bodyPr wrap="none" rtlCol="0">
            <a:spAutoFit/>
          </a:bodyPr>
          <a:lstStyle/>
          <a:p>
            <a:r>
              <a:rPr lang="en-US" dirty="0" smtClean="0"/>
              <a:t>* derived from Ian Wilson's presentation "Discovering More of the Shroud's Early History".</a:t>
            </a:r>
            <a:endParaRPr lang="en-US" dirty="0"/>
          </a:p>
        </p:txBody>
      </p:sp>
      <p:cxnSp>
        <p:nvCxnSpPr>
          <p:cNvPr id="8" name="Straight Connector 7"/>
          <p:cNvCxnSpPr>
            <a:stCxn id="6" idx="1"/>
            <a:endCxn id="6" idx="3"/>
          </p:cNvCxnSpPr>
          <p:nvPr/>
        </p:nvCxnSpPr>
        <p:spPr>
          <a:xfrm>
            <a:off x="228600" y="4060954"/>
            <a:ext cx="8686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477000" y="2362200"/>
            <a:ext cx="2559547" cy="646331"/>
          </a:xfrm>
          <a:prstGeom prst="rect">
            <a:avLst/>
          </a:prstGeom>
          <a:noFill/>
        </p:spPr>
        <p:txBody>
          <a:bodyPr wrap="none" rtlCol="0">
            <a:spAutoFit/>
          </a:bodyPr>
          <a:lstStyle/>
          <a:p>
            <a:r>
              <a:rPr lang="en-US" sz="3600" dirty="0" smtClean="0"/>
              <a:t>MANDYLION</a:t>
            </a:r>
            <a:endParaRPr lang="en-US" sz="3600" dirty="0"/>
          </a:p>
        </p:txBody>
      </p:sp>
      <p:sp>
        <p:nvSpPr>
          <p:cNvPr id="10" name="TextBox 9"/>
          <p:cNvSpPr txBox="1"/>
          <p:nvPr/>
        </p:nvSpPr>
        <p:spPr>
          <a:xfrm>
            <a:off x="6629400" y="4114800"/>
            <a:ext cx="1815241" cy="646331"/>
          </a:xfrm>
          <a:prstGeom prst="rect">
            <a:avLst/>
          </a:prstGeom>
          <a:noFill/>
        </p:spPr>
        <p:txBody>
          <a:bodyPr wrap="none" rtlCol="0">
            <a:spAutoFit/>
          </a:bodyPr>
          <a:lstStyle/>
          <a:p>
            <a:r>
              <a:rPr lang="en-US" sz="3600" dirty="0" smtClean="0"/>
              <a:t>SHROUD</a:t>
            </a:r>
            <a:endParaRPr lang="en-US" sz="36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0" y="0"/>
            <a:ext cx="1314450" cy="169545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45</a:t>
            </a:fld>
            <a:endParaRPr lang="en-US"/>
          </a:p>
        </p:txBody>
      </p:sp>
      <p:pic>
        <p:nvPicPr>
          <p:cNvPr id="4" name="Picture 2" descr="http://www.metmuseum.org/toah/images/h2/h2_50.4.jpg"/>
          <p:cNvPicPr>
            <a:picLocks noChangeAspect="1" noChangeArrowheads="1"/>
          </p:cNvPicPr>
          <p:nvPr/>
        </p:nvPicPr>
        <p:blipFill>
          <a:blip r:embed="rId3" cstate="print"/>
          <a:srcRect/>
          <a:stretch>
            <a:fillRect/>
          </a:stretch>
        </p:blipFill>
        <p:spPr bwMode="auto">
          <a:xfrm>
            <a:off x="8153400" y="1676400"/>
            <a:ext cx="753921" cy="877062"/>
          </a:xfrm>
          <a:prstGeom prst="rect">
            <a:avLst/>
          </a:prstGeom>
          <a:noFill/>
        </p:spPr>
      </p:pic>
      <p:pic>
        <p:nvPicPr>
          <p:cNvPr id="5" name="Picture 2" descr="Image"/>
          <p:cNvPicPr>
            <a:picLocks noChangeAspect="1" noChangeArrowheads="1"/>
          </p:cNvPicPr>
          <p:nvPr/>
        </p:nvPicPr>
        <p:blipFill>
          <a:blip r:embed="rId4" cstate="print"/>
          <a:srcRect/>
          <a:stretch>
            <a:fillRect/>
          </a:stretch>
        </p:blipFill>
        <p:spPr bwMode="auto">
          <a:xfrm>
            <a:off x="8034668" y="0"/>
            <a:ext cx="1107167" cy="1204690"/>
          </a:xfrm>
          <a:prstGeom prst="rect">
            <a:avLst/>
          </a:prstGeom>
          <a:noFill/>
        </p:spPr>
      </p:pic>
      <p:sp>
        <p:nvSpPr>
          <p:cNvPr id="6" name="Title 1"/>
          <p:cNvSpPr txBox="1">
            <a:spLocks/>
          </p:cNvSpPr>
          <p:nvPr/>
        </p:nvSpPr>
        <p:spPr>
          <a:xfrm>
            <a:off x="304800" y="304800"/>
            <a:ext cx="86868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Jack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Markwardt's</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Chronology</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76200" y="990600"/>
            <a:ext cx="9158020" cy="5632311"/>
          </a:xfrm>
          <a:prstGeom prst="rect">
            <a:avLst/>
          </a:prstGeom>
          <a:noFill/>
        </p:spPr>
        <p:txBody>
          <a:bodyPr wrap="square" rtlCol="0">
            <a:spAutoFit/>
          </a:bodyPr>
          <a:lstStyle/>
          <a:p>
            <a:r>
              <a:rPr lang="en-US" sz="2400" dirty="0" smtClean="0"/>
              <a:t>30-33 A.D.  Crucifixion, Burial, and Resurrection of Christ</a:t>
            </a:r>
          </a:p>
          <a:p>
            <a:r>
              <a:rPr lang="en-US" sz="2400" dirty="0" smtClean="0"/>
              <a:t>c. 40 A.D.  Persecution drives </a:t>
            </a:r>
            <a:r>
              <a:rPr lang="en-US" sz="2400" b="1" dirty="0" smtClean="0">
                <a:solidFill>
                  <a:srgbClr val="FFC000"/>
                </a:solidFill>
              </a:rPr>
              <a:t>Peter to Antioch </a:t>
            </a:r>
            <a:r>
              <a:rPr lang="en-US" sz="2400" dirty="0" smtClean="0"/>
              <a:t>with Passion relics</a:t>
            </a:r>
          </a:p>
          <a:p>
            <a:r>
              <a:rPr lang="en-US" sz="2400" dirty="0" smtClean="0"/>
              <a:t>30 – 324 A.D.  Passion Relics Concealed, church persecuted </a:t>
            </a:r>
          </a:p>
          <a:p>
            <a:r>
              <a:rPr lang="en-US" sz="2400" dirty="0" smtClean="0"/>
              <a:t>324-337 A.D. </a:t>
            </a:r>
            <a:r>
              <a:rPr lang="en-US" sz="2400" dirty="0" err="1" smtClean="0"/>
              <a:t>Constantinian</a:t>
            </a:r>
            <a:r>
              <a:rPr lang="en-US" sz="2400" dirty="0" smtClean="0"/>
              <a:t> Era  and </a:t>
            </a:r>
            <a:r>
              <a:rPr lang="en-US" sz="2400" b="1" dirty="0" smtClean="0">
                <a:solidFill>
                  <a:srgbClr val="FFC000"/>
                </a:solidFill>
              </a:rPr>
              <a:t>early Eastern Iconoclasm</a:t>
            </a:r>
          </a:p>
          <a:p>
            <a:r>
              <a:rPr lang="en-US" sz="2400" dirty="0" smtClean="0"/>
              <a:t>                        and imperial relic collection motivates continued silence</a:t>
            </a:r>
          </a:p>
          <a:p>
            <a:r>
              <a:rPr lang="en-US" sz="2400" dirty="0" smtClean="0"/>
              <a:t>337-540 A.D. Post-</a:t>
            </a:r>
            <a:r>
              <a:rPr lang="en-US" sz="2400" dirty="0" err="1" smtClean="0"/>
              <a:t>Constantinian</a:t>
            </a:r>
            <a:r>
              <a:rPr lang="en-US" sz="2400" dirty="0" smtClean="0"/>
              <a:t> Era</a:t>
            </a:r>
          </a:p>
          <a:p>
            <a:r>
              <a:rPr lang="en-US" sz="2400" dirty="0" smtClean="0"/>
              <a:t>       357 A.D. Antioch becomes a stronghold of </a:t>
            </a:r>
            <a:r>
              <a:rPr lang="en-US" sz="2400" dirty="0" err="1" smtClean="0"/>
              <a:t>Arianism</a:t>
            </a:r>
            <a:endParaRPr lang="en-US" sz="2400" dirty="0" smtClean="0"/>
          </a:p>
          <a:p>
            <a:r>
              <a:rPr lang="en-US" sz="2400" dirty="0" smtClean="0"/>
              <a:t>       362 A.D. Julian the Apostate attempts to seize Antioch's relics</a:t>
            </a:r>
          </a:p>
          <a:p>
            <a:r>
              <a:rPr lang="en-US" sz="2400" dirty="0" smtClean="0"/>
              <a:t>                       </a:t>
            </a:r>
            <a:r>
              <a:rPr lang="en-US" sz="2400" b="1" dirty="0" err="1" smtClean="0">
                <a:solidFill>
                  <a:srgbClr val="FFC000"/>
                </a:solidFill>
              </a:rPr>
              <a:t>Theodoretus</a:t>
            </a:r>
            <a:r>
              <a:rPr lang="en-US" sz="2400" b="1" dirty="0" smtClean="0">
                <a:solidFill>
                  <a:srgbClr val="FFC000"/>
                </a:solidFill>
              </a:rPr>
              <a:t> hides them</a:t>
            </a:r>
            <a:r>
              <a:rPr lang="en-US" sz="2400" dirty="0" smtClean="0"/>
              <a:t>, including shroud, and is martyred</a:t>
            </a:r>
          </a:p>
          <a:p>
            <a:r>
              <a:rPr lang="en-US" sz="2400" dirty="0" smtClean="0"/>
              <a:t>       370-410 A.D. In the </a:t>
            </a:r>
            <a:r>
              <a:rPr lang="en-US" sz="2400" dirty="0" err="1" smtClean="0"/>
              <a:t>Theodosian</a:t>
            </a:r>
            <a:r>
              <a:rPr lang="en-US" sz="2400" dirty="0" smtClean="0"/>
              <a:t> era the </a:t>
            </a:r>
            <a:r>
              <a:rPr lang="en-US" sz="2400" dirty="0" err="1" smtClean="0"/>
              <a:t>Abgar</a:t>
            </a:r>
            <a:r>
              <a:rPr lang="en-US" sz="2400" dirty="0" smtClean="0"/>
              <a:t> legend begins</a:t>
            </a:r>
          </a:p>
          <a:p>
            <a:r>
              <a:rPr lang="en-US" sz="2400" dirty="0" smtClean="0"/>
              <a:t>                                to speak of images and shroud like representations</a:t>
            </a:r>
          </a:p>
          <a:p>
            <a:r>
              <a:rPr lang="en-US" sz="2400" dirty="0" smtClean="0"/>
              <a:t>                                of the face of Christ appear in the West</a:t>
            </a:r>
          </a:p>
          <a:p>
            <a:r>
              <a:rPr lang="en-US" sz="2400" dirty="0" smtClean="0"/>
              <a:t>528 Earthquake destroys cathedral and </a:t>
            </a:r>
            <a:r>
              <a:rPr lang="en-US" sz="2400" b="1" dirty="0" smtClean="0">
                <a:solidFill>
                  <a:srgbClr val="FFC000"/>
                </a:solidFill>
              </a:rPr>
              <a:t>shroud is discovered</a:t>
            </a:r>
            <a:r>
              <a:rPr lang="en-US" sz="2400" dirty="0" smtClean="0"/>
              <a:t> when</a:t>
            </a:r>
          </a:p>
          <a:p>
            <a:r>
              <a:rPr lang="en-US" sz="2400" dirty="0" smtClean="0"/>
              <a:t>        rubble is cleared away</a:t>
            </a:r>
          </a:p>
          <a:p>
            <a:r>
              <a:rPr lang="en-US" sz="2400" dirty="0" smtClean="0"/>
              <a:t>540 </a:t>
            </a:r>
            <a:r>
              <a:rPr lang="en-US" sz="2400" b="1" dirty="0" smtClean="0">
                <a:solidFill>
                  <a:srgbClr val="FFC000"/>
                </a:solidFill>
              </a:rPr>
              <a:t>Shroud is evacuated to Edessa </a:t>
            </a:r>
            <a:r>
              <a:rPr lang="en-US" sz="2400" dirty="0" smtClean="0"/>
              <a:t>in advance of the Persian attack</a:t>
            </a:r>
            <a:endParaRPr lang="en-US" sz="24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Dan </a:t>
            </a:r>
            <a:r>
              <a:rPr lang="en-US" dirty="0" err="1" smtClean="0"/>
              <a:t>Scavone's</a:t>
            </a:r>
            <a:r>
              <a:rPr lang="en-US" dirty="0" smtClean="0"/>
              <a:t> Chronology</a:t>
            </a:r>
            <a:endParaRPr lang="en-US" dirty="0"/>
          </a:p>
        </p:txBody>
      </p:sp>
      <p:sp>
        <p:nvSpPr>
          <p:cNvPr id="5" name="Content Placeholder 4"/>
          <p:cNvSpPr>
            <a:spLocks noGrp="1"/>
          </p:cNvSpPr>
          <p:nvPr>
            <p:ph idx="1"/>
          </p:nvPr>
        </p:nvSpPr>
        <p:spPr>
          <a:xfrm>
            <a:off x="3352800" y="1371600"/>
            <a:ext cx="5334000" cy="5105400"/>
          </a:xfrm>
        </p:spPr>
        <p:txBody>
          <a:bodyPr>
            <a:normAutofit fontScale="92500" lnSpcReduction="10000"/>
          </a:bodyPr>
          <a:lstStyle/>
          <a:p>
            <a:r>
              <a:rPr lang="en-US" dirty="0" smtClean="0"/>
              <a:t>The Mysterious Role of Joseph of </a:t>
            </a:r>
            <a:r>
              <a:rPr lang="en-US" dirty="0" err="1" smtClean="0"/>
              <a:t>Arimathea</a:t>
            </a:r>
            <a:r>
              <a:rPr lang="en-US" dirty="0" smtClean="0"/>
              <a:t> leading to the Grail legends</a:t>
            </a:r>
          </a:p>
          <a:p>
            <a:r>
              <a:rPr lang="en-US" dirty="0" smtClean="0"/>
              <a:t>Could the Grail be the Shroud?</a:t>
            </a:r>
          </a:p>
          <a:p>
            <a:pPr lvl="1"/>
            <a:r>
              <a:rPr lang="en-US" dirty="0" smtClean="0"/>
              <a:t>contained Jesus' body</a:t>
            </a:r>
          </a:p>
          <a:p>
            <a:pPr lvl="1"/>
            <a:r>
              <a:rPr lang="en-US" dirty="0" smtClean="0"/>
              <a:t>captured Jesus' blood</a:t>
            </a:r>
          </a:p>
          <a:p>
            <a:pPr lvl="1"/>
            <a:r>
              <a:rPr lang="en-US" dirty="0" smtClean="0"/>
              <a:t>displayed rarely in gradual manifestations</a:t>
            </a:r>
          </a:p>
          <a:p>
            <a:r>
              <a:rPr lang="en-US" dirty="0" smtClean="0"/>
              <a:t>Similarity of an </a:t>
            </a:r>
            <a:r>
              <a:rPr lang="en-US" dirty="0" err="1" smtClean="0"/>
              <a:t>Edessan</a:t>
            </a:r>
            <a:r>
              <a:rPr lang="en-US" dirty="0" smtClean="0"/>
              <a:t> Easter Ritual &amp; What Robert de </a:t>
            </a:r>
            <a:r>
              <a:rPr lang="en-US" dirty="0" err="1" smtClean="0"/>
              <a:t>Clari</a:t>
            </a:r>
            <a:r>
              <a:rPr lang="en-US" dirty="0" smtClean="0"/>
              <a:t> Saw In Constantinople</a:t>
            </a:r>
            <a:endParaRPr lang="en-US" dirty="0"/>
          </a:p>
        </p:txBody>
      </p:sp>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46</a:t>
            </a:fld>
            <a:endParaRPr lang="en-US"/>
          </a:p>
        </p:txBody>
      </p:sp>
      <p:pic>
        <p:nvPicPr>
          <p:cNvPr id="48130" name="Picture 2" descr="http://www.shroud.com/images/histkimdan.jpg"/>
          <p:cNvPicPr>
            <a:picLocks noChangeAspect="1" noChangeArrowheads="1"/>
          </p:cNvPicPr>
          <p:nvPr/>
        </p:nvPicPr>
        <p:blipFill>
          <a:blip r:embed="rId2" cstate="print"/>
          <a:srcRect/>
          <a:stretch>
            <a:fillRect/>
          </a:stretch>
        </p:blipFill>
        <p:spPr bwMode="auto">
          <a:xfrm>
            <a:off x="152400" y="1752600"/>
            <a:ext cx="2857500" cy="2047876"/>
          </a:xfrm>
          <a:prstGeom prst="rect">
            <a:avLst/>
          </a:prstGeom>
          <a:noFill/>
        </p:spPr>
      </p:pic>
      <p:pic>
        <p:nvPicPr>
          <p:cNvPr id="7" name="Picture 6" descr="http://www.shroud.com/images/scavone.jpg"/>
          <p:cNvPicPr>
            <a:picLocks noChangeAspect="1" noChangeArrowheads="1"/>
          </p:cNvPicPr>
          <p:nvPr/>
        </p:nvPicPr>
        <p:blipFill>
          <a:blip r:embed="rId3" cstate="print"/>
          <a:srcRect/>
          <a:stretch>
            <a:fillRect/>
          </a:stretch>
        </p:blipFill>
        <p:spPr bwMode="auto">
          <a:xfrm>
            <a:off x="7915275" y="76200"/>
            <a:ext cx="1152525" cy="1371601"/>
          </a:xfrm>
          <a:prstGeom prst="rect">
            <a:avLst/>
          </a:prstGeom>
          <a:noFill/>
        </p:spPr>
      </p:pic>
      <p:sp>
        <p:nvSpPr>
          <p:cNvPr id="8" name="Rectangle 7"/>
          <p:cNvSpPr/>
          <p:nvPr/>
        </p:nvSpPr>
        <p:spPr>
          <a:xfrm>
            <a:off x="152401" y="3733800"/>
            <a:ext cx="2895600" cy="923330"/>
          </a:xfrm>
          <a:prstGeom prst="rect">
            <a:avLst/>
          </a:prstGeom>
        </p:spPr>
        <p:txBody>
          <a:bodyPr wrap="square">
            <a:spAutoFit/>
          </a:bodyPr>
          <a:lstStyle/>
          <a:p>
            <a:r>
              <a:rPr lang="en-US" dirty="0" smtClean="0"/>
              <a:t>Rev. Albert (Kim) </a:t>
            </a:r>
            <a:r>
              <a:rPr lang="en-US" dirty="0" err="1" smtClean="0"/>
              <a:t>Dreisbach</a:t>
            </a:r>
            <a:r>
              <a:rPr lang="en-US" dirty="0" smtClean="0"/>
              <a:t> and  Dan </a:t>
            </a:r>
            <a:r>
              <a:rPr lang="en-US" dirty="0" err="1" smtClean="0"/>
              <a:t>Scavone</a:t>
            </a:r>
            <a:r>
              <a:rPr lang="en-US" dirty="0" smtClean="0"/>
              <a:t> two "spy clue" detectives</a:t>
            </a:r>
            <a:endParaRPr lang="en-US" dirty="0"/>
          </a:p>
        </p:txBody>
      </p:sp>
      <p:sp>
        <p:nvSpPr>
          <p:cNvPr id="9" name="TextBox 8"/>
          <p:cNvSpPr txBox="1"/>
          <p:nvPr/>
        </p:nvSpPr>
        <p:spPr>
          <a:xfrm>
            <a:off x="152400" y="4724400"/>
            <a:ext cx="3352800" cy="1938992"/>
          </a:xfrm>
          <a:prstGeom prst="rect">
            <a:avLst/>
          </a:prstGeom>
          <a:noFill/>
        </p:spPr>
        <p:txBody>
          <a:bodyPr wrap="square" rtlCol="0">
            <a:spAutoFit/>
          </a:bodyPr>
          <a:lstStyle/>
          <a:p>
            <a:r>
              <a:rPr lang="en-US" sz="2400" dirty="0" smtClean="0"/>
              <a:t>Note: Grail legends emerge in the 12</a:t>
            </a:r>
            <a:r>
              <a:rPr lang="en-US" sz="2400" baseline="30000" dirty="0" smtClean="0"/>
              <a:t>th</a:t>
            </a:r>
            <a:r>
              <a:rPr lang="en-US" sz="2400" dirty="0" smtClean="0"/>
              <a:t> and 13</a:t>
            </a:r>
            <a:r>
              <a:rPr lang="en-US" sz="2400" baseline="30000" dirty="0" smtClean="0"/>
              <a:t>th</a:t>
            </a:r>
            <a:r>
              <a:rPr lang="en-US" sz="2400" dirty="0" smtClean="0"/>
              <a:t> century presumably from tales told by the returning crusaders</a:t>
            </a:r>
            <a:endParaRPr lang="en-US" sz="24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ttp://www.shroud.com/images/scavone.jpg"/>
          <p:cNvPicPr>
            <a:picLocks noChangeAspect="1" noChangeArrowheads="1"/>
          </p:cNvPicPr>
          <p:nvPr/>
        </p:nvPicPr>
        <p:blipFill>
          <a:blip r:embed="rId2" cstate="print"/>
          <a:srcRect/>
          <a:stretch>
            <a:fillRect/>
          </a:stretch>
        </p:blipFill>
        <p:spPr bwMode="auto">
          <a:xfrm>
            <a:off x="7991475" y="76200"/>
            <a:ext cx="1152525" cy="1371601"/>
          </a:xfrm>
          <a:prstGeom prst="rect">
            <a:avLst/>
          </a:prstGeom>
          <a:noFill/>
        </p:spPr>
      </p:pic>
      <p:sp>
        <p:nvSpPr>
          <p:cNvPr id="2" name="Title 1"/>
          <p:cNvSpPr>
            <a:spLocks noGrp="1"/>
          </p:cNvSpPr>
          <p:nvPr>
            <p:ph type="title"/>
          </p:nvPr>
        </p:nvSpPr>
        <p:spPr>
          <a:xfrm>
            <a:off x="457200" y="838200"/>
            <a:ext cx="8229600" cy="1143000"/>
          </a:xfrm>
        </p:spPr>
        <p:txBody>
          <a:bodyPr>
            <a:normAutofit/>
          </a:bodyPr>
          <a:lstStyle/>
          <a:p>
            <a:r>
              <a:rPr lang="en-US" sz="5400" dirty="0" smtClean="0"/>
              <a:t>An </a:t>
            </a:r>
            <a:r>
              <a:rPr lang="en-US" sz="5400" dirty="0" err="1" smtClean="0"/>
              <a:t>Edessan</a:t>
            </a:r>
            <a:r>
              <a:rPr lang="en-US" sz="5400" dirty="0" smtClean="0"/>
              <a:t> Easter Ritual</a:t>
            </a:r>
            <a:endParaRPr lang="en-US" sz="5400" dirty="0"/>
          </a:p>
        </p:txBody>
      </p:sp>
      <p:sp>
        <p:nvSpPr>
          <p:cNvPr id="3" name="Content Placeholder 2"/>
          <p:cNvSpPr>
            <a:spLocks noGrp="1"/>
          </p:cNvSpPr>
          <p:nvPr>
            <p:ph idx="1"/>
          </p:nvPr>
        </p:nvSpPr>
        <p:spPr>
          <a:xfrm>
            <a:off x="381000" y="1828800"/>
            <a:ext cx="8229600" cy="990600"/>
          </a:xfrm>
        </p:spPr>
        <p:txBody>
          <a:bodyPr>
            <a:normAutofit fontScale="85000" lnSpcReduction="10000"/>
          </a:bodyPr>
          <a:lstStyle/>
          <a:p>
            <a:r>
              <a:rPr lang="en-US" dirty="0" smtClean="0"/>
              <a:t>Quoted from </a:t>
            </a:r>
            <a:r>
              <a:rPr lang="en-US" dirty="0" err="1" smtClean="0"/>
              <a:t>Scavone</a:t>
            </a:r>
            <a:r>
              <a:rPr lang="en-US" dirty="0" smtClean="0"/>
              <a:t> below cited.   Compare this to what Robert de </a:t>
            </a:r>
            <a:r>
              <a:rPr lang="en-US" dirty="0" err="1" smtClean="0"/>
              <a:t>Clari</a:t>
            </a:r>
            <a:r>
              <a:rPr lang="en-US" dirty="0" smtClean="0"/>
              <a:t> saw in Constantinople in 1203 </a:t>
            </a:r>
            <a:endParaRPr lang="en-US" dirty="0"/>
          </a:p>
        </p:txBody>
      </p:sp>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47</a:t>
            </a:fld>
            <a:endParaRPr lang="en-US"/>
          </a:p>
        </p:txBody>
      </p:sp>
      <p:sp>
        <p:nvSpPr>
          <p:cNvPr id="7" name="TextBox 6"/>
          <p:cNvSpPr txBox="1"/>
          <p:nvPr/>
        </p:nvSpPr>
        <p:spPr>
          <a:xfrm>
            <a:off x="228600" y="6096000"/>
            <a:ext cx="8813951" cy="338554"/>
          </a:xfrm>
          <a:prstGeom prst="rect">
            <a:avLst/>
          </a:prstGeom>
          <a:noFill/>
        </p:spPr>
        <p:txBody>
          <a:bodyPr wrap="none" rtlCol="0">
            <a:spAutoFit/>
          </a:bodyPr>
          <a:lstStyle/>
          <a:p>
            <a:r>
              <a:rPr lang="en-US" sz="1600" dirty="0" smtClean="0">
                <a:hlinkClick r:id="rId3"/>
              </a:rPr>
              <a:t> http://www.bastabalkana.com/2015/01/mandylion-acheiropoietos-jesus-images-constantinople-vi-xii/</a:t>
            </a:r>
            <a:r>
              <a:rPr lang="en-US" sz="1600" dirty="0" smtClean="0"/>
              <a:t> </a:t>
            </a:r>
            <a:endParaRPr lang="en-US" sz="1600" dirty="0"/>
          </a:p>
        </p:txBody>
      </p:sp>
      <p:sp>
        <p:nvSpPr>
          <p:cNvPr id="8" name="TextBox 7"/>
          <p:cNvSpPr txBox="1"/>
          <p:nvPr/>
        </p:nvSpPr>
        <p:spPr>
          <a:xfrm>
            <a:off x="228600" y="2743200"/>
            <a:ext cx="9067800" cy="2862322"/>
          </a:xfrm>
          <a:prstGeom prst="rect">
            <a:avLst/>
          </a:prstGeom>
          <a:noFill/>
        </p:spPr>
        <p:txBody>
          <a:bodyPr wrap="square" rtlCol="0">
            <a:spAutoFit/>
          </a:bodyPr>
          <a:lstStyle/>
          <a:p>
            <a:r>
              <a:rPr lang="en-US" sz="2400" b="1" dirty="0" smtClean="0">
                <a:solidFill>
                  <a:srgbClr val="FFC000"/>
                </a:solidFill>
              </a:rPr>
              <a:t>In Edessa, it was kept in a gold chest (</a:t>
            </a:r>
            <a:r>
              <a:rPr lang="en-US" sz="2400" b="1" dirty="0" err="1" smtClean="0">
                <a:solidFill>
                  <a:srgbClr val="FFC000"/>
                </a:solidFill>
              </a:rPr>
              <a:t>scrinium</a:t>
            </a:r>
            <a:r>
              <a:rPr lang="en-US" sz="2400" b="1" dirty="0" smtClean="0">
                <a:solidFill>
                  <a:srgbClr val="FFC000"/>
                </a:solidFill>
              </a:rPr>
              <a:t>) and on Easter it used to change its appearance according to different ages: it showed itself in infancy at the first hour of the day (7 a.m.), childhood at the third hour, adolescence at the sixth hour, and the fullness of age at the ninth hour, when the Son of God came to His Passion and cross. </a:t>
            </a:r>
            <a:r>
              <a:rPr lang="en-US" sz="2400" dirty="0" smtClean="0"/>
              <a:t>*</a:t>
            </a:r>
            <a:br>
              <a:rPr lang="en-US" sz="2400" dirty="0" smtClean="0"/>
            </a:br>
            <a:r>
              <a:rPr lang="en-US" dirty="0" smtClean="0"/>
              <a:t>             </a:t>
            </a:r>
            <a:br>
              <a:rPr lang="en-US" dirty="0" smtClean="0"/>
            </a:br>
            <a:r>
              <a:rPr lang="en-US" dirty="0" smtClean="0"/>
              <a:t>          * source a 10th c. Latin </a:t>
            </a:r>
            <a:r>
              <a:rPr lang="en-US" dirty="0" err="1" smtClean="0"/>
              <a:t>Abgar</a:t>
            </a:r>
            <a:r>
              <a:rPr lang="en-US" dirty="0" smtClean="0"/>
              <a:t> text believed to be a copy of an 8</a:t>
            </a:r>
            <a:r>
              <a:rPr lang="en-US" baseline="30000" dirty="0" smtClean="0"/>
              <a:t>th</a:t>
            </a:r>
            <a:r>
              <a:rPr lang="en-US" dirty="0" smtClean="0"/>
              <a:t>/9th c. </a:t>
            </a:r>
            <a:r>
              <a:rPr lang="en-US" dirty="0" err="1" smtClean="0"/>
              <a:t>Syriac</a:t>
            </a:r>
            <a:r>
              <a:rPr lang="en-US" dirty="0" smtClean="0"/>
              <a:t> text</a:t>
            </a:r>
          </a:p>
          <a:p>
            <a:endParaRPr lang="en-US" sz="2400" dirty="0"/>
          </a:p>
        </p:txBody>
      </p:sp>
      <p:sp>
        <p:nvSpPr>
          <p:cNvPr id="9" name="TextBox 8"/>
          <p:cNvSpPr txBox="1"/>
          <p:nvPr/>
        </p:nvSpPr>
        <p:spPr>
          <a:xfrm>
            <a:off x="304800" y="5715000"/>
            <a:ext cx="3846759" cy="338554"/>
          </a:xfrm>
          <a:prstGeom prst="rect">
            <a:avLst/>
          </a:prstGeom>
          <a:noFill/>
        </p:spPr>
        <p:txBody>
          <a:bodyPr wrap="none" rtlCol="0">
            <a:spAutoFit/>
          </a:bodyPr>
          <a:lstStyle/>
          <a:p>
            <a:r>
              <a:rPr lang="en-US" sz="1600" dirty="0" smtClean="0">
                <a:hlinkClick r:id="rId4"/>
              </a:rPr>
              <a:t>https://www.shroud.com/pdfs/scavone.pdf</a:t>
            </a:r>
            <a:r>
              <a:rPr lang="en-US" sz="1600" dirty="0" smtClean="0"/>
              <a:t> </a:t>
            </a:r>
            <a:endParaRPr lang="en-US" sz="1600" dirty="0"/>
          </a:p>
        </p:txBody>
      </p:sp>
      <p:sp>
        <p:nvSpPr>
          <p:cNvPr id="11" name="TextBox 10"/>
          <p:cNvSpPr txBox="1"/>
          <p:nvPr/>
        </p:nvSpPr>
        <p:spPr>
          <a:xfrm>
            <a:off x="4343400" y="5715000"/>
            <a:ext cx="3947491" cy="338554"/>
          </a:xfrm>
          <a:prstGeom prst="rect">
            <a:avLst/>
          </a:prstGeom>
          <a:noFill/>
        </p:spPr>
        <p:txBody>
          <a:bodyPr wrap="none" rtlCol="0">
            <a:spAutoFit/>
          </a:bodyPr>
          <a:lstStyle/>
          <a:p>
            <a:r>
              <a:rPr lang="en-US" sz="1600" dirty="0" smtClean="0">
                <a:hlinkClick r:id="rId5"/>
              </a:rPr>
              <a:t>https://www.shroud.com/pdfs/n56part3.pdf</a:t>
            </a:r>
            <a:r>
              <a:rPr lang="en-US" sz="1600" dirty="0" smtClean="0"/>
              <a:t> </a:t>
            </a:r>
            <a:endParaRPr lang="en-US" sz="16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304800"/>
            <a:ext cx="5257800" cy="1143000"/>
          </a:xfrm>
        </p:spPr>
        <p:txBody>
          <a:bodyPr>
            <a:normAutofit fontScale="90000"/>
          </a:bodyPr>
          <a:lstStyle/>
          <a:p>
            <a:r>
              <a:rPr lang="en-US" dirty="0" smtClean="0"/>
              <a:t>Now We're </a:t>
            </a:r>
            <a:br>
              <a:rPr lang="en-US" dirty="0" smtClean="0"/>
            </a:br>
            <a:r>
              <a:rPr lang="en-US" dirty="0" smtClean="0"/>
              <a:t>                 In Edessa</a:t>
            </a:r>
            <a:endParaRPr lang="en-US" dirty="0"/>
          </a:p>
        </p:txBody>
      </p:sp>
      <p:sp>
        <p:nvSpPr>
          <p:cNvPr id="5" name="Content Placeholder 4"/>
          <p:cNvSpPr>
            <a:spLocks noGrp="1"/>
          </p:cNvSpPr>
          <p:nvPr>
            <p:ph idx="1"/>
          </p:nvPr>
        </p:nvSpPr>
        <p:spPr>
          <a:xfrm>
            <a:off x="457200" y="1600200"/>
            <a:ext cx="5105400" cy="4525963"/>
          </a:xfrm>
        </p:spPr>
        <p:txBody>
          <a:bodyPr/>
          <a:lstStyle/>
          <a:p>
            <a:r>
              <a:rPr lang="en-US" dirty="0" smtClean="0"/>
              <a:t>It's the 6</a:t>
            </a:r>
            <a:r>
              <a:rPr lang="en-US" baseline="30000" dirty="0" smtClean="0"/>
              <a:t>th</a:t>
            </a:r>
            <a:r>
              <a:rPr lang="en-US" dirty="0" smtClean="0"/>
              <a:t> Century And Suddenly There's A Shift In The Art Representing Christ</a:t>
            </a:r>
          </a:p>
          <a:p>
            <a:r>
              <a:rPr lang="en-US" dirty="0" smtClean="0"/>
              <a:t>Large eyes, long nose, and many other shared features</a:t>
            </a:r>
            <a:endParaRPr lang="en-US" dirty="0"/>
          </a:p>
        </p:txBody>
      </p:sp>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48</a:t>
            </a:fld>
            <a:endParaRPr lang="en-US"/>
          </a:p>
        </p:txBody>
      </p:sp>
      <p:pic>
        <p:nvPicPr>
          <p:cNvPr id="66562" name="Picture 2" descr="http://upload.wikimedia.org/wikipedia/commons/4/4a/Spas_vsederzhitel_sinay.jpg"/>
          <p:cNvPicPr>
            <a:picLocks noChangeAspect="1" noChangeArrowheads="1"/>
          </p:cNvPicPr>
          <p:nvPr/>
        </p:nvPicPr>
        <p:blipFill>
          <a:blip r:embed="rId2" cstate="print"/>
          <a:srcRect/>
          <a:stretch>
            <a:fillRect/>
          </a:stretch>
        </p:blipFill>
        <p:spPr bwMode="auto">
          <a:xfrm>
            <a:off x="5681980" y="76200"/>
            <a:ext cx="3385820" cy="6553200"/>
          </a:xfrm>
          <a:prstGeom prst="rect">
            <a:avLst/>
          </a:prstGeom>
          <a:noFill/>
        </p:spPr>
      </p:pic>
      <p:pic>
        <p:nvPicPr>
          <p:cNvPr id="66563" name="Picture 3"/>
          <p:cNvPicPr>
            <a:picLocks noChangeAspect="1" noChangeArrowheads="1"/>
          </p:cNvPicPr>
          <p:nvPr/>
        </p:nvPicPr>
        <p:blipFill>
          <a:blip r:embed="rId3" cstate="print"/>
          <a:srcRect/>
          <a:stretch>
            <a:fillRect/>
          </a:stretch>
        </p:blipFill>
        <p:spPr bwMode="auto">
          <a:xfrm>
            <a:off x="609600" y="4191000"/>
            <a:ext cx="4924425" cy="2269936"/>
          </a:xfrm>
          <a:prstGeom prst="rect">
            <a:avLst/>
          </a:prstGeom>
          <a:noFill/>
          <a:ln w="9525">
            <a:noFill/>
            <a:miter lim="800000"/>
            <a:headEnd/>
            <a:tailEnd/>
          </a:ln>
        </p:spPr>
      </p:pic>
      <p:sp>
        <p:nvSpPr>
          <p:cNvPr id="8" name="TextBox 7"/>
          <p:cNvSpPr txBox="1"/>
          <p:nvPr/>
        </p:nvSpPr>
        <p:spPr>
          <a:xfrm>
            <a:off x="5943600" y="5562600"/>
            <a:ext cx="3048000" cy="923330"/>
          </a:xfrm>
          <a:prstGeom prst="rect">
            <a:avLst/>
          </a:prstGeom>
          <a:solidFill>
            <a:schemeClr val="bg1"/>
          </a:solidFill>
        </p:spPr>
        <p:txBody>
          <a:bodyPr wrap="square" rtlCol="0">
            <a:spAutoFit/>
          </a:bodyPr>
          <a:lstStyle/>
          <a:p>
            <a:r>
              <a:rPr lang="en-US" b="1" dirty="0" smtClean="0"/>
              <a:t>Earliest Preserved </a:t>
            </a:r>
            <a:r>
              <a:rPr lang="en-US" b="1" dirty="0" err="1" smtClean="0"/>
              <a:t>Pantocrator</a:t>
            </a:r>
            <a:endParaRPr lang="en-US" b="1" dirty="0" smtClean="0"/>
          </a:p>
          <a:p>
            <a:r>
              <a:rPr lang="en-US" b="1" dirty="0" smtClean="0"/>
              <a:t>Image (6</a:t>
            </a:r>
            <a:r>
              <a:rPr lang="en-US" b="1" baseline="30000" dirty="0" smtClean="0"/>
              <a:t>th</a:t>
            </a:r>
            <a:r>
              <a:rPr lang="en-US" b="1" dirty="0" smtClean="0"/>
              <a:t> Century) From</a:t>
            </a:r>
          </a:p>
          <a:p>
            <a:r>
              <a:rPr lang="en-US" b="1" dirty="0" smtClean="0"/>
              <a:t>St. Catherine's In The Sinai</a:t>
            </a:r>
            <a:endParaRPr lang="en-US" b="1"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Let's Take A Short Intermission</a:t>
            </a:r>
            <a:endParaRPr lang="en-US" dirty="0"/>
          </a:p>
        </p:txBody>
      </p:sp>
      <p:sp>
        <p:nvSpPr>
          <p:cNvPr id="7" name="Subtitle 6"/>
          <p:cNvSpPr>
            <a:spLocks noGrp="1"/>
          </p:cNvSpPr>
          <p:nvPr>
            <p:ph type="subTitle" idx="1"/>
          </p:nvPr>
        </p:nvSpPr>
        <p:spPr/>
        <p:txBody>
          <a:bodyPr/>
          <a:lstStyle/>
          <a:p>
            <a:r>
              <a:rPr lang="en-US" dirty="0" smtClean="0"/>
              <a:t>Ten Minutes To Stretch Etc.</a:t>
            </a:r>
            <a:endParaRPr lang="en-US" dirty="0"/>
          </a:p>
        </p:txBody>
      </p:sp>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49</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roudFaceSTERA.PNG"/>
          <p:cNvPicPr>
            <a:picLocks noChangeAspect="1"/>
          </p:cNvPicPr>
          <p:nvPr/>
        </p:nvPicPr>
        <p:blipFill>
          <a:blip r:embed="rId2" cstate="print"/>
          <a:stretch>
            <a:fillRect/>
          </a:stretch>
        </p:blipFill>
        <p:spPr>
          <a:xfrm>
            <a:off x="1" y="0"/>
            <a:ext cx="1447800" cy="1930400"/>
          </a:xfrm>
          <a:prstGeom prst="rect">
            <a:avLst/>
          </a:prstGeom>
        </p:spPr>
      </p:pic>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5</a:t>
            </a:fld>
            <a:endParaRPr lang="en-US"/>
          </a:p>
        </p:txBody>
      </p:sp>
      <p:pic>
        <p:nvPicPr>
          <p:cNvPr id="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90600" y="1828800"/>
            <a:ext cx="7010400" cy="438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a:xfrm>
            <a:off x="1371600" y="304800"/>
            <a:ext cx="8991600" cy="14017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smtClean="0">
                <a:ln>
                  <a:noFill/>
                </a:ln>
                <a:solidFill>
                  <a:srgbClr val="FF0000"/>
                </a:solidFill>
                <a:effectLst/>
                <a:uLnTx/>
                <a:uFillTx/>
                <a:latin typeface="+mj-lt"/>
                <a:ea typeface="+mj-ea"/>
                <a:cs typeface="+mj-cs"/>
              </a:rPr>
              <a:t>AND</a:t>
            </a:r>
            <a:br>
              <a:rPr kumimoji="0" lang="en-US" sz="4000" b="1" i="1" u="none" strike="noStrike" kern="1200" cap="none" spc="0" normalizeH="0" baseline="0" noProof="0" dirty="0" smtClean="0">
                <a:ln>
                  <a:noFill/>
                </a:ln>
                <a:solidFill>
                  <a:srgbClr val="FF0000"/>
                </a:solidFill>
                <a:effectLst/>
                <a:uLnTx/>
                <a:uFillTx/>
                <a:latin typeface="+mj-lt"/>
                <a:ea typeface="+mj-ea"/>
                <a:cs typeface="+mj-cs"/>
              </a:rPr>
            </a:br>
            <a:r>
              <a:rPr kumimoji="0" lang="en-US" sz="4000" b="0" i="0" u="none" strike="noStrike" kern="1200" cap="none" spc="0" normalizeH="0" baseline="0" noProof="0" dirty="0" smtClean="0">
                <a:ln>
                  <a:noFill/>
                </a:ln>
                <a:solidFill>
                  <a:srgbClr val="FFFFCC"/>
                </a:solidFill>
                <a:effectLst/>
                <a:uLnTx/>
                <a:uFillTx/>
                <a:latin typeface="+mj-lt"/>
                <a:ea typeface="+mj-ea"/>
                <a:cs typeface="+mj-cs"/>
              </a:rPr>
              <a:t>the fibers were encrusted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4000" dirty="0" smtClean="0">
                <a:solidFill>
                  <a:srgbClr val="FFFFCC"/>
                </a:solidFill>
                <a:latin typeface="+mj-lt"/>
                <a:ea typeface="+mj-ea"/>
                <a:cs typeface="+mj-cs"/>
              </a:rPr>
              <a:t>                                      </a:t>
            </a:r>
            <a:r>
              <a:rPr kumimoji="0" lang="en-US" sz="4000" b="0" i="0" u="none" strike="noStrike" kern="1200" cap="none" spc="0" normalizeH="0" baseline="0" noProof="0" dirty="0" smtClean="0">
                <a:ln>
                  <a:noFill/>
                </a:ln>
                <a:solidFill>
                  <a:srgbClr val="FFFFCC"/>
                </a:solidFill>
                <a:effectLst/>
                <a:uLnTx/>
                <a:uFillTx/>
                <a:latin typeface="+mj-lt"/>
                <a:ea typeface="+mj-ea"/>
                <a:cs typeface="+mj-cs"/>
              </a:rPr>
              <a:t>with dyestuff</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304800"/>
            <a:ext cx="5257800" cy="1143000"/>
          </a:xfrm>
        </p:spPr>
        <p:txBody>
          <a:bodyPr>
            <a:normAutofit fontScale="90000"/>
          </a:bodyPr>
          <a:lstStyle/>
          <a:p>
            <a:r>
              <a:rPr lang="en-US" dirty="0" smtClean="0"/>
              <a:t>Now We're </a:t>
            </a:r>
            <a:br>
              <a:rPr lang="en-US" dirty="0" smtClean="0"/>
            </a:br>
            <a:r>
              <a:rPr lang="en-US" dirty="0" smtClean="0"/>
              <a:t>                 In Edessa</a:t>
            </a:r>
            <a:endParaRPr lang="en-US" dirty="0"/>
          </a:p>
        </p:txBody>
      </p:sp>
      <p:sp>
        <p:nvSpPr>
          <p:cNvPr id="5" name="Content Placeholder 4"/>
          <p:cNvSpPr>
            <a:spLocks noGrp="1"/>
          </p:cNvSpPr>
          <p:nvPr>
            <p:ph idx="1"/>
          </p:nvPr>
        </p:nvSpPr>
        <p:spPr>
          <a:xfrm>
            <a:off x="457200" y="1600200"/>
            <a:ext cx="5105400" cy="4525963"/>
          </a:xfrm>
        </p:spPr>
        <p:txBody>
          <a:bodyPr/>
          <a:lstStyle/>
          <a:p>
            <a:r>
              <a:rPr lang="en-US" dirty="0" smtClean="0"/>
              <a:t>It's the 6</a:t>
            </a:r>
            <a:r>
              <a:rPr lang="en-US" baseline="30000" dirty="0" smtClean="0"/>
              <a:t>th</a:t>
            </a:r>
            <a:r>
              <a:rPr lang="en-US" dirty="0" smtClean="0"/>
              <a:t> Century And Suddenly There's A Shift In The Art Representing Christ</a:t>
            </a:r>
          </a:p>
          <a:p>
            <a:r>
              <a:rPr lang="en-US" dirty="0" smtClean="0"/>
              <a:t>Large eyes, long nose, and many other shared features</a:t>
            </a:r>
            <a:endParaRPr lang="en-US" dirty="0"/>
          </a:p>
        </p:txBody>
      </p:sp>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50</a:t>
            </a:fld>
            <a:endParaRPr lang="en-US"/>
          </a:p>
        </p:txBody>
      </p:sp>
      <p:pic>
        <p:nvPicPr>
          <p:cNvPr id="66562" name="Picture 2" descr="http://upload.wikimedia.org/wikipedia/commons/4/4a/Spas_vsederzhitel_sinay.jpg"/>
          <p:cNvPicPr>
            <a:picLocks noChangeAspect="1" noChangeArrowheads="1"/>
          </p:cNvPicPr>
          <p:nvPr/>
        </p:nvPicPr>
        <p:blipFill>
          <a:blip r:embed="rId2" cstate="print"/>
          <a:srcRect/>
          <a:stretch>
            <a:fillRect/>
          </a:stretch>
        </p:blipFill>
        <p:spPr bwMode="auto">
          <a:xfrm>
            <a:off x="5681980" y="76200"/>
            <a:ext cx="3385820" cy="6553200"/>
          </a:xfrm>
          <a:prstGeom prst="rect">
            <a:avLst/>
          </a:prstGeom>
          <a:noFill/>
        </p:spPr>
      </p:pic>
      <p:pic>
        <p:nvPicPr>
          <p:cNvPr id="66563" name="Picture 3"/>
          <p:cNvPicPr>
            <a:picLocks noChangeAspect="1" noChangeArrowheads="1"/>
          </p:cNvPicPr>
          <p:nvPr/>
        </p:nvPicPr>
        <p:blipFill>
          <a:blip r:embed="rId3" cstate="print"/>
          <a:srcRect/>
          <a:stretch>
            <a:fillRect/>
          </a:stretch>
        </p:blipFill>
        <p:spPr bwMode="auto">
          <a:xfrm>
            <a:off x="609600" y="4191000"/>
            <a:ext cx="4924425" cy="2269936"/>
          </a:xfrm>
          <a:prstGeom prst="rect">
            <a:avLst/>
          </a:prstGeom>
          <a:noFill/>
          <a:ln w="9525">
            <a:noFill/>
            <a:miter lim="800000"/>
            <a:headEnd/>
            <a:tailEnd/>
          </a:ln>
        </p:spPr>
      </p:pic>
      <p:sp>
        <p:nvSpPr>
          <p:cNvPr id="8" name="TextBox 7"/>
          <p:cNvSpPr txBox="1"/>
          <p:nvPr/>
        </p:nvSpPr>
        <p:spPr>
          <a:xfrm>
            <a:off x="5943600" y="5562600"/>
            <a:ext cx="3048000" cy="923330"/>
          </a:xfrm>
          <a:prstGeom prst="rect">
            <a:avLst/>
          </a:prstGeom>
          <a:solidFill>
            <a:schemeClr val="bg1"/>
          </a:solidFill>
        </p:spPr>
        <p:txBody>
          <a:bodyPr wrap="square" rtlCol="0">
            <a:spAutoFit/>
          </a:bodyPr>
          <a:lstStyle/>
          <a:p>
            <a:r>
              <a:rPr lang="en-US" b="1" dirty="0" smtClean="0"/>
              <a:t>Earliest Preserved </a:t>
            </a:r>
            <a:r>
              <a:rPr lang="en-US" b="1" dirty="0" err="1" smtClean="0"/>
              <a:t>Pantocrator</a:t>
            </a:r>
            <a:endParaRPr lang="en-US" b="1" dirty="0" smtClean="0"/>
          </a:p>
          <a:p>
            <a:r>
              <a:rPr lang="en-US" b="1" dirty="0" smtClean="0"/>
              <a:t>Image (6</a:t>
            </a:r>
            <a:r>
              <a:rPr lang="en-US" b="1" baseline="30000" dirty="0" smtClean="0"/>
              <a:t>th</a:t>
            </a:r>
            <a:r>
              <a:rPr lang="en-US" b="1" dirty="0" smtClean="0"/>
              <a:t> Century) From</a:t>
            </a:r>
          </a:p>
          <a:p>
            <a:r>
              <a:rPr lang="en-US" b="1" dirty="0" smtClean="0"/>
              <a:t>St. Catherine's In The Sinai</a:t>
            </a:r>
            <a:endParaRPr lang="en-US" b="1"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51</a:t>
            </a:fld>
            <a:endParaRPr lang="en-US"/>
          </a:p>
        </p:txBody>
      </p:sp>
      <p:pic>
        <p:nvPicPr>
          <p:cNvPr id="6" name="Picture 3" descr="Vignon markings"/>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67400" y="0"/>
            <a:ext cx="3257550" cy="45065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2"/>
          <p:cNvSpPr txBox="1">
            <a:spLocks noChangeArrowheads="1"/>
          </p:cNvSpPr>
          <p:nvPr/>
        </p:nvSpPr>
        <p:spPr bwMode="auto">
          <a:xfrm>
            <a:off x="0" y="1790700"/>
            <a:ext cx="5943600" cy="278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b="1" dirty="0"/>
              <a:t>The </a:t>
            </a:r>
            <a:r>
              <a:rPr lang="en-US" sz="1600" b="1" dirty="0" err="1"/>
              <a:t>Vignon</a:t>
            </a:r>
            <a:r>
              <a:rPr lang="en-US" sz="1600" b="1" dirty="0"/>
              <a:t> markings - how Byzantine artists created a living likeness from the Shroud image. (1) Transverse streak across forehead, (2) three-sided "square" between brows, (3) V shape at bridge of nose, (4) second V within marking 2, (5) raised right eyebrow, (6) accentuated left cheek, (7) accentuated right cheek, (8) enlarged left nostril, (9) accentuated line between nose and upper lip, (10) heavy line under lower lip, (11) hairless area between lower lip and beard, (12) forked beard, (13) trans­verse line across throat, (14) heavily accentuated owlish eyes, (15) two strands of hair</a:t>
            </a:r>
          </a:p>
        </p:txBody>
      </p:sp>
      <p:sp>
        <p:nvSpPr>
          <p:cNvPr id="8" name="Rectangle 4"/>
          <p:cNvSpPr txBox="1">
            <a:spLocks noChangeArrowheads="1"/>
          </p:cNvSpPr>
          <p:nvPr/>
        </p:nvSpPr>
        <p:spPr>
          <a:xfrm>
            <a:off x="838200" y="76200"/>
            <a:ext cx="5486400" cy="762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i="0" u="none" strike="noStrike" kern="1200" cap="none" spc="0" normalizeH="0" baseline="0" noProof="0" dirty="0" err="1" smtClean="0">
                <a:ln>
                  <a:noFill/>
                </a:ln>
                <a:solidFill>
                  <a:schemeClr val="tx1"/>
                </a:solidFill>
                <a:effectLst/>
                <a:uLnTx/>
                <a:uFillTx/>
                <a:latin typeface="+mj-lt"/>
                <a:ea typeface="+mj-ea"/>
                <a:cs typeface="+mj-cs"/>
              </a:rPr>
              <a:t>Vignon</a:t>
            </a:r>
            <a:r>
              <a:rPr kumimoji="0" lang="en-US" sz="4400" i="0" u="none" strike="noStrike" kern="1200" cap="none" spc="0" normalizeH="0" baseline="0" noProof="0" dirty="0" smtClean="0">
                <a:ln>
                  <a:noFill/>
                </a:ln>
                <a:solidFill>
                  <a:schemeClr val="tx1"/>
                </a:solidFill>
                <a:effectLst/>
                <a:uLnTx/>
                <a:uFillTx/>
                <a:latin typeface="+mj-lt"/>
                <a:ea typeface="+mj-ea"/>
                <a:cs typeface="+mj-cs"/>
              </a:rPr>
              <a:t> Markings</a:t>
            </a:r>
          </a:p>
        </p:txBody>
      </p:sp>
      <p:sp>
        <p:nvSpPr>
          <p:cNvPr id="9" name="Rectangle 5"/>
          <p:cNvSpPr txBox="1">
            <a:spLocks noChangeArrowheads="1"/>
          </p:cNvSpPr>
          <p:nvPr/>
        </p:nvSpPr>
        <p:spPr>
          <a:xfrm>
            <a:off x="1295400" y="838200"/>
            <a:ext cx="4419600" cy="990600"/>
          </a:xfrm>
          <a:prstGeom prst="rect">
            <a:avLst/>
          </a:prstGeom>
        </p:spPr>
        <p:txBody>
          <a:bodyPr/>
          <a:lstStyle/>
          <a:p>
            <a:pPr marL="342900" marR="0" lvl="0" indent="-342900" algn="l" defTabSz="914400" rtl="0" eaLnBrk="1" fontAlgn="auto" latinLnBrk="0" hangingPunct="1">
              <a:lnSpc>
                <a:spcPct val="80000"/>
              </a:lnSpc>
              <a:spcBef>
                <a:spcPct val="20000"/>
              </a:spcBef>
              <a:spcAft>
                <a:spcPts val="0"/>
              </a:spcAft>
              <a:buClrTx/>
              <a:buSzTx/>
              <a:buFontTx/>
              <a:buNone/>
              <a:tabLst/>
              <a:defRPr/>
            </a:pPr>
            <a:r>
              <a:rPr kumimoji="0" lang="en-US" sz="2400" b="1" i="0" u="none" strike="noStrike" kern="1200" cap="none" spc="0" normalizeH="0" baseline="0" noProof="0" dirty="0" smtClean="0">
                <a:ln>
                  <a:noFill/>
                </a:ln>
                <a:solidFill>
                  <a:schemeClr val="tx1"/>
                </a:solidFill>
                <a:effectLst/>
                <a:uLnTx/>
                <a:uFillTx/>
                <a:latin typeface="+mn-lt"/>
                <a:ea typeface="+mn-ea"/>
                <a:cs typeface="+mn-cs"/>
              </a:rPr>
              <a:t>15 Characteristic Traits of Shroud  in Artistic</a:t>
            </a:r>
            <a:r>
              <a:rPr kumimoji="0" lang="en-US" sz="2400" b="1" i="0" u="none" strike="noStrike" kern="1200" cap="none" spc="0" normalizeH="0" noProof="0" dirty="0" smtClean="0">
                <a:ln>
                  <a:noFill/>
                </a:ln>
                <a:solidFill>
                  <a:schemeClr val="tx1"/>
                </a:solidFill>
                <a:effectLst/>
                <a:uLnTx/>
                <a:uFillTx/>
                <a:latin typeface="+mn-lt"/>
                <a:ea typeface="+mn-ea"/>
                <a:cs typeface="+mn-cs"/>
              </a:rPr>
              <a:t> </a:t>
            </a:r>
            <a:r>
              <a:rPr kumimoji="0" lang="en-US" sz="2400" b="1" i="0" u="none" strike="noStrike" kern="1200" cap="none" spc="0" normalizeH="0" baseline="0" noProof="0" dirty="0" smtClean="0">
                <a:ln>
                  <a:noFill/>
                </a:ln>
                <a:solidFill>
                  <a:schemeClr val="tx1"/>
                </a:solidFill>
                <a:effectLst/>
                <a:uLnTx/>
                <a:uFillTx/>
                <a:latin typeface="+mn-lt"/>
                <a:ea typeface="+mn-ea"/>
                <a:cs typeface="+mn-cs"/>
              </a:rPr>
              <a:t>Depictions of Christ starting about the 6th century.</a:t>
            </a:r>
          </a:p>
        </p:txBody>
      </p:sp>
      <p:grpSp>
        <p:nvGrpSpPr>
          <p:cNvPr id="10" name="Group 19"/>
          <p:cNvGrpSpPr>
            <a:grpSpLocks/>
          </p:cNvGrpSpPr>
          <p:nvPr/>
        </p:nvGrpSpPr>
        <p:grpSpPr bwMode="auto">
          <a:xfrm>
            <a:off x="457200" y="4495800"/>
            <a:ext cx="7794625" cy="1981200"/>
            <a:chOff x="384" y="2784"/>
            <a:chExt cx="4910" cy="1248"/>
          </a:xfrm>
        </p:grpSpPr>
        <p:pic>
          <p:nvPicPr>
            <p:cNvPr id="11" name="Picture 7" descr="ChristPantocrator-1100-ChurchAtDaphnivignon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96" y="2784"/>
              <a:ext cx="701" cy="1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8" descr="cefalulg_small"/>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00" y="2784"/>
              <a:ext cx="811" cy="1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9" descr="hagiasop_small"/>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064" y="2784"/>
              <a:ext cx="732" cy="1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0" descr="sinsavsm"/>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832" y="2784"/>
              <a:ext cx="813" cy="1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1" descr="shrdfasm"/>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512" y="2784"/>
              <a:ext cx="782" cy="1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descr="shrdfacn"/>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84" y="2784"/>
              <a:ext cx="782" cy="1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15"/>
            <p:cNvSpPr txBox="1">
              <a:spLocks noChangeArrowheads="1"/>
            </p:cNvSpPr>
            <p:nvPr/>
          </p:nvSpPr>
          <p:spPr bwMode="auto">
            <a:xfrm>
              <a:off x="2928" y="3840"/>
              <a:ext cx="513"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 ca. 590</a:t>
              </a:r>
            </a:p>
          </p:txBody>
        </p:sp>
        <p:sp>
          <p:nvSpPr>
            <p:cNvPr id="18" name="Text Box 16"/>
            <p:cNvSpPr txBox="1">
              <a:spLocks noChangeArrowheads="1"/>
            </p:cNvSpPr>
            <p:nvPr/>
          </p:nvSpPr>
          <p:spPr bwMode="auto">
            <a:xfrm>
              <a:off x="3600" y="3840"/>
              <a:ext cx="829"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ca. 1050-1100</a:t>
              </a:r>
            </a:p>
          </p:txBody>
        </p:sp>
        <p:sp>
          <p:nvSpPr>
            <p:cNvPr id="19" name="Text Box 17"/>
            <p:cNvSpPr txBox="1">
              <a:spLocks noChangeArrowheads="1"/>
            </p:cNvSpPr>
            <p:nvPr/>
          </p:nvSpPr>
          <p:spPr bwMode="auto">
            <a:xfrm>
              <a:off x="1344" y="3840"/>
              <a:ext cx="544"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ca. 1148</a:t>
              </a:r>
            </a:p>
          </p:txBody>
        </p:sp>
        <p:sp>
          <p:nvSpPr>
            <p:cNvPr id="20" name="Text Box 18"/>
            <p:cNvSpPr txBox="1">
              <a:spLocks noChangeArrowheads="1"/>
            </p:cNvSpPr>
            <p:nvPr/>
          </p:nvSpPr>
          <p:spPr bwMode="auto">
            <a:xfrm>
              <a:off x="2016" y="3840"/>
              <a:ext cx="829"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t>ca. 1260-1289</a:t>
              </a: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0" y="0"/>
            <a:ext cx="1314450" cy="169545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52</a:t>
            </a:fld>
            <a:endParaRPr lang="en-US"/>
          </a:p>
        </p:txBody>
      </p:sp>
      <p:pic>
        <p:nvPicPr>
          <p:cNvPr id="4" name="Picture 2"/>
          <p:cNvPicPr>
            <a:picLocks noChangeAspect="1" noChangeArrowheads="1"/>
          </p:cNvPicPr>
          <p:nvPr/>
        </p:nvPicPr>
        <p:blipFill>
          <a:blip r:embed="rId3" cstate="print"/>
          <a:srcRect/>
          <a:stretch>
            <a:fillRect/>
          </a:stretch>
        </p:blipFill>
        <p:spPr bwMode="auto">
          <a:xfrm>
            <a:off x="1219200" y="152400"/>
            <a:ext cx="7868976" cy="5843940"/>
          </a:xfrm>
          <a:prstGeom prst="rect">
            <a:avLst/>
          </a:prstGeom>
          <a:noFill/>
          <a:ln w="9525">
            <a:noFill/>
            <a:miter lim="800000"/>
            <a:headEnd/>
            <a:tailEnd/>
          </a:ln>
        </p:spPr>
      </p:pic>
      <p:sp>
        <p:nvSpPr>
          <p:cNvPr id="5" name="TextBox 4"/>
          <p:cNvSpPr txBox="1"/>
          <p:nvPr/>
        </p:nvSpPr>
        <p:spPr>
          <a:xfrm>
            <a:off x="1066800" y="6096000"/>
            <a:ext cx="7894854" cy="338554"/>
          </a:xfrm>
          <a:prstGeom prst="rect">
            <a:avLst/>
          </a:prstGeom>
          <a:noFill/>
        </p:spPr>
        <p:txBody>
          <a:bodyPr wrap="none" rtlCol="0">
            <a:spAutoFit/>
          </a:bodyPr>
          <a:lstStyle/>
          <a:p>
            <a:r>
              <a:rPr lang="en-US" sz="1600" dirty="0" smtClean="0"/>
              <a:t>* image used by Ian Wilson in presentation "Discovering More Of The Shroud's Early History"</a:t>
            </a:r>
            <a:endParaRPr lang="en-US" sz="16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0" y="0"/>
            <a:ext cx="1314450" cy="169545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53</a:t>
            </a:fld>
            <a:endParaRPr lang="en-US"/>
          </a:p>
        </p:txBody>
      </p:sp>
      <p:sp>
        <p:nvSpPr>
          <p:cNvPr id="4" name="Title 1"/>
          <p:cNvSpPr txBox="1">
            <a:spLocks/>
          </p:cNvSpPr>
          <p:nvPr/>
        </p:nvSpPr>
        <p:spPr>
          <a:xfrm>
            <a:off x="990600" y="1295400"/>
            <a:ext cx="7772400" cy="1143000"/>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544 A.D. </a:t>
            </a:r>
            <a:r>
              <a:rPr kumimoji="0" lang="en-US" sz="4000" b="0" i="0" u="none" strike="noStrike" kern="1200" cap="none" spc="0" normalizeH="0" baseline="0" noProof="0" smtClean="0">
                <a:ln>
                  <a:noFill/>
                </a:ln>
                <a:solidFill>
                  <a:schemeClr val="tx1"/>
                </a:solidFill>
                <a:effectLst/>
                <a:uLnTx/>
                <a:uFillTx/>
                <a:latin typeface="+mj-lt"/>
                <a:ea typeface="+mj-ea"/>
                <a:cs typeface="+mj-cs"/>
              </a:rPr>
              <a:t>Mandylion</a:t>
            </a:r>
            <a:r>
              <a:rPr kumimoji="0" lang="en-US" sz="4400" b="0" i="0" u="none" strike="noStrike" kern="1200" cap="none" spc="0" normalizeH="0" baseline="0" noProof="0" smtClean="0">
                <a:ln>
                  <a:noFill/>
                </a:ln>
                <a:solidFill>
                  <a:schemeClr val="tx1"/>
                </a:solidFill>
                <a:effectLst/>
                <a:uLnTx/>
                <a:uFillTx/>
                <a:latin typeface="+mj-lt"/>
                <a:ea typeface="+mj-ea"/>
                <a:cs typeface="+mj-cs"/>
              </a:rPr>
              <a:t> Saves Edessa</a:t>
            </a:r>
            <a:br>
              <a:rPr kumimoji="0" lang="en-US" sz="4400" b="0" i="0" u="none" strike="noStrike" kern="1200" cap="none" spc="0" normalizeH="0" baseline="0" noProof="0" smtClean="0">
                <a:ln>
                  <a:noFill/>
                </a:ln>
                <a:solidFill>
                  <a:schemeClr val="tx1"/>
                </a:solidFill>
                <a:effectLst/>
                <a:uLnTx/>
                <a:uFillTx/>
                <a:latin typeface="+mj-lt"/>
                <a:ea typeface="+mj-ea"/>
                <a:cs typeface="+mj-cs"/>
              </a:rPr>
            </a:br>
            <a:r>
              <a:rPr kumimoji="0" lang="en-US" sz="4400" b="0" i="0" u="none" strike="noStrike" kern="1200" cap="none" spc="0" normalizeH="0" baseline="0" noProof="0" smtClean="0">
                <a:ln>
                  <a:noFill/>
                </a:ln>
                <a:solidFill>
                  <a:schemeClr val="tx1"/>
                </a:solidFill>
                <a:effectLst/>
                <a:uLnTx/>
                <a:uFillTx/>
                <a:latin typeface="+mj-lt"/>
                <a:ea typeface="+mj-ea"/>
                <a:cs typeface="+mj-cs"/>
              </a:rPr>
              <a:t>From The Persian Attack</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TextBox 4"/>
          <p:cNvSpPr txBox="1"/>
          <p:nvPr/>
        </p:nvSpPr>
        <p:spPr>
          <a:xfrm>
            <a:off x="609600" y="2971800"/>
            <a:ext cx="8153400" cy="2246769"/>
          </a:xfrm>
          <a:prstGeom prst="rect">
            <a:avLst/>
          </a:prstGeom>
          <a:noFill/>
        </p:spPr>
        <p:txBody>
          <a:bodyPr wrap="square" rtlCol="0">
            <a:spAutoFit/>
          </a:bodyPr>
          <a:lstStyle/>
          <a:p>
            <a:r>
              <a:rPr lang="en-US" sz="2800" dirty="0" smtClean="0"/>
              <a:t>Reported in </a:t>
            </a:r>
            <a:r>
              <a:rPr lang="en-US" sz="2800" i="1" dirty="0" smtClean="0"/>
              <a:t>The Ecclesiastical History of </a:t>
            </a:r>
            <a:r>
              <a:rPr lang="en-US" sz="2800" b="1" i="1" dirty="0" err="1" smtClean="0">
                <a:solidFill>
                  <a:srgbClr val="FFC000"/>
                </a:solidFill>
              </a:rPr>
              <a:t>Evagrius</a:t>
            </a:r>
            <a:r>
              <a:rPr lang="en-US" sz="2800" i="1" dirty="0" smtClean="0"/>
              <a:t> — A History of the Church from AD 431 to AD 594</a:t>
            </a:r>
            <a:r>
              <a:rPr lang="en-US" sz="2800" dirty="0" smtClean="0"/>
              <a:t> in Chapter XXVII describes how the image of Edessa was invoked to cause a Persian siege engine to be set on fire thus repulsing the Persian attack.</a:t>
            </a:r>
            <a:endParaRPr lang="en-US" sz="28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Users\Ray\Pictures\ImageOfEdessa-foldingB.jpg"/>
          <p:cNvPicPr>
            <a:picLocks noChangeAspect="1" noChangeArrowheads="1"/>
          </p:cNvPicPr>
          <p:nvPr/>
        </p:nvPicPr>
        <p:blipFill>
          <a:blip r:embed="rId2" cstate="print"/>
          <a:srcRect/>
          <a:stretch>
            <a:fillRect/>
          </a:stretch>
        </p:blipFill>
        <p:spPr bwMode="auto">
          <a:xfrm>
            <a:off x="1371600" y="990600"/>
            <a:ext cx="7160217" cy="5867400"/>
          </a:xfrm>
          <a:prstGeom prst="rect">
            <a:avLst/>
          </a:prstGeom>
          <a:noFill/>
        </p:spPr>
      </p:pic>
      <p:sp>
        <p:nvSpPr>
          <p:cNvPr id="2" name="Title 1"/>
          <p:cNvSpPr>
            <a:spLocks noGrp="1"/>
          </p:cNvSpPr>
          <p:nvPr>
            <p:ph type="title"/>
          </p:nvPr>
        </p:nvSpPr>
        <p:spPr>
          <a:xfrm>
            <a:off x="762000" y="152400"/>
            <a:ext cx="8229600" cy="1143000"/>
          </a:xfrm>
        </p:spPr>
        <p:txBody>
          <a:bodyPr/>
          <a:lstStyle/>
          <a:p>
            <a:r>
              <a:rPr lang="en-US" dirty="0" err="1" smtClean="0"/>
              <a:t>Tetradiplon</a:t>
            </a:r>
            <a:r>
              <a:rPr lang="en-US" dirty="0" smtClean="0"/>
              <a:t> (doubled in four)</a:t>
            </a:r>
            <a:endParaRPr lang="en-US" dirty="0"/>
          </a:p>
        </p:txBody>
      </p:sp>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54</a:t>
            </a:fld>
            <a:endParaRPr lang="en-US"/>
          </a:p>
        </p:txBody>
      </p:sp>
      <p:sp>
        <p:nvSpPr>
          <p:cNvPr id="6" name="TextBox 5"/>
          <p:cNvSpPr txBox="1"/>
          <p:nvPr/>
        </p:nvSpPr>
        <p:spPr>
          <a:xfrm>
            <a:off x="2971800" y="1219200"/>
            <a:ext cx="3276600" cy="923330"/>
          </a:xfrm>
          <a:prstGeom prst="rect">
            <a:avLst/>
          </a:prstGeom>
          <a:noFill/>
        </p:spPr>
        <p:txBody>
          <a:bodyPr wrap="square" rtlCol="0">
            <a:spAutoFit/>
          </a:bodyPr>
          <a:lstStyle/>
          <a:p>
            <a:r>
              <a:rPr lang="en-US" b="1" i="1" dirty="0" smtClean="0"/>
              <a:t>Acts of the Holy Apostle Thaddeus describes the </a:t>
            </a:r>
            <a:r>
              <a:rPr lang="en-US" b="1" i="1" dirty="0" err="1" smtClean="0"/>
              <a:t>Manylion</a:t>
            </a:r>
            <a:r>
              <a:rPr lang="en-US" b="1" i="1" dirty="0" smtClean="0"/>
              <a:t> using the word</a:t>
            </a:r>
            <a:endParaRPr lang="en-US" dirty="0"/>
          </a:p>
        </p:txBody>
      </p:sp>
      <p:sp>
        <p:nvSpPr>
          <p:cNvPr id="7" name="TextBox 6"/>
          <p:cNvSpPr txBox="1"/>
          <p:nvPr/>
        </p:nvSpPr>
        <p:spPr>
          <a:xfrm>
            <a:off x="3352800" y="2133600"/>
            <a:ext cx="2895600" cy="923330"/>
          </a:xfrm>
          <a:prstGeom prst="rect">
            <a:avLst/>
          </a:prstGeom>
          <a:noFill/>
        </p:spPr>
        <p:txBody>
          <a:bodyPr wrap="square" rtlCol="0">
            <a:spAutoFit/>
          </a:bodyPr>
          <a:lstStyle/>
          <a:p>
            <a:r>
              <a:rPr lang="en-US" dirty="0" smtClean="0"/>
              <a:t>10</a:t>
            </a:r>
            <a:r>
              <a:rPr lang="en-US" baseline="30000" dirty="0" smtClean="0"/>
              <a:t>th</a:t>
            </a:r>
            <a:r>
              <a:rPr lang="en-US" dirty="0" smtClean="0"/>
              <a:t> century painting</a:t>
            </a:r>
          </a:p>
          <a:p>
            <a:r>
              <a:rPr lang="en-US" dirty="0" smtClean="0"/>
              <a:t>depicting </a:t>
            </a:r>
            <a:r>
              <a:rPr lang="en-US" dirty="0" err="1" smtClean="0"/>
              <a:t>Abgar</a:t>
            </a:r>
            <a:r>
              <a:rPr lang="en-US" dirty="0" smtClean="0"/>
              <a:t> receiving the </a:t>
            </a:r>
            <a:r>
              <a:rPr lang="en-US" dirty="0" err="1" smtClean="0"/>
              <a:t>Mandylion</a:t>
            </a:r>
            <a:endParaRPr lang="en-US" dirty="0"/>
          </a:p>
        </p:txBody>
      </p:sp>
      <p:sp>
        <p:nvSpPr>
          <p:cNvPr id="8" name="Right Arrow 7"/>
          <p:cNvSpPr/>
          <p:nvPr/>
        </p:nvSpPr>
        <p:spPr>
          <a:xfrm>
            <a:off x="5029200" y="2743200"/>
            <a:ext cx="1066800" cy="30480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55</a:t>
            </a:fld>
            <a:endParaRPr lang="en-US"/>
          </a:p>
        </p:txBody>
      </p:sp>
      <p:sp>
        <p:nvSpPr>
          <p:cNvPr id="4" name="Title 1"/>
          <p:cNvSpPr txBox="1">
            <a:spLocks/>
          </p:cNvSpPr>
          <p:nvPr/>
        </p:nvSpPr>
        <p:spPr>
          <a:xfrm>
            <a:off x="0" y="304800"/>
            <a:ext cx="102870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Shroud Folded As The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Mandylion</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Tetradiplon</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4" descr="D2000EdessaL8-2000.tif"/>
          <p:cNvPicPr>
            <a:picLocks noChangeAspect="1"/>
          </p:cNvPicPr>
          <p:nvPr/>
        </p:nvPicPr>
        <p:blipFill>
          <a:blip r:embed="rId2" cstate="print"/>
          <a:stretch>
            <a:fillRect/>
          </a:stretch>
        </p:blipFill>
        <p:spPr>
          <a:xfrm>
            <a:off x="304800" y="1905000"/>
            <a:ext cx="8690837" cy="4267200"/>
          </a:xfrm>
          <a:prstGeom prst="rect">
            <a:avLst/>
          </a:prstGeom>
        </p:spPr>
      </p:pic>
      <p:pic>
        <p:nvPicPr>
          <p:cNvPr id="52226" name="Picture 2"/>
          <p:cNvPicPr>
            <a:picLocks noChangeAspect="1" noChangeArrowheads="1"/>
          </p:cNvPicPr>
          <p:nvPr/>
        </p:nvPicPr>
        <p:blipFill>
          <a:blip r:embed="rId3" cstate="print"/>
          <a:srcRect/>
          <a:stretch>
            <a:fillRect/>
          </a:stretch>
        </p:blipFill>
        <p:spPr bwMode="auto">
          <a:xfrm>
            <a:off x="0" y="0"/>
            <a:ext cx="1314450" cy="1695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0" y="0"/>
            <a:ext cx="1066800" cy="1376017"/>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56</a:t>
            </a:fld>
            <a:endParaRPr lang="en-US"/>
          </a:p>
        </p:txBody>
      </p:sp>
      <p:sp>
        <p:nvSpPr>
          <p:cNvPr id="4" name="Title 3"/>
          <p:cNvSpPr txBox="1">
            <a:spLocks/>
          </p:cNvSpPr>
          <p:nvPr/>
        </p:nvSpPr>
        <p:spPr>
          <a:xfrm>
            <a:off x="2133600" y="152400"/>
            <a:ext cx="5181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err="1" smtClean="0">
                <a:ln>
                  <a:noFill/>
                </a:ln>
                <a:solidFill>
                  <a:schemeClr val="tx1"/>
                </a:solidFill>
                <a:effectLst/>
                <a:uLnTx/>
                <a:uFillTx/>
                <a:latin typeface="+mj-lt"/>
                <a:ea typeface="+mj-ea"/>
                <a:cs typeface="+mj-cs"/>
              </a:rPr>
              <a:t>Tetradiplon</a:t>
            </a:r>
            <a:endParaRPr kumimoji="0" lang="en-US" sz="5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TextBox 4"/>
          <p:cNvSpPr txBox="1"/>
          <p:nvPr/>
        </p:nvSpPr>
        <p:spPr>
          <a:xfrm>
            <a:off x="228600" y="5867400"/>
            <a:ext cx="6418808" cy="369332"/>
          </a:xfrm>
          <a:prstGeom prst="rect">
            <a:avLst/>
          </a:prstGeom>
          <a:noFill/>
        </p:spPr>
        <p:txBody>
          <a:bodyPr wrap="none" rtlCol="0">
            <a:spAutoFit/>
          </a:bodyPr>
          <a:lstStyle/>
          <a:p>
            <a:r>
              <a:rPr lang="en-US" dirty="0" smtClean="0"/>
              <a:t>See also </a:t>
            </a:r>
            <a:r>
              <a:rPr lang="en-US" dirty="0" smtClean="0">
                <a:hlinkClick r:id="rId3"/>
              </a:rPr>
              <a:t>http://shroud3d.com/findings/the-halo-around-the-head</a:t>
            </a:r>
            <a:r>
              <a:rPr lang="en-US" dirty="0" smtClean="0"/>
              <a:t> </a:t>
            </a:r>
            <a:endParaRPr lang="en-US" dirty="0"/>
          </a:p>
        </p:txBody>
      </p:sp>
      <p:pic>
        <p:nvPicPr>
          <p:cNvPr id="6" name="Picture 5" descr="D2000EdessaL8-2000.tif"/>
          <p:cNvPicPr>
            <a:picLocks noChangeAspect="1"/>
          </p:cNvPicPr>
          <p:nvPr/>
        </p:nvPicPr>
        <p:blipFill>
          <a:blip r:embed="rId4" cstate="print"/>
          <a:stretch>
            <a:fillRect/>
          </a:stretch>
        </p:blipFill>
        <p:spPr>
          <a:xfrm>
            <a:off x="228601" y="1295400"/>
            <a:ext cx="4345418" cy="2133600"/>
          </a:xfrm>
          <a:prstGeom prst="rect">
            <a:avLst/>
          </a:prstGeom>
        </p:spPr>
      </p:pic>
      <p:pic>
        <p:nvPicPr>
          <p:cNvPr id="7" name="Picture 6" descr="D2000EdessaL8P1-2000.tif"/>
          <p:cNvPicPr>
            <a:picLocks noChangeAspect="1"/>
          </p:cNvPicPr>
          <p:nvPr/>
        </p:nvPicPr>
        <p:blipFill>
          <a:blip r:embed="rId5" cstate="print"/>
          <a:stretch>
            <a:fillRect/>
          </a:stretch>
        </p:blipFill>
        <p:spPr>
          <a:xfrm>
            <a:off x="228600" y="3657600"/>
            <a:ext cx="4343400" cy="2132609"/>
          </a:xfrm>
          <a:prstGeom prst="rect">
            <a:avLst/>
          </a:prstGeom>
        </p:spPr>
      </p:pic>
      <p:sp>
        <p:nvSpPr>
          <p:cNvPr id="8" name="Oval 7"/>
          <p:cNvSpPr/>
          <p:nvPr/>
        </p:nvSpPr>
        <p:spPr>
          <a:xfrm>
            <a:off x="1549400" y="3733800"/>
            <a:ext cx="1676400" cy="20574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524000" y="1371600"/>
            <a:ext cx="1676400" cy="20574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C:\DigitalImageProcessing\TemplecombeAdj.jpg"/>
          <p:cNvPicPr>
            <a:picLocks noChangeAspect="1" noChangeArrowheads="1"/>
          </p:cNvPicPr>
          <p:nvPr/>
        </p:nvPicPr>
        <p:blipFill>
          <a:blip r:embed="rId6" cstate="print"/>
          <a:srcRect/>
          <a:stretch>
            <a:fillRect/>
          </a:stretch>
        </p:blipFill>
        <p:spPr bwMode="auto">
          <a:xfrm>
            <a:off x="4572000" y="990600"/>
            <a:ext cx="4351435" cy="2514600"/>
          </a:xfrm>
          <a:prstGeom prst="rect">
            <a:avLst/>
          </a:prstGeom>
          <a:noFill/>
        </p:spPr>
      </p:pic>
      <p:pic>
        <p:nvPicPr>
          <p:cNvPr id="11" name="Picture 3" descr="G:\101MSDCF\Tetradiplon800.jpg"/>
          <p:cNvPicPr>
            <a:picLocks noChangeAspect="1" noChangeArrowheads="1"/>
          </p:cNvPicPr>
          <p:nvPr/>
        </p:nvPicPr>
        <p:blipFill>
          <a:blip r:embed="rId7" cstate="print"/>
          <a:srcRect/>
          <a:stretch>
            <a:fillRect/>
          </a:stretch>
        </p:blipFill>
        <p:spPr bwMode="auto">
          <a:xfrm>
            <a:off x="4648200" y="3657600"/>
            <a:ext cx="4191000" cy="2153127"/>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a:stretch>
            <a:fillRect/>
          </a:stretch>
        </p:blipFill>
        <p:spPr bwMode="auto">
          <a:xfrm>
            <a:off x="0" y="152400"/>
            <a:ext cx="1066800" cy="1376017"/>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57</a:t>
            </a:fld>
            <a:endParaRPr lang="en-US"/>
          </a:p>
        </p:txBody>
      </p:sp>
      <p:sp>
        <p:nvSpPr>
          <p:cNvPr id="4" name="Title 1"/>
          <p:cNvSpPr txBox="1">
            <a:spLocks/>
          </p:cNvSpPr>
          <p:nvPr/>
        </p:nvSpPr>
        <p:spPr>
          <a:xfrm>
            <a:off x="381000" y="4572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Max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Frei</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Pollen Data</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3" descr="E:\shroud-fm-hm\shroud1\frei2.jpg"/>
          <p:cNvPicPr>
            <a:picLocks noChangeAspect="1" noChangeArrowheads="1"/>
          </p:cNvPicPr>
          <p:nvPr/>
        </p:nvPicPr>
        <p:blipFill>
          <a:blip r:embed="rId3" cstate="print">
            <a:lum bright="24000" contrast="12000"/>
          </a:blip>
          <a:srcRect/>
          <a:stretch>
            <a:fillRect/>
          </a:stretch>
        </p:blipFill>
        <p:spPr bwMode="auto">
          <a:xfrm>
            <a:off x="152400" y="1371600"/>
            <a:ext cx="2549735" cy="3614738"/>
          </a:xfrm>
          <a:prstGeom prst="rect">
            <a:avLst/>
          </a:prstGeom>
          <a:noFill/>
          <a:ln w="9525">
            <a:noFill/>
            <a:miter lim="800000"/>
            <a:headEnd/>
            <a:tailEnd/>
          </a:ln>
        </p:spPr>
      </p:pic>
      <p:pic>
        <p:nvPicPr>
          <p:cNvPr id="6" name="Picture 2" descr="https://www.shroud.com/78strp6.gif"/>
          <p:cNvPicPr>
            <a:picLocks noChangeAspect="1" noChangeArrowheads="1"/>
          </p:cNvPicPr>
          <p:nvPr/>
        </p:nvPicPr>
        <p:blipFill>
          <a:blip r:embed="rId4" cstate="print"/>
          <a:srcRect/>
          <a:stretch>
            <a:fillRect/>
          </a:stretch>
        </p:blipFill>
        <p:spPr bwMode="auto">
          <a:xfrm>
            <a:off x="7010400" y="609600"/>
            <a:ext cx="1981103" cy="2905125"/>
          </a:xfrm>
          <a:prstGeom prst="rect">
            <a:avLst/>
          </a:prstGeom>
          <a:noFill/>
        </p:spPr>
      </p:pic>
      <p:sp>
        <p:nvSpPr>
          <p:cNvPr id="7" name="TextBox 6"/>
          <p:cNvSpPr txBox="1"/>
          <p:nvPr/>
        </p:nvSpPr>
        <p:spPr>
          <a:xfrm>
            <a:off x="2819400" y="1219200"/>
            <a:ext cx="4267200" cy="2246769"/>
          </a:xfrm>
          <a:prstGeom prst="rect">
            <a:avLst/>
          </a:prstGeom>
          <a:noFill/>
        </p:spPr>
        <p:txBody>
          <a:bodyPr wrap="square" rtlCol="0">
            <a:spAutoFit/>
          </a:bodyPr>
          <a:lstStyle/>
          <a:p>
            <a:r>
              <a:rPr lang="en-US" sz="2000" dirty="0" smtClean="0"/>
              <a:t>Identified 49 species of plants represented in the dust of the shroud *</a:t>
            </a:r>
          </a:p>
          <a:p>
            <a:pPr>
              <a:buFontTx/>
              <a:buChar char="-"/>
            </a:pPr>
            <a:r>
              <a:rPr lang="en-US" sz="2000" dirty="0" smtClean="0"/>
              <a:t> Half did not grow in Europe</a:t>
            </a:r>
          </a:p>
          <a:p>
            <a:pPr>
              <a:buFontTx/>
              <a:buChar char="-"/>
            </a:pPr>
            <a:r>
              <a:rPr lang="en-US" sz="2000" dirty="0" smtClean="0"/>
              <a:t> 29 were plants of the Near East</a:t>
            </a:r>
          </a:p>
          <a:p>
            <a:pPr>
              <a:buFontTx/>
              <a:buChar char="-"/>
            </a:pPr>
            <a:r>
              <a:rPr lang="en-US" sz="2000" dirty="0" smtClean="0"/>
              <a:t> 21 grow in the desert or the steppes</a:t>
            </a:r>
          </a:p>
          <a:p>
            <a:pPr>
              <a:buFontTx/>
              <a:buChar char="-"/>
            </a:pPr>
            <a:r>
              <a:rPr lang="en-US" sz="2000" dirty="0" smtClean="0"/>
              <a:t> 13 characteristic of the Negev and the Dead Sea</a:t>
            </a:r>
            <a:endParaRPr lang="en-US" sz="2000" dirty="0"/>
          </a:p>
        </p:txBody>
      </p:sp>
      <p:sp>
        <p:nvSpPr>
          <p:cNvPr id="8" name="TextBox 7"/>
          <p:cNvSpPr txBox="1"/>
          <p:nvPr/>
        </p:nvSpPr>
        <p:spPr>
          <a:xfrm>
            <a:off x="4800600" y="6019800"/>
            <a:ext cx="4194546" cy="369332"/>
          </a:xfrm>
          <a:prstGeom prst="rect">
            <a:avLst/>
          </a:prstGeom>
          <a:noFill/>
        </p:spPr>
        <p:txBody>
          <a:bodyPr wrap="none" rtlCol="0">
            <a:spAutoFit/>
          </a:bodyPr>
          <a:lstStyle/>
          <a:p>
            <a:r>
              <a:rPr lang="en-US" dirty="0" smtClean="0"/>
              <a:t>* Shroud Spectrum International #3 (1982)</a:t>
            </a:r>
            <a:endParaRPr lang="en-US" dirty="0"/>
          </a:p>
        </p:txBody>
      </p:sp>
      <p:sp>
        <p:nvSpPr>
          <p:cNvPr id="9" name="TextBox 8"/>
          <p:cNvSpPr txBox="1"/>
          <p:nvPr/>
        </p:nvSpPr>
        <p:spPr>
          <a:xfrm>
            <a:off x="2819400" y="3733800"/>
            <a:ext cx="6019800" cy="2308324"/>
          </a:xfrm>
          <a:prstGeom prst="rect">
            <a:avLst/>
          </a:prstGeom>
          <a:noFill/>
        </p:spPr>
        <p:txBody>
          <a:bodyPr wrap="square" rtlCol="0">
            <a:spAutoFit/>
          </a:bodyPr>
          <a:lstStyle/>
          <a:p>
            <a:r>
              <a:rPr lang="en-US" sz="2400" dirty="0" smtClean="0"/>
              <a:t>"I leave the possibility open that a part of the pollen comes from </a:t>
            </a:r>
            <a:r>
              <a:rPr lang="en-US" sz="2400" b="1" dirty="0" smtClean="0">
                <a:solidFill>
                  <a:srgbClr val="FFC000"/>
                </a:solidFill>
              </a:rPr>
              <a:t>the manufacture of the cloth </a:t>
            </a:r>
            <a:r>
              <a:rPr lang="en-US" sz="2400" dirty="0" smtClean="0"/>
              <a:t>and perhaps also </a:t>
            </a:r>
            <a:r>
              <a:rPr lang="en-US" sz="2400" b="1" dirty="0" smtClean="0">
                <a:solidFill>
                  <a:srgbClr val="FFC000"/>
                </a:solidFill>
              </a:rPr>
              <a:t>from aromatic substances such as aloe </a:t>
            </a:r>
            <a:r>
              <a:rPr lang="en-US" sz="2400" dirty="0" smtClean="0"/>
              <a:t>used for the burial processes or from the wet skin of the body which was wrapped in the cloth."</a:t>
            </a:r>
            <a:endParaRPr lang="en-US" sz="2400" dirty="0"/>
          </a:p>
        </p:txBody>
      </p:sp>
      <p:pic>
        <p:nvPicPr>
          <p:cNvPr id="10" name="Picture 2" descr="http://4.bp.blogspot.com/-9rZIpxJz6s0/UVr_7i3o90I/AAAAAAAABoU/03vHQzTlpkI/s800/DistributionGTournefortiiZDumosumCCreticusJerusalem600DaninBotany52.jpg"/>
          <p:cNvPicPr>
            <a:picLocks noChangeAspect="1" noChangeArrowheads="1"/>
          </p:cNvPicPr>
          <p:nvPr/>
        </p:nvPicPr>
        <p:blipFill>
          <a:blip r:embed="rId5" cstate="print"/>
          <a:srcRect/>
          <a:stretch>
            <a:fillRect/>
          </a:stretch>
        </p:blipFill>
        <p:spPr bwMode="auto">
          <a:xfrm>
            <a:off x="152400" y="3733418"/>
            <a:ext cx="2590800" cy="3581782"/>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274638"/>
            <a:ext cx="8229600" cy="1143000"/>
          </a:xfrm>
        </p:spPr>
        <p:txBody>
          <a:bodyPr/>
          <a:lstStyle/>
          <a:p>
            <a:r>
              <a:rPr lang="en-US" dirty="0" smtClean="0"/>
              <a:t>From Edessa To Constantinople</a:t>
            </a:r>
            <a:endParaRPr lang="en-US" dirty="0"/>
          </a:p>
        </p:txBody>
      </p:sp>
      <p:sp>
        <p:nvSpPr>
          <p:cNvPr id="5" name="Content Placeholder 4"/>
          <p:cNvSpPr>
            <a:spLocks noGrp="1"/>
          </p:cNvSpPr>
          <p:nvPr>
            <p:ph idx="1"/>
          </p:nvPr>
        </p:nvSpPr>
        <p:spPr>
          <a:xfrm>
            <a:off x="457200" y="3962400"/>
            <a:ext cx="8229600" cy="2209800"/>
          </a:xfrm>
        </p:spPr>
        <p:txBody>
          <a:bodyPr>
            <a:normAutofit fontScale="92500" lnSpcReduction="10000"/>
          </a:bodyPr>
          <a:lstStyle/>
          <a:p>
            <a:pPr>
              <a:buNone/>
            </a:pPr>
            <a:r>
              <a:rPr lang="en-US" dirty="0" smtClean="0"/>
              <a:t>   "Earlier in the year of 944 the Byzantine Emperor, </a:t>
            </a:r>
            <a:r>
              <a:rPr lang="en-US" dirty="0" err="1" smtClean="0"/>
              <a:t>Romanos</a:t>
            </a:r>
            <a:r>
              <a:rPr lang="en-US" dirty="0" smtClean="0"/>
              <a:t> I, had managed to reach an agreement with the Muslim authorities that they would be willing to hand it over in exchange for 200 Muslim prisoners and 12,000 pieces of silver."</a:t>
            </a:r>
          </a:p>
          <a:p>
            <a:endParaRPr lang="en-US" dirty="0"/>
          </a:p>
        </p:txBody>
      </p:sp>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58</a:t>
            </a:fld>
            <a:endParaRPr lang="en-US"/>
          </a:p>
        </p:txBody>
      </p:sp>
      <p:grpSp>
        <p:nvGrpSpPr>
          <p:cNvPr id="6" name="Group 5"/>
          <p:cNvGrpSpPr/>
          <p:nvPr/>
        </p:nvGrpSpPr>
        <p:grpSpPr>
          <a:xfrm>
            <a:off x="-76200" y="1143000"/>
            <a:ext cx="9144000" cy="2743200"/>
            <a:chOff x="0" y="3352800"/>
            <a:chExt cx="9144000" cy="2743200"/>
          </a:xfrm>
        </p:grpSpPr>
        <p:sp>
          <p:nvSpPr>
            <p:cNvPr id="7" name="TextBox 6"/>
            <p:cNvSpPr txBox="1"/>
            <p:nvPr/>
          </p:nvSpPr>
          <p:spPr>
            <a:xfrm>
              <a:off x="0" y="5486400"/>
              <a:ext cx="1163267" cy="369332"/>
            </a:xfrm>
            <a:prstGeom prst="rect">
              <a:avLst/>
            </a:prstGeom>
            <a:noFill/>
          </p:spPr>
          <p:txBody>
            <a:bodyPr wrap="none" rtlCol="0">
              <a:spAutoFit/>
            </a:bodyPr>
            <a:lstStyle/>
            <a:p>
              <a:r>
                <a:rPr lang="en-US" dirty="0" smtClean="0"/>
                <a:t>30-33 A.D.</a:t>
              </a:r>
              <a:endParaRPr lang="en-US" dirty="0"/>
            </a:p>
          </p:txBody>
        </p:sp>
        <p:grpSp>
          <p:nvGrpSpPr>
            <p:cNvPr id="8" name="Group 29"/>
            <p:cNvGrpSpPr/>
            <p:nvPr/>
          </p:nvGrpSpPr>
          <p:grpSpPr>
            <a:xfrm>
              <a:off x="609600" y="3352800"/>
              <a:ext cx="8534400" cy="2743200"/>
              <a:chOff x="609600" y="3352800"/>
              <a:chExt cx="8534400" cy="2743200"/>
            </a:xfrm>
          </p:grpSpPr>
          <p:sp>
            <p:nvSpPr>
              <p:cNvPr id="9" name="Right Arrow 8"/>
              <p:cNvSpPr/>
              <p:nvPr/>
            </p:nvSpPr>
            <p:spPr>
              <a:xfrm>
                <a:off x="685800" y="4419600"/>
                <a:ext cx="7924800" cy="9144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879230" y="4038600"/>
                <a:ext cx="1264770" cy="369332"/>
              </a:xfrm>
              <a:prstGeom prst="rect">
                <a:avLst/>
              </a:prstGeom>
              <a:noFill/>
            </p:spPr>
            <p:txBody>
              <a:bodyPr wrap="none" rtlCol="0">
                <a:spAutoFit/>
              </a:bodyPr>
              <a:lstStyle/>
              <a:p>
                <a:r>
                  <a:rPr lang="en-US" dirty="0" smtClean="0"/>
                  <a:t>the Present</a:t>
                </a:r>
                <a:endParaRPr lang="en-US" dirty="0"/>
              </a:p>
            </p:txBody>
          </p:sp>
          <p:sp>
            <p:nvSpPr>
              <p:cNvPr id="11" name="Rectangle 10"/>
              <p:cNvSpPr/>
              <p:nvPr/>
            </p:nvSpPr>
            <p:spPr>
              <a:xfrm>
                <a:off x="24384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148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7244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4102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209800" y="3886200"/>
                <a:ext cx="535724" cy="369332"/>
              </a:xfrm>
              <a:prstGeom prst="rect">
                <a:avLst/>
              </a:prstGeom>
              <a:noFill/>
            </p:spPr>
            <p:txBody>
              <a:bodyPr wrap="none" rtlCol="0">
                <a:spAutoFit/>
              </a:bodyPr>
              <a:lstStyle/>
              <a:p>
                <a:r>
                  <a:rPr lang="en-US" dirty="0" smtClean="0"/>
                  <a:t>544</a:t>
                </a:r>
                <a:endParaRPr lang="en-US" dirty="0"/>
              </a:p>
            </p:txBody>
          </p:sp>
          <p:sp>
            <p:nvSpPr>
              <p:cNvPr id="16" name="TextBox 15"/>
              <p:cNvSpPr txBox="1"/>
              <p:nvPr/>
            </p:nvSpPr>
            <p:spPr>
              <a:xfrm>
                <a:off x="3886200" y="3886200"/>
                <a:ext cx="535724" cy="369332"/>
              </a:xfrm>
              <a:prstGeom prst="rect">
                <a:avLst/>
              </a:prstGeom>
              <a:noFill/>
            </p:spPr>
            <p:txBody>
              <a:bodyPr wrap="none" rtlCol="0">
                <a:spAutoFit/>
              </a:bodyPr>
              <a:lstStyle/>
              <a:p>
                <a:r>
                  <a:rPr lang="en-US" dirty="0" smtClean="0"/>
                  <a:t>944</a:t>
                </a:r>
                <a:endParaRPr lang="en-US" dirty="0"/>
              </a:p>
            </p:txBody>
          </p:sp>
          <p:sp>
            <p:nvSpPr>
              <p:cNvPr id="17" name="TextBox 16"/>
              <p:cNvSpPr txBox="1"/>
              <p:nvPr/>
            </p:nvSpPr>
            <p:spPr>
              <a:xfrm>
                <a:off x="4439920" y="3886200"/>
                <a:ext cx="652743" cy="369332"/>
              </a:xfrm>
              <a:prstGeom prst="rect">
                <a:avLst/>
              </a:prstGeom>
              <a:noFill/>
            </p:spPr>
            <p:txBody>
              <a:bodyPr wrap="none" rtlCol="0">
                <a:spAutoFit/>
              </a:bodyPr>
              <a:lstStyle/>
              <a:p>
                <a:r>
                  <a:rPr lang="en-US" dirty="0" smtClean="0"/>
                  <a:t>1204</a:t>
                </a:r>
                <a:endParaRPr lang="en-US" dirty="0"/>
              </a:p>
            </p:txBody>
          </p:sp>
          <p:sp>
            <p:nvSpPr>
              <p:cNvPr id="18" name="TextBox 17"/>
              <p:cNvSpPr txBox="1"/>
              <p:nvPr/>
            </p:nvSpPr>
            <p:spPr>
              <a:xfrm>
                <a:off x="5140960" y="3886200"/>
                <a:ext cx="652743" cy="369332"/>
              </a:xfrm>
              <a:prstGeom prst="rect">
                <a:avLst/>
              </a:prstGeom>
              <a:noFill/>
            </p:spPr>
            <p:txBody>
              <a:bodyPr wrap="none" rtlCol="0">
                <a:spAutoFit/>
              </a:bodyPr>
              <a:lstStyle/>
              <a:p>
                <a:r>
                  <a:rPr lang="en-US" dirty="0" smtClean="0"/>
                  <a:t>1355</a:t>
                </a:r>
                <a:endParaRPr lang="en-US" dirty="0"/>
              </a:p>
            </p:txBody>
          </p:sp>
          <p:sp>
            <p:nvSpPr>
              <p:cNvPr id="19" name="TextBox 18"/>
              <p:cNvSpPr txBox="1"/>
              <p:nvPr/>
            </p:nvSpPr>
            <p:spPr>
              <a:xfrm>
                <a:off x="5943600" y="4678680"/>
                <a:ext cx="1853841" cy="369332"/>
              </a:xfrm>
              <a:prstGeom prst="rect">
                <a:avLst/>
              </a:prstGeom>
              <a:noFill/>
            </p:spPr>
            <p:txBody>
              <a:bodyPr wrap="none" rtlCol="0">
                <a:spAutoFit/>
              </a:bodyPr>
              <a:lstStyle/>
              <a:p>
                <a:r>
                  <a:rPr lang="en-US" b="1" dirty="0" smtClean="0">
                    <a:solidFill>
                      <a:srgbClr val="FF0000"/>
                    </a:solidFill>
                  </a:rPr>
                  <a:t>KNOWN HISTORY</a:t>
                </a:r>
                <a:endParaRPr lang="en-US" b="1" dirty="0">
                  <a:solidFill>
                    <a:srgbClr val="FF0000"/>
                  </a:solidFill>
                </a:endParaRPr>
              </a:p>
            </p:txBody>
          </p:sp>
          <p:sp>
            <p:nvSpPr>
              <p:cNvPr id="20" name="Rectangle 19"/>
              <p:cNvSpPr/>
              <p:nvPr/>
            </p:nvSpPr>
            <p:spPr>
              <a:xfrm>
                <a:off x="9144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096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895600" y="4724400"/>
                <a:ext cx="907364" cy="369332"/>
              </a:xfrm>
              <a:prstGeom prst="rect">
                <a:avLst/>
              </a:prstGeom>
              <a:noFill/>
            </p:spPr>
            <p:txBody>
              <a:bodyPr wrap="none" rtlCol="0">
                <a:spAutoFit/>
              </a:bodyPr>
              <a:lstStyle/>
              <a:p>
                <a:r>
                  <a:rPr lang="en-US" b="1" dirty="0" smtClean="0">
                    <a:solidFill>
                      <a:srgbClr val="FF0000"/>
                    </a:solidFill>
                  </a:rPr>
                  <a:t>EDESSA</a:t>
                </a:r>
                <a:endParaRPr lang="en-US" b="1" dirty="0">
                  <a:solidFill>
                    <a:srgbClr val="FF0000"/>
                  </a:solidFill>
                </a:endParaRPr>
              </a:p>
            </p:txBody>
          </p:sp>
          <p:sp>
            <p:nvSpPr>
              <p:cNvPr id="23" name="TextBox 22"/>
              <p:cNvSpPr txBox="1"/>
              <p:nvPr/>
            </p:nvSpPr>
            <p:spPr>
              <a:xfrm>
                <a:off x="772160" y="3916680"/>
                <a:ext cx="457200" cy="369332"/>
              </a:xfrm>
              <a:prstGeom prst="rect">
                <a:avLst/>
              </a:prstGeom>
              <a:noFill/>
            </p:spPr>
            <p:txBody>
              <a:bodyPr wrap="square" rtlCol="0">
                <a:spAutoFit/>
              </a:bodyPr>
              <a:lstStyle/>
              <a:p>
                <a:r>
                  <a:rPr lang="en-US" dirty="0" smtClean="0"/>
                  <a:t>70</a:t>
                </a:r>
                <a:endParaRPr lang="en-US" dirty="0"/>
              </a:p>
            </p:txBody>
          </p:sp>
          <p:sp>
            <p:nvSpPr>
              <p:cNvPr id="24" name="TextBox 23"/>
              <p:cNvSpPr txBox="1"/>
              <p:nvPr/>
            </p:nvSpPr>
            <p:spPr>
              <a:xfrm>
                <a:off x="1524000" y="4648200"/>
                <a:ext cx="351378" cy="523220"/>
              </a:xfrm>
              <a:prstGeom prst="rect">
                <a:avLst/>
              </a:prstGeom>
              <a:noFill/>
            </p:spPr>
            <p:txBody>
              <a:bodyPr wrap="none" rtlCol="0">
                <a:spAutoFit/>
              </a:bodyPr>
              <a:lstStyle/>
              <a:p>
                <a:r>
                  <a:rPr lang="en-US" sz="2800" b="1" dirty="0" smtClean="0">
                    <a:solidFill>
                      <a:srgbClr val="FF0000"/>
                    </a:solidFill>
                  </a:rPr>
                  <a:t>?</a:t>
                </a:r>
                <a:endParaRPr lang="en-US" sz="2800" b="1" dirty="0">
                  <a:solidFill>
                    <a:srgbClr val="FF0000"/>
                  </a:solidFill>
                </a:endParaRPr>
              </a:p>
            </p:txBody>
          </p:sp>
          <p:sp>
            <p:nvSpPr>
              <p:cNvPr id="25" name="TextBox 24"/>
              <p:cNvSpPr txBox="1"/>
              <p:nvPr/>
            </p:nvSpPr>
            <p:spPr>
              <a:xfrm>
                <a:off x="4953000" y="4648200"/>
                <a:ext cx="351378" cy="523220"/>
              </a:xfrm>
              <a:prstGeom prst="rect">
                <a:avLst/>
              </a:prstGeom>
              <a:noFill/>
            </p:spPr>
            <p:txBody>
              <a:bodyPr wrap="none" rtlCol="0">
                <a:spAutoFit/>
              </a:bodyPr>
              <a:lstStyle/>
              <a:p>
                <a:r>
                  <a:rPr lang="en-US" sz="2800" b="1" dirty="0" smtClean="0">
                    <a:solidFill>
                      <a:srgbClr val="FF0000"/>
                    </a:solidFill>
                  </a:rPr>
                  <a:t>?</a:t>
                </a:r>
                <a:endParaRPr lang="en-US" sz="2800" b="1" dirty="0">
                  <a:solidFill>
                    <a:srgbClr val="FF0000"/>
                  </a:solidFill>
                </a:endParaRPr>
              </a:p>
            </p:txBody>
          </p:sp>
          <p:sp>
            <p:nvSpPr>
              <p:cNvPr id="26" name="Oval 25"/>
              <p:cNvSpPr/>
              <p:nvPr/>
            </p:nvSpPr>
            <p:spPr>
              <a:xfrm>
                <a:off x="4343400" y="48006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3352800" y="5715000"/>
                <a:ext cx="2971800" cy="381000"/>
                <a:chOff x="3124200" y="5715000"/>
                <a:chExt cx="2971800" cy="381000"/>
              </a:xfrm>
            </p:grpSpPr>
            <p:sp>
              <p:nvSpPr>
                <p:cNvPr id="30" name="Rectangle 24"/>
                <p:cNvSpPr/>
                <p:nvPr/>
              </p:nvSpPr>
              <p:spPr>
                <a:xfrm>
                  <a:off x="3124200" y="5715000"/>
                  <a:ext cx="2590800" cy="381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429000" y="5726668"/>
                  <a:ext cx="2667000" cy="369332"/>
                </a:xfrm>
                <a:prstGeom prst="rect">
                  <a:avLst/>
                </a:prstGeom>
                <a:noFill/>
              </p:spPr>
              <p:txBody>
                <a:bodyPr wrap="square" rtlCol="0">
                  <a:spAutoFit/>
                </a:bodyPr>
                <a:lstStyle/>
                <a:p>
                  <a:r>
                    <a:rPr lang="en-US" b="1" dirty="0" smtClean="0">
                      <a:solidFill>
                        <a:srgbClr val="FF0000"/>
                      </a:solidFill>
                    </a:rPr>
                    <a:t>CONSTANTINOPLE</a:t>
                  </a:r>
                  <a:endParaRPr lang="en-US" b="1" dirty="0">
                    <a:solidFill>
                      <a:srgbClr val="FF0000"/>
                    </a:solidFill>
                  </a:endParaRPr>
                </a:p>
              </p:txBody>
            </p:sp>
          </p:grpSp>
          <p:sp>
            <p:nvSpPr>
              <p:cNvPr id="28" name="Rectangle 27"/>
              <p:cNvSpPr/>
              <p:nvPr/>
            </p:nvSpPr>
            <p:spPr>
              <a:xfrm>
                <a:off x="4450081" y="5029200"/>
                <a:ext cx="45719" cy="685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971800" y="3352800"/>
                <a:ext cx="2334293" cy="584775"/>
              </a:xfrm>
              <a:prstGeom prst="rect">
                <a:avLst/>
              </a:prstGeom>
              <a:noFill/>
            </p:spPr>
            <p:txBody>
              <a:bodyPr wrap="none" rtlCol="0">
                <a:spAutoFit/>
              </a:bodyPr>
              <a:lstStyle/>
              <a:p>
                <a:r>
                  <a:rPr lang="en-US" sz="3200" dirty="0" smtClean="0"/>
                  <a:t>The Timeline</a:t>
                </a:r>
                <a:endParaRPr lang="en-US" sz="3200" dirty="0"/>
              </a:p>
            </p:txBody>
          </p:sp>
        </p:grpSp>
      </p:grpSp>
      <p:sp>
        <p:nvSpPr>
          <p:cNvPr id="32" name="TextBox 31"/>
          <p:cNvSpPr txBox="1"/>
          <p:nvPr/>
        </p:nvSpPr>
        <p:spPr>
          <a:xfrm>
            <a:off x="1219200" y="6096000"/>
            <a:ext cx="6968895" cy="369332"/>
          </a:xfrm>
          <a:prstGeom prst="rect">
            <a:avLst/>
          </a:prstGeom>
          <a:noFill/>
        </p:spPr>
        <p:txBody>
          <a:bodyPr wrap="none" rtlCol="0">
            <a:spAutoFit/>
          </a:bodyPr>
          <a:lstStyle/>
          <a:p>
            <a:r>
              <a:rPr lang="en-US" dirty="0" smtClean="0">
                <a:hlinkClick r:id="rId2"/>
              </a:rPr>
              <a:t>http://www.jaas.org/edocs/v18n1/Sebastian%20Brock-mandili-Final.pdf</a:t>
            </a:r>
            <a:r>
              <a:rPr lang="en-US" dirty="0" smtClean="0"/>
              <a:t> </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52400"/>
            <a:ext cx="8229600" cy="1143000"/>
          </a:xfrm>
        </p:spPr>
        <p:txBody>
          <a:bodyPr>
            <a:normAutofit fontScale="90000"/>
          </a:bodyPr>
          <a:lstStyle/>
          <a:p>
            <a:r>
              <a:rPr lang="en-US" dirty="0" smtClean="0"/>
              <a:t>The Discovery</a:t>
            </a:r>
            <a:br>
              <a:rPr lang="en-US" dirty="0" smtClean="0"/>
            </a:br>
            <a:r>
              <a:rPr lang="en-US" dirty="0" smtClean="0"/>
              <a:t>The </a:t>
            </a:r>
            <a:r>
              <a:rPr lang="en-US" dirty="0" err="1" smtClean="0"/>
              <a:t>Mandylion</a:t>
            </a:r>
            <a:r>
              <a:rPr lang="en-US" dirty="0" smtClean="0"/>
              <a:t> Is More Than A Face</a:t>
            </a:r>
            <a:endParaRPr lang="en-US" dirty="0"/>
          </a:p>
        </p:txBody>
      </p:sp>
      <p:sp>
        <p:nvSpPr>
          <p:cNvPr id="5" name="Content Placeholder 4"/>
          <p:cNvSpPr>
            <a:spLocks noGrp="1"/>
          </p:cNvSpPr>
          <p:nvPr>
            <p:ph idx="1"/>
          </p:nvPr>
        </p:nvSpPr>
        <p:spPr>
          <a:xfrm>
            <a:off x="76200" y="1447800"/>
            <a:ext cx="9067800" cy="3505200"/>
          </a:xfrm>
        </p:spPr>
        <p:txBody>
          <a:bodyPr>
            <a:normAutofit fontScale="92500"/>
          </a:bodyPr>
          <a:lstStyle/>
          <a:p>
            <a:r>
              <a:rPr lang="en-US" dirty="0" smtClean="0"/>
              <a:t>August 15, 944 the </a:t>
            </a:r>
            <a:r>
              <a:rPr lang="en-US" dirty="0" err="1" smtClean="0"/>
              <a:t>Mandylion</a:t>
            </a:r>
            <a:r>
              <a:rPr lang="en-US" dirty="0" smtClean="0"/>
              <a:t> arrives in Constantinople to a popular welcome</a:t>
            </a:r>
          </a:p>
          <a:p>
            <a:pPr lvl="1"/>
            <a:r>
              <a:rPr lang="en-US" dirty="0" smtClean="0"/>
              <a:t>Initially shown to emperor Constantine VII and his two brother in laws.  The image described as a "moist secretion" and difficult to make out.  Blood is mentioned.</a:t>
            </a:r>
          </a:p>
          <a:p>
            <a:r>
              <a:rPr lang="en-US" dirty="0" smtClean="0"/>
              <a:t>August 16, 944 the archdeacon Gregory gives a homily and says …</a:t>
            </a:r>
          </a:p>
          <a:p>
            <a:endParaRPr lang="en-US" dirty="0" smtClean="0"/>
          </a:p>
        </p:txBody>
      </p:sp>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59</a:t>
            </a:fld>
            <a:endParaRPr lang="en-US"/>
          </a:p>
        </p:txBody>
      </p:sp>
      <p:pic>
        <p:nvPicPr>
          <p:cNvPr id="6" name="Picture 6" descr="http://manoppello.eu/eng/gfx/abgar_02.jpg"/>
          <p:cNvPicPr>
            <a:picLocks noChangeAspect="1" noChangeArrowheads="1"/>
          </p:cNvPicPr>
          <p:nvPr/>
        </p:nvPicPr>
        <p:blipFill>
          <a:blip r:embed="rId2" cstate="print"/>
          <a:srcRect/>
          <a:stretch>
            <a:fillRect/>
          </a:stretch>
        </p:blipFill>
        <p:spPr bwMode="auto">
          <a:xfrm>
            <a:off x="2667000" y="4267200"/>
            <a:ext cx="4316834" cy="28956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6</a:t>
            </a:fld>
            <a:endParaRPr lang="en-US"/>
          </a:p>
        </p:txBody>
      </p:sp>
      <p:sp>
        <p:nvSpPr>
          <p:cNvPr id="4" name="Rectangle 2"/>
          <p:cNvSpPr txBox="1">
            <a:spLocks noChangeArrowheads="1"/>
          </p:cNvSpPr>
          <p:nvPr/>
        </p:nvSpPr>
        <p:spPr>
          <a:xfrm>
            <a:off x="1524000" y="685800"/>
            <a:ext cx="4724400" cy="11430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1" u="none" strike="noStrike" kern="1200" cap="none" spc="0" normalizeH="0" baseline="0" noProof="0" dirty="0" smtClean="0">
                <a:ln>
                  <a:noFill/>
                </a:ln>
                <a:solidFill>
                  <a:srgbClr val="FF0000"/>
                </a:solidFill>
                <a:effectLst/>
                <a:uLnTx/>
                <a:uFillTx/>
                <a:latin typeface="+mj-lt"/>
                <a:ea typeface="+mj-ea"/>
                <a:cs typeface="+mj-cs"/>
              </a:rPr>
              <a:t>AND</a:t>
            </a:r>
          </a:p>
        </p:txBody>
      </p:sp>
      <p:sp>
        <p:nvSpPr>
          <p:cNvPr id="5" name="Rectangle 3"/>
          <p:cNvSpPr txBox="1">
            <a:spLocks noChangeArrowheads="1"/>
          </p:cNvSpPr>
          <p:nvPr/>
        </p:nvSpPr>
        <p:spPr>
          <a:xfrm>
            <a:off x="1981200" y="1828800"/>
            <a:ext cx="5715000" cy="25146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rgbClr val="FFFFCC"/>
                </a:solidFill>
                <a:effectLst/>
                <a:uLnTx/>
                <a:uFillTx/>
                <a:latin typeface="+mn-lt"/>
                <a:ea typeface="+mn-ea"/>
                <a:cs typeface="+mn-cs"/>
              </a:rPr>
              <a:t>Madder root dye (Alizarin)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rgbClr val="FFFFCC"/>
                </a:solidFill>
                <a:effectLst/>
                <a:uLnTx/>
                <a:uFillTx/>
                <a:latin typeface="+mn-lt"/>
                <a:ea typeface="+mn-ea"/>
                <a:cs typeface="+mn-cs"/>
              </a:rPr>
              <a:t>Alum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rgbClr val="FFFFCC"/>
                </a:solidFill>
                <a:effectLst/>
                <a:uLnTx/>
                <a:uFillTx/>
                <a:latin typeface="+mn-lt"/>
                <a:ea typeface="+mn-ea"/>
                <a:cs typeface="+mn-cs"/>
              </a:rPr>
              <a:t>Gum Arabic</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sng" strike="noStrike" kern="1200" cap="none" spc="0" normalizeH="0" baseline="0" noProof="0" dirty="0" smtClean="0">
                <a:ln>
                  <a:noFill/>
                </a:ln>
                <a:solidFill>
                  <a:srgbClr val="FFFFCC"/>
                </a:solidFill>
                <a:effectLst/>
                <a:uLnTx/>
                <a:uFillTx/>
                <a:latin typeface="+mn-lt"/>
                <a:ea typeface="+mn-ea"/>
                <a:cs typeface="+mn-cs"/>
              </a:rPr>
              <a:t>Vanillin</a:t>
            </a:r>
          </a:p>
        </p:txBody>
      </p:sp>
      <p:pic>
        <p:nvPicPr>
          <p:cNvPr id="6" name="Picture 4"/>
          <p:cNvPicPr>
            <a:picLocks noChangeAspect="1" noChangeArrowheads="1"/>
          </p:cNvPicPr>
          <p:nvPr/>
        </p:nvPicPr>
        <p:blipFill>
          <a:blip r:embed="rId2" cstate="print">
            <a:lum contrast="6000"/>
            <a:extLst>
              <a:ext uri="{28A0092B-C50C-407E-A947-70E740481C1C}">
                <a14:useLocalDpi xmlns="" xmlns:a14="http://schemas.microsoft.com/office/drawing/2010/main" val="0"/>
              </a:ext>
            </a:extLst>
          </a:blip>
          <a:srcRect/>
          <a:stretch>
            <a:fillRect/>
          </a:stretch>
        </p:blipFill>
        <p:spPr bwMode="auto">
          <a:xfrm>
            <a:off x="7086600" y="993775"/>
            <a:ext cx="1077913"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AutoShape 5"/>
          <p:cNvSpPr>
            <a:spLocks noChangeArrowheads="1"/>
          </p:cNvSpPr>
          <p:nvPr/>
        </p:nvSpPr>
        <p:spPr bwMode="auto">
          <a:xfrm>
            <a:off x="2057400" y="4194175"/>
            <a:ext cx="4724400" cy="2133600"/>
          </a:xfrm>
          <a:prstGeom prst="rightArrow">
            <a:avLst>
              <a:gd name="adj1" fmla="val 62500"/>
              <a:gd name="adj2" fmla="val 55070"/>
            </a:avLst>
          </a:prstGeom>
          <a:solidFill>
            <a:srgbClr val="FFFF99"/>
          </a:solidFill>
          <a:ln w="9525">
            <a:solidFill>
              <a:schemeClr val="tx1"/>
            </a:solidFill>
            <a:miter lim="800000"/>
            <a:headEnd/>
            <a:tailEnd/>
          </a:ln>
        </p:spPr>
        <p:txBody>
          <a:bodyPr wrap="none" anchor="ctr"/>
          <a:lstStyle/>
          <a:p>
            <a:r>
              <a:rPr lang="en-US" sz="2400"/>
              <a:t>  </a:t>
            </a:r>
            <a:r>
              <a:rPr lang="en-US" sz="2800" b="1" i="1">
                <a:solidFill>
                  <a:srgbClr val="CC0000"/>
                </a:solidFill>
              </a:rPr>
              <a:t>But only in the corner.</a:t>
            </a:r>
            <a:br>
              <a:rPr lang="en-US" sz="2800" b="1" i="1">
                <a:solidFill>
                  <a:srgbClr val="CC0000"/>
                </a:solidFill>
              </a:rPr>
            </a:br>
            <a:r>
              <a:rPr lang="en-US" sz="2800" b="1" i="1">
                <a:solidFill>
                  <a:srgbClr val="CC0000"/>
                </a:solidFill>
              </a:rPr>
              <a:t>  Not anywhere else.</a:t>
            </a:r>
          </a:p>
        </p:txBody>
      </p:sp>
      <p:pic>
        <p:nvPicPr>
          <p:cNvPr id="8" name="Picture 7" descr="shroudFaceSTERA.PNG"/>
          <p:cNvPicPr>
            <a:picLocks noChangeAspect="1"/>
          </p:cNvPicPr>
          <p:nvPr/>
        </p:nvPicPr>
        <p:blipFill>
          <a:blip r:embed="rId3" cstate="print"/>
          <a:stretch>
            <a:fillRect/>
          </a:stretch>
        </p:blipFill>
        <p:spPr>
          <a:xfrm>
            <a:off x="1" y="0"/>
            <a:ext cx="1447800" cy="193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60</a:t>
            </a:fld>
            <a:endParaRPr lang="en-US"/>
          </a:p>
        </p:txBody>
      </p:sp>
      <p:sp>
        <p:nvSpPr>
          <p:cNvPr id="4" name="Title 1"/>
          <p:cNvSpPr txBox="1">
            <a:spLocks/>
          </p:cNvSpPr>
          <p:nvPr/>
        </p:nvSpPr>
        <p:spPr>
          <a:xfrm>
            <a:off x="990600" y="762000"/>
            <a:ext cx="8686800" cy="1143000"/>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mj-lt"/>
                <a:ea typeface="+mj-ea"/>
                <a:cs typeface="+mj-cs"/>
              </a:rPr>
              <a:t>8. The Gregory Sermon August 944 A.D. at </a:t>
            </a:r>
            <a:r>
              <a:rPr kumimoji="0" lang="en-US" sz="2800" b="0" i="0" u="none" strike="noStrike" kern="1200" cap="none" spc="0" normalizeH="0" baseline="0" noProof="0" dirty="0" err="1" smtClean="0">
                <a:ln>
                  <a:noFill/>
                </a:ln>
                <a:solidFill>
                  <a:schemeClr val="tx1"/>
                </a:solidFill>
                <a:effectLst/>
                <a:uLnTx/>
                <a:uFillTx/>
                <a:latin typeface="+mj-lt"/>
                <a:ea typeface="+mj-ea"/>
                <a:cs typeface="+mj-cs"/>
              </a:rPr>
              <a:t>Hagia</a:t>
            </a:r>
            <a:r>
              <a:rPr kumimoji="0" lang="en-US" sz="2800" b="0" i="0" u="none" strike="noStrike" kern="1200" cap="none" spc="0" normalizeH="0" baseline="0" noProof="0" dirty="0" smtClean="0">
                <a:ln>
                  <a:noFill/>
                </a:ln>
                <a:solidFill>
                  <a:schemeClr val="tx1"/>
                </a:solidFill>
                <a:effectLst/>
                <a:uLnTx/>
                <a:uFillTx/>
                <a:latin typeface="+mj-lt"/>
                <a:ea typeface="+mj-ea"/>
                <a:cs typeface="+mj-cs"/>
              </a:rPr>
              <a:t> Sophia</a:t>
            </a:r>
            <a:endParaRPr kumimoji="0" lang="en-US"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Rectangle 4"/>
          <p:cNvSpPr/>
          <p:nvPr/>
        </p:nvSpPr>
        <p:spPr>
          <a:xfrm>
            <a:off x="4419600" y="1295400"/>
            <a:ext cx="4572000" cy="3785652"/>
          </a:xfrm>
          <a:prstGeom prst="rect">
            <a:avLst/>
          </a:prstGeom>
        </p:spPr>
        <p:txBody>
          <a:bodyPr>
            <a:spAutoFit/>
          </a:bodyPr>
          <a:lstStyle/>
          <a:p>
            <a:r>
              <a:rPr lang="en-US" dirty="0" smtClean="0"/>
              <a:t>“</a:t>
            </a:r>
            <a:r>
              <a:rPr lang="en-US" sz="2400" dirty="0" smtClean="0"/>
              <a:t>The splendor has been impressed uniquely by </a:t>
            </a:r>
            <a:r>
              <a:rPr lang="en-US" sz="2400" b="1" dirty="0" smtClean="0">
                <a:solidFill>
                  <a:srgbClr val="FFFF00"/>
                </a:solidFill>
              </a:rPr>
              <a:t>the drops of agony sweat sprinkled from the face</a:t>
            </a:r>
            <a:r>
              <a:rPr lang="en-US" sz="2400" b="1" dirty="0" smtClean="0">
                <a:solidFill>
                  <a:srgbClr val="FFC000"/>
                </a:solidFill>
              </a:rPr>
              <a:t>…These are truly the beauties that produced the coloring of Christ’s imprint, which has been embellished further by the drops of blood sprinkled from his own side</a:t>
            </a:r>
            <a:r>
              <a:rPr lang="en-US" sz="2400" b="1" dirty="0" smtClean="0"/>
              <a:t>…blood and water there, sweat and image here.</a:t>
            </a:r>
            <a:r>
              <a:rPr lang="en-US" dirty="0" smtClean="0"/>
              <a:t>”</a:t>
            </a:r>
            <a:endParaRPr lang="en-US" dirty="0"/>
          </a:p>
        </p:txBody>
      </p:sp>
      <p:pic>
        <p:nvPicPr>
          <p:cNvPr id="6" name="Picture 1" descr="G:\PHOTOS\MandylionFolded800.jpg"/>
          <p:cNvPicPr>
            <a:picLocks noChangeAspect="1" noChangeArrowheads="1"/>
          </p:cNvPicPr>
          <p:nvPr/>
        </p:nvPicPr>
        <p:blipFill>
          <a:blip r:embed="rId2" cstate="print"/>
          <a:srcRect/>
          <a:stretch>
            <a:fillRect/>
          </a:stretch>
        </p:blipFill>
        <p:spPr bwMode="auto">
          <a:xfrm>
            <a:off x="228600" y="3962400"/>
            <a:ext cx="3768643" cy="2369534"/>
          </a:xfrm>
          <a:prstGeom prst="rect">
            <a:avLst/>
          </a:prstGeom>
          <a:noFill/>
        </p:spPr>
      </p:pic>
      <p:sp>
        <p:nvSpPr>
          <p:cNvPr id="7" name="TextBox 6"/>
          <p:cNvSpPr txBox="1"/>
          <p:nvPr/>
        </p:nvSpPr>
        <p:spPr>
          <a:xfrm>
            <a:off x="4267200" y="4953000"/>
            <a:ext cx="4876800" cy="1569660"/>
          </a:xfrm>
          <a:prstGeom prst="rect">
            <a:avLst/>
          </a:prstGeom>
          <a:noFill/>
        </p:spPr>
        <p:txBody>
          <a:bodyPr wrap="square" rtlCol="0">
            <a:spAutoFit/>
          </a:bodyPr>
          <a:lstStyle/>
          <a:p>
            <a:r>
              <a:rPr lang="en-US" sz="3200" b="1" dirty="0" smtClean="0"/>
              <a:t>The </a:t>
            </a:r>
            <a:r>
              <a:rPr lang="en-US" sz="3200" b="1" dirty="0" err="1" smtClean="0"/>
              <a:t>Mandylion</a:t>
            </a:r>
            <a:r>
              <a:rPr lang="en-US" sz="3200" b="1" dirty="0" smtClean="0"/>
              <a:t> Revealed </a:t>
            </a:r>
          </a:p>
          <a:p>
            <a:r>
              <a:rPr lang="en-US" sz="3200" b="1" dirty="0" smtClean="0"/>
              <a:t>    to Be More Than </a:t>
            </a:r>
          </a:p>
          <a:p>
            <a:r>
              <a:rPr lang="en-US" sz="3200" b="1" dirty="0" smtClean="0"/>
              <a:t>Just The Face of Christ</a:t>
            </a:r>
            <a:endParaRPr lang="en-US" sz="3200" b="1" dirty="0"/>
          </a:p>
        </p:txBody>
      </p:sp>
      <p:cxnSp>
        <p:nvCxnSpPr>
          <p:cNvPr id="8" name="Straight Arrow Connector 7"/>
          <p:cNvCxnSpPr/>
          <p:nvPr/>
        </p:nvCxnSpPr>
        <p:spPr>
          <a:xfrm flipH="1">
            <a:off x="2590800" y="4648200"/>
            <a:ext cx="1676400" cy="5334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2286000" y="2819400"/>
            <a:ext cx="2057400" cy="16764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2" descr="http://www.tateville.com/images/hagiasophia-12thc.jpg"/>
          <p:cNvPicPr>
            <a:picLocks noChangeAspect="1" noChangeArrowheads="1"/>
          </p:cNvPicPr>
          <p:nvPr/>
        </p:nvPicPr>
        <p:blipFill>
          <a:blip r:embed="rId3" cstate="print"/>
          <a:srcRect/>
          <a:stretch>
            <a:fillRect/>
          </a:stretch>
        </p:blipFill>
        <p:spPr bwMode="auto">
          <a:xfrm>
            <a:off x="228600" y="1295400"/>
            <a:ext cx="2743200" cy="2520069"/>
          </a:xfrm>
          <a:prstGeom prst="rect">
            <a:avLst/>
          </a:prstGeom>
          <a:noFill/>
        </p:spPr>
      </p:pic>
      <p:sp>
        <p:nvSpPr>
          <p:cNvPr id="11" name="Rectangle 10"/>
          <p:cNvSpPr/>
          <p:nvPr/>
        </p:nvSpPr>
        <p:spPr>
          <a:xfrm>
            <a:off x="1752600" y="152400"/>
            <a:ext cx="6858801" cy="707886"/>
          </a:xfrm>
          <a:prstGeom prst="rect">
            <a:avLst/>
          </a:prstGeom>
        </p:spPr>
        <p:txBody>
          <a:bodyPr wrap="none">
            <a:spAutoFit/>
          </a:bodyPr>
          <a:lstStyle/>
          <a:p>
            <a:r>
              <a:rPr lang="en-US" sz="4000" dirty="0" smtClean="0"/>
              <a:t>7. Saving The Shroud In 943-944</a:t>
            </a:r>
            <a:endParaRPr lang="en-US" sz="4000" dirty="0"/>
          </a:p>
        </p:txBody>
      </p:sp>
      <p:pic>
        <p:nvPicPr>
          <p:cNvPr id="54274" name="Picture 2"/>
          <p:cNvPicPr>
            <a:picLocks noChangeAspect="1" noChangeArrowheads="1"/>
          </p:cNvPicPr>
          <p:nvPr/>
        </p:nvPicPr>
        <p:blipFill>
          <a:blip r:embed="rId4" cstate="print"/>
          <a:srcRect/>
          <a:stretch>
            <a:fillRect/>
          </a:stretch>
        </p:blipFill>
        <p:spPr bwMode="auto">
          <a:xfrm>
            <a:off x="0" y="0"/>
            <a:ext cx="990600" cy="12777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srcRect/>
          <a:stretch>
            <a:fillRect/>
          </a:stretch>
        </p:blipFill>
        <p:spPr bwMode="auto">
          <a:xfrm>
            <a:off x="0" y="0"/>
            <a:ext cx="1314450" cy="169545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61</a:t>
            </a:fld>
            <a:endParaRPr lang="en-US"/>
          </a:p>
        </p:txBody>
      </p:sp>
      <p:pic>
        <p:nvPicPr>
          <p:cNvPr id="4" name="Picture 2" descr="http://camel76.files.wordpress.com/2013/10/the-four-bronze-horses-sacked-from-constantinople.jpg"/>
          <p:cNvPicPr>
            <a:picLocks noChangeAspect="1" noChangeArrowheads="1"/>
          </p:cNvPicPr>
          <p:nvPr/>
        </p:nvPicPr>
        <p:blipFill>
          <a:blip r:embed="rId3" cstate="print"/>
          <a:srcRect/>
          <a:stretch>
            <a:fillRect/>
          </a:stretch>
        </p:blipFill>
        <p:spPr bwMode="auto">
          <a:xfrm>
            <a:off x="7313379" y="1"/>
            <a:ext cx="1830621" cy="1371600"/>
          </a:xfrm>
          <a:prstGeom prst="rect">
            <a:avLst/>
          </a:prstGeom>
          <a:noFill/>
        </p:spPr>
      </p:pic>
      <p:sp>
        <p:nvSpPr>
          <p:cNvPr id="5" name="Title 1"/>
          <p:cNvSpPr txBox="1">
            <a:spLocks/>
          </p:cNvSpPr>
          <p:nvPr/>
        </p:nvSpPr>
        <p:spPr>
          <a:xfrm>
            <a:off x="990600" y="990600"/>
            <a:ext cx="73914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9. A Witness At Constantinople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Content Placeholder 2"/>
          <p:cNvSpPr txBox="1">
            <a:spLocks/>
          </p:cNvSpPr>
          <p:nvPr/>
        </p:nvSpPr>
        <p:spPr>
          <a:xfrm>
            <a:off x="457200" y="1676400"/>
            <a:ext cx="8229600" cy="4525963"/>
          </a:xfrm>
          <a:prstGeom prst="rect">
            <a:avLst/>
          </a:prstGeom>
        </p:spPr>
        <p:txBody>
          <a:bodyPr>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Robert de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Clari</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chronicler of the 4</a:t>
            </a:r>
            <a:r>
              <a:rPr kumimoji="0" lang="en-US" sz="3200" b="0" i="0" u="none" strike="noStrike" kern="1200" cap="none" spc="0" normalizeH="0" baseline="30000" noProof="0" dirty="0" smtClean="0">
                <a:ln>
                  <a:noFill/>
                </a:ln>
                <a:solidFill>
                  <a:schemeClr val="tx1"/>
                </a:solidFill>
                <a:effectLst/>
                <a:uLnTx/>
                <a:uFillTx/>
                <a:latin typeface="+mn-lt"/>
                <a:ea typeface="+mn-ea"/>
                <a:cs typeface="+mn-cs"/>
              </a:rPr>
              <a:t>th</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crusade described the shroud he saw in 1203 with these words: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 there was another church [lit. another of the churches] which was called  My Lady Saint Mary of </a:t>
            </a:r>
            <a:r>
              <a:rPr kumimoji="0" lang="en-US" sz="2800" b="0" i="0" u="none" strike="noStrike" kern="1200" cap="none" spc="0" normalizeH="0" baseline="0" noProof="0" dirty="0" err="1" smtClean="0">
                <a:ln>
                  <a:noFill/>
                </a:ln>
                <a:solidFill>
                  <a:schemeClr val="tx1"/>
                </a:solidFill>
                <a:effectLst/>
                <a:uLnTx/>
                <a:uFillTx/>
                <a:latin typeface="+mn-lt"/>
                <a:ea typeface="+mn-ea"/>
                <a:cs typeface="+mn-cs"/>
              </a:rPr>
              <a:t>Blachernae</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 where there was the SYDOINES in which, [lit. where] Our Lord had been wrapped, which every Friday, raised itself upright, so </a:t>
            </a:r>
            <a:r>
              <a:rPr kumimoji="0" lang="en-US" sz="2800" b="1" i="0" u="none" strike="noStrike" kern="1200" cap="none" spc="0" normalizeH="0" baseline="0" noProof="0" dirty="0" smtClean="0">
                <a:ln>
                  <a:noFill/>
                </a:ln>
                <a:solidFill>
                  <a:srgbClr val="FFC000"/>
                </a:solidFill>
                <a:effectLst/>
                <a:uLnTx/>
                <a:uFillTx/>
                <a:latin typeface="+mn-lt"/>
                <a:ea typeface="+mn-ea"/>
                <a:cs typeface="+mn-cs"/>
              </a:rPr>
              <a:t>that one could see the form of our Lord on it</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[lit. there], and no one, either Greek or French, ever knew what became of this SYNDOINES when the city was taken."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extBox 6"/>
          <p:cNvSpPr txBox="1"/>
          <p:nvPr/>
        </p:nvSpPr>
        <p:spPr>
          <a:xfrm>
            <a:off x="2057400" y="5821363"/>
            <a:ext cx="5165517" cy="646331"/>
          </a:xfrm>
          <a:prstGeom prst="rect">
            <a:avLst/>
          </a:prstGeom>
          <a:noFill/>
        </p:spPr>
        <p:txBody>
          <a:bodyPr wrap="none" rtlCol="0">
            <a:spAutoFit/>
          </a:bodyPr>
          <a:lstStyle/>
          <a:p>
            <a:r>
              <a:rPr lang="en-US" dirty="0" smtClean="0"/>
              <a:t>* translation from Old French by Peter F. </a:t>
            </a:r>
            <a:r>
              <a:rPr lang="en-US" dirty="0" err="1" smtClean="0"/>
              <a:t>Dembowski</a:t>
            </a:r>
            <a:r>
              <a:rPr lang="en-US" dirty="0" smtClean="0"/>
              <a:t> </a:t>
            </a:r>
            <a:br>
              <a:rPr lang="en-US" dirty="0" smtClean="0"/>
            </a:br>
            <a:r>
              <a:rPr lang="en-US" dirty="0" smtClean="0"/>
              <a:t>        </a:t>
            </a:r>
            <a:r>
              <a:rPr lang="en-US" dirty="0" smtClean="0">
                <a:hlinkClick r:id="rId4"/>
              </a:rPr>
              <a:t>http://www.shroud.com/pdfs/ssi02part5.pdf</a:t>
            </a:r>
            <a:endParaRPr lang="en-US" dirty="0"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0" y="0"/>
            <a:ext cx="1314450" cy="169545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62</a:t>
            </a:fld>
            <a:endParaRPr lang="en-US"/>
          </a:p>
        </p:txBody>
      </p:sp>
      <p:sp>
        <p:nvSpPr>
          <p:cNvPr id="4" name="Title 1"/>
          <p:cNvSpPr txBox="1">
            <a:spLocks/>
          </p:cNvSpPr>
          <p:nvPr/>
        </p:nvSpPr>
        <p:spPr>
          <a:xfrm>
            <a:off x="762000" y="228600"/>
            <a:ext cx="8229600" cy="1143000"/>
          </a:xfrm>
          <a:prstGeom prst="rect">
            <a:avLst/>
          </a:prstGeom>
        </p:spPr>
        <p:txBody>
          <a:bodyP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10.1 Melismos, Threnos,</a:t>
            </a:r>
            <a:br>
              <a:rPr kumimoji="0" lang="en-US" sz="4400" b="0" i="0" u="none" strike="noStrike" kern="1200" cap="none" spc="0" normalizeH="0" baseline="0" noProof="0" smtClean="0">
                <a:ln>
                  <a:noFill/>
                </a:ln>
                <a:solidFill>
                  <a:schemeClr val="tx1"/>
                </a:solidFill>
                <a:effectLst/>
                <a:uLnTx/>
                <a:uFillTx/>
                <a:latin typeface="+mj-lt"/>
                <a:ea typeface="+mj-ea"/>
                <a:cs typeface="+mj-cs"/>
              </a:rPr>
            </a:br>
            <a:r>
              <a:rPr kumimoji="0" lang="en-US" sz="4400" b="0" i="0" u="none" strike="noStrike" kern="1200" cap="none" spc="0" normalizeH="0" baseline="0" noProof="0" smtClean="0">
                <a:ln>
                  <a:noFill/>
                </a:ln>
                <a:solidFill>
                  <a:schemeClr val="tx1"/>
                </a:solidFill>
                <a:effectLst/>
                <a:uLnTx/>
                <a:uFillTx/>
                <a:latin typeface="+mj-lt"/>
                <a:ea typeface="+mj-ea"/>
                <a:cs typeface="+mj-cs"/>
              </a:rPr>
              <a:t>Epitaphioi</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Content Placeholder 2"/>
          <p:cNvSpPr txBox="1">
            <a:spLocks/>
          </p:cNvSpPr>
          <p:nvPr/>
        </p:nvSpPr>
        <p:spPr>
          <a:xfrm>
            <a:off x="914400" y="1371600"/>
            <a:ext cx="8686800" cy="1219200"/>
          </a:xfrm>
          <a:prstGeom prst="rect">
            <a:avLst/>
          </a:prstGeom>
        </p:spPr>
        <p:txBody>
          <a:bodyPr>
            <a:normAutofit fontScale="850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Traditions motivated by the shroud?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Later A Memory In The East after the shroud was lost?</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2" descr="http://iconreader.files.wordpress.com/2011/10/studenicadetail.jpeg"/>
          <p:cNvPicPr>
            <a:picLocks noChangeAspect="1" noChangeArrowheads="1"/>
          </p:cNvPicPr>
          <p:nvPr/>
        </p:nvPicPr>
        <p:blipFill>
          <a:blip r:embed="rId3" cstate="print"/>
          <a:srcRect/>
          <a:stretch>
            <a:fillRect/>
          </a:stretch>
        </p:blipFill>
        <p:spPr bwMode="auto">
          <a:xfrm>
            <a:off x="152400" y="2362200"/>
            <a:ext cx="3810000" cy="3364149"/>
          </a:xfrm>
          <a:prstGeom prst="rect">
            <a:avLst/>
          </a:prstGeom>
          <a:noFill/>
        </p:spPr>
      </p:pic>
      <p:pic>
        <p:nvPicPr>
          <p:cNvPr id="7" name="Picture 4" descr="http://iconreader.files.wordpress.com/2011/10/1191-2.jpeg"/>
          <p:cNvPicPr>
            <a:picLocks noChangeAspect="1" noChangeArrowheads="1"/>
          </p:cNvPicPr>
          <p:nvPr/>
        </p:nvPicPr>
        <p:blipFill>
          <a:blip r:embed="rId4" cstate="print"/>
          <a:srcRect/>
          <a:stretch>
            <a:fillRect/>
          </a:stretch>
        </p:blipFill>
        <p:spPr bwMode="auto">
          <a:xfrm>
            <a:off x="4191000" y="3124200"/>
            <a:ext cx="4849089" cy="3333749"/>
          </a:xfrm>
          <a:prstGeom prst="rect">
            <a:avLst/>
          </a:prstGeom>
          <a:noFill/>
        </p:spPr>
      </p:pic>
      <p:sp>
        <p:nvSpPr>
          <p:cNvPr id="8" name="TextBox 7"/>
          <p:cNvSpPr txBox="1"/>
          <p:nvPr/>
        </p:nvSpPr>
        <p:spPr>
          <a:xfrm>
            <a:off x="3962400" y="2190749"/>
            <a:ext cx="5181600" cy="923330"/>
          </a:xfrm>
          <a:prstGeom prst="rect">
            <a:avLst/>
          </a:prstGeom>
          <a:noFill/>
        </p:spPr>
        <p:txBody>
          <a:bodyPr wrap="square" rtlCol="0">
            <a:spAutoFit/>
          </a:bodyPr>
          <a:lstStyle/>
          <a:p>
            <a:r>
              <a:rPr lang="en-US" dirty="0" smtClean="0"/>
              <a:t>c. 1192 Earliest Preserved </a:t>
            </a:r>
            <a:r>
              <a:rPr lang="en-US" dirty="0" err="1" smtClean="0"/>
              <a:t>Melismos</a:t>
            </a:r>
            <a:r>
              <a:rPr lang="en-US" dirty="0" smtClean="0"/>
              <a:t>  (</a:t>
            </a:r>
            <a:r>
              <a:rPr lang="el-GR" i="1" dirty="0" smtClean="0"/>
              <a:t>μελισμος </a:t>
            </a:r>
            <a:r>
              <a:rPr lang="en-US" i="1" dirty="0" smtClean="0"/>
              <a:t>) </a:t>
            </a:r>
            <a:r>
              <a:rPr lang="en-US" dirty="0" smtClean="0"/>
              <a:t>Mural at </a:t>
            </a:r>
            <a:r>
              <a:rPr lang="en-US" dirty="0" err="1" smtClean="0"/>
              <a:t>Kurbinovo</a:t>
            </a:r>
            <a:r>
              <a:rPr lang="en-US" dirty="0" smtClean="0"/>
              <a:t>, Monastery of St. George in Macedonia</a:t>
            </a:r>
            <a:endParaRPr lang="en-US" dirty="0"/>
          </a:p>
        </p:txBody>
      </p:sp>
      <p:pic>
        <p:nvPicPr>
          <p:cNvPr id="9" name="Picture 6" descr="http://www.shroud.com/images/scavone.jpg"/>
          <p:cNvPicPr>
            <a:picLocks noChangeAspect="1" noChangeArrowheads="1"/>
          </p:cNvPicPr>
          <p:nvPr/>
        </p:nvPicPr>
        <p:blipFill>
          <a:blip r:embed="rId5" cstate="print"/>
          <a:srcRect/>
          <a:stretch>
            <a:fillRect/>
          </a:stretch>
        </p:blipFill>
        <p:spPr bwMode="auto">
          <a:xfrm>
            <a:off x="7848600" y="152400"/>
            <a:ext cx="1152525" cy="1371601"/>
          </a:xfrm>
          <a:prstGeom prst="rect">
            <a:avLst/>
          </a:prstGeom>
          <a:noFill/>
        </p:spPr>
      </p:pic>
      <p:pic>
        <p:nvPicPr>
          <p:cNvPr id="10" name="Picture 7"/>
          <p:cNvPicPr>
            <a:picLocks noChangeAspect="1" noChangeArrowheads="1"/>
          </p:cNvPicPr>
          <p:nvPr/>
        </p:nvPicPr>
        <p:blipFill>
          <a:blip r:embed="rId6" cstate="print"/>
          <a:srcRect/>
          <a:stretch>
            <a:fillRect/>
          </a:stretch>
        </p:blipFill>
        <p:spPr bwMode="auto">
          <a:xfrm>
            <a:off x="457200" y="4724400"/>
            <a:ext cx="2762250" cy="1552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a:xfrm>
            <a:off x="6553200" y="6324600"/>
            <a:ext cx="2133600" cy="365125"/>
          </a:xfrm>
        </p:spPr>
        <p:txBody>
          <a:bodyPr/>
          <a:lstStyle/>
          <a:p>
            <a:fld id="{48A028EF-D103-4C28-9A2D-9D4A318C56C1}" type="slidenum">
              <a:rPr lang="en-US" smtClean="0"/>
              <a:pPr/>
              <a:t>63</a:t>
            </a:fld>
            <a:endParaRPr lang="en-US"/>
          </a:p>
        </p:txBody>
      </p:sp>
      <p:sp>
        <p:nvSpPr>
          <p:cNvPr id="4" name="Title 5"/>
          <p:cNvSpPr txBox="1">
            <a:spLocks/>
          </p:cNvSpPr>
          <p:nvPr/>
        </p:nvSpPr>
        <p:spPr>
          <a:xfrm>
            <a:off x="457200" y="274638"/>
            <a:ext cx="8229600" cy="1143000"/>
          </a:xfrm>
          <a:prstGeom prst="rect">
            <a:avLst/>
          </a:prstGeom>
        </p:spPr>
        <p:txBody>
          <a:bodyP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10.2 Threnos, Epitaphioi, </a:t>
            </a:r>
            <a:br>
              <a:rPr kumimoji="0" lang="en-US" sz="4400" b="0" i="0" u="none" strike="noStrike" kern="1200" cap="none" spc="0" normalizeH="0" baseline="0" noProof="0" smtClean="0">
                <a:ln>
                  <a:noFill/>
                </a:ln>
                <a:solidFill>
                  <a:schemeClr val="tx1"/>
                </a:solidFill>
                <a:effectLst/>
                <a:uLnTx/>
                <a:uFillTx/>
                <a:latin typeface="+mj-lt"/>
                <a:ea typeface="+mj-ea"/>
                <a:cs typeface="+mj-cs"/>
              </a:rPr>
            </a:br>
            <a:r>
              <a:rPr kumimoji="0" lang="en-US" sz="4400" b="0" i="0" u="none" strike="noStrike" kern="1200" cap="none" spc="0" normalizeH="0" baseline="0" noProof="0" smtClean="0">
                <a:ln>
                  <a:noFill/>
                </a:ln>
                <a:solidFill>
                  <a:schemeClr val="tx1"/>
                </a:solidFill>
                <a:effectLst/>
                <a:uLnTx/>
                <a:uFillTx/>
                <a:latin typeface="+mj-lt"/>
                <a:ea typeface="+mj-ea"/>
                <a:cs typeface="+mj-cs"/>
              </a:rPr>
              <a:t>and the Man of Sorrows </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2" descr="http://www.biblearchaeology.org/image.axd?picture=2013%2f3%2fKing+of+Glory.png"/>
          <p:cNvPicPr>
            <a:picLocks noChangeAspect="1" noChangeArrowheads="1"/>
          </p:cNvPicPr>
          <p:nvPr/>
        </p:nvPicPr>
        <p:blipFill>
          <a:blip r:embed="rId2" cstate="print"/>
          <a:srcRect/>
          <a:stretch>
            <a:fillRect/>
          </a:stretch>
        </p:blipFill>
        <p:spPr bwMode="auto">
          <a:xfrm>
            <a:off x="6657975" y="1727200"/>
            <a:ext cx="2409825" cy="3762376"/>
          </a:xfrm>
          <a:prstGeom prst="rect">
            <a:avLst/>
          </a:prstGeom>
          <a:noFill/>
        </p:spPr>
      </p:pic>
      <p:pic>
        <p:nvPicPr>
          <p:cNvPr id="6" name="Picture 6" descr="http://www.shroud.com/images/scavone.jpg"/>
          <p:cNvPicPr>
            <a:picLocks noChangeAspect="1" noChangeArrowheads="1"/>
          </p:cNvPicPr>
          <p:nvPr/>
        </p:nvPicPr>
        <p:blipFill>
          <a:blip r:embed="rId3" cstate="print"/>
          <a:srcRect/>
          <a:stretch>
            <a:fillRect/>
          </a:stretch>
        </p:blipFill>
        <p:spPr bwMode="auto">
          <a:xfrm>
            <a:off x="7848600" y="152400"/>
            <a:ext cx="1152525" cy="1371601"/>
          </a:xfrm>
          <a:prstGeom prst="rect">
            <a:avLst/>
          </a:prstGeom>
          <a:noFill/>
        </p:spPr>
      </p:pic>
      <p:sp>
        <p:nvSpPr>
          <p:cNvPr id="7" name="TextBox 6"/>
          <p:cNvSpPr txBox="1"/>
          <p:nvPr/>
        </p:nvSpPr>
        <p:spPr>
          <a:xfrm>
            <a:off x="58056" y="1295400"/>
            <a:ext cx="7942944" cy="584775"/>
          </a:xfrm>
          <a:prstGeom prst="rect">
            <a:avLst/>
          </a:prstGeom>
          <a:noFill/>
        </p:spPr>
        <p:txBody>
          <a:bodyPr wrap="none" rtlCol="0">
            <a:spAutoFit/>
          </a:bodyPr>
          <a:lstStyle/>
          <a:p>
            <a:r>
              <a:rPr lang="en-US" sz="3200" dirty="0" smtClean="0"/>
              <a:t>An Echo Of The Shroud And A Religious Ritual?</a:t>
            </a:r>
            <a:endParaRPr lang="en-US" sz="3200" dirty="0"/>
          </a:p>
        </p:txBody>
      </p:sp>
      <p:sp>
        <p:nvSpPr>
          <p:cNvPr id="8" name="TextBox 7"/>
          <p:cNvSpPr txBox="1"/>
          <p:nvPr/>
        </p:nvSpPr>
        <p:spPr>
          <a:xfrm>
            <a:off x="3345488" y="3730823"/>
            <a:ext cx="3283912" cy="307777"/>
          </a:xfrm>
          <a:prstGeom prst="rect">
            <a:avLst/>
          </a:prstGeom>
          <a:noFill/>
        </p:spPr>
        <p:txBody>
          <a:bodyPr wrap="none" rtlCol="0">
            <a:spAutoFit/>
          </a:bodyPr>
          <a:lstStyle/>
          <a:p>
            <a:r>
              <a:rPr lang="en-US" sz="1400" dirty="0" smtClean="0"/>
              <a:t>detail from early 12</a:t>
            </a:r>
            <a:r>
              <a:rPr lang="en-US" sz="1400" baseline="30000" dirty="0" smtClean="0"/>
              <a:t>th</a:t>
            </a:r>
            <a:r>
              <a:rPr lang="en-US" sz="1400" dirty="0" smtClean="0"/>
              <a:t> century ivory carving</a:t>
            </a:r>
            <a:endParaRPr lang="en-US" sz="1400" dirty="0"/>
          </a:p>
        </p:txBody>
      </p:sp>
      <p:pic>
        <p:nvPicPr>
          <p:cNvPr id="9" name="Picture 6" descr="http://4.bp.blogspot.com/-B6Sb9ROvnSs/U2TNdcB5CvI/AAAAAAAAD4U/qZh3ihmPNoI/s800/IvoryVictoria&amp;AlbertMuseum.jpg"/>
          <p:cNvPicPr>
            <a:picLocks noChangeAspect="1" noChangeArrowheads="1"/>
          </p:cNvPicPr>
          <p:nvPr/>
        </p:nvPicPr>
        <p:blipFill>
          <a:blip r:embed="rId4" cstate="print"/>
          <a:srcRect/>
          <a:stretch>
            <a:fillRect/>
          </a:stretch>
        </p:blipFill>
        <p:spPr bwMode="auto">
          <a:xfrm>
            <a:off x="3276600" y="1752600"/>
            <a:ext cx="3352800" cy="2020063"/>
          </a:xfrm>
          <a:prstGeom prst="rect">
            <a:avLst/>
          </a:prstGeom>
          <a:noFill/>
        </p:spPr>
      </p:pic>
      <p:sp>
        <p:nvSpPr>
          <p:cNvPr id="10" name="Rectangle 8"/>
          <p:cNvSpPr>
            <a:spLocks noChangeArrowheads="1"/>
          </p:cNvSpPr>
          <p:nvPr/>
        </p:nvSpPr>
        <p:spPr bwMode="auto">
          <a:xfrm>
            <a:off x="152400" y="3886200"/>
            <a:ext cx="647700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 . on Easter it used to change its appearance according to different ages: it</a:t>
            </a:r>
            <a:r>
              <a:rPr lang="en-US" sz="2400" dirty="0" smtClean="0">
                <a:latin typeface="Arial" pitchFamily="34" charset="0"/>
                <a:cs typeface="Arial" pitchFamily="34" charset="0"/>
              </a:rPr>
              <a:t> </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showed itself in infancy at the first hour of the day, childhood at the third hour, adolescence at the sixth hour, and the fullness of age at the ninth hour, when the Son of God came to His Passion . . . </a:t>
            </a:r>
            <a:r>
              <a:rPr kumimoji="0" lang="en-US"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and . . . cross</a:t>
            </a:r>
            <a:r>
              <a:rPr kumimoji="0" lang="en-US" sz="2400" b="0" i="0" u="none" strike="noStrike" cap="none" normalizeH="0" baseline="0" dirty="0" smtClean="0">
                <a:ln>
                  <a:noFill/>
                </a:ln>
                <a:solidFill>
                  <a:schemeClr val="tx1"/>
                </a:solidFill>
                <a:effectLst/>
                <a:latin typeface="Arial" pitchFamily="34" charset="0"/>
                <a:cs typeface="Arial" pitchFamily="34" charset="0"/>
              </a:rPr>
              <a:t> </a:t>
            </a:r>
          </a:p>
        </p:txBody>
      </p:sp>
      <p:sp>
        <p:nvSpPr>
          <p:cNvPr id="11" name="TextBox 10"/>
          <p:cNvSpPr txBox="1"/>
          <p:nvPr/>
        </p:nvSpPr>
        <p:spPr>
          <a:xfrm>
            <a:off x="0" y="1905000"/>
            <a:ext cx="3347070" cy="1200329"/>
          </a:xfrm>
          <a:prstGeom prst="rect">
            <a:avLst/>
          </a:prstGeom>
          <a:noFill/>
        </p:spPr>
        <p:txBody>
          <a:bodyPr wrap="none" rtlCol="0">
            <a:spAutoFit/>
          </a:bodyPr>
          <a:lstStyle/>
          <a:p>
            <a:r>
              <a:rPr lang="en-US" sz="2400" dirty="0" smtClean="0"/>
              <a:t>Citation from oldest Latin</a:t>
            </a:r>
          </a:p>
          <a:p>
            <a:r>
              <a:rPr lang="en-US" sz="2400" dirty="0" err="1" smtClean="0"/>
              <a:t>Abgar</a:t>
            </a:r>
            <a:r>
              <a:rPr lang="en-US" sz="2400" dirty="0" smtClean="0"/>
              <a:t> legend account</a:t>
            </a:r>
          </a:p>
          <a:p>
            <a:r>
              <a:rPr lang="en-US" sz="2400" dirty="0" smtClean="0"/>
              <a:t>likely 10</a:t>
            </a:r>
            <a:r>
              <a:rPr lang="en-US" sz="2400" baseline="30000" dirty="0" smtClean="0"/>
              <a:t>th</a:t>
            </a:r>
            <a:r>
              <a:rPr lang="en-US" sz="2400" dirty="0" smtClean="0"/>
              <a:t> century *</a:t>
            </a:r>
            <a:endParaRPr lang="en-US" sz="2400" dirty="0"/>
          </a:p>
        </p:txBody>
      </p:sp>
      <p:sp>
        <p:nvSpPr>
          <p:cNvPr id="12" name="TextBox 11"/>
          <p:cNvSpPr txBox="1"/>
          <p:nvPr/>
        </p:nvSpPr>
        <p:spPr>
          <a:xfrm>
            <a:off x="78096" y="3124200"/>
            <a:ext cx="3198504" cy="1015663"/>
          </a:xfrm>
          <a:prstGeom prst="rect">
            <a:avLst/>
          </a:prstGeom>
          <a:noFill/>
        </p:spPr>
        <p:txBody>
          <a:bodyPr wrap="none" rtlCol="0">
            <a:spAutoFit/>
          </a:bodyPr>
          <a:lstStyle/>
          <a:p>
            <a:pPr>
              <a:buFont typeface="Arial" pitchFamily="34" charset="0"/>
              <a:buChar char="•"/>
            </a:pPr>
            <a:r>
              <a:rPr lang="en-US" sz="1200" dirty="0" smtClean="0"/>
              <a:t>JOSEPH OF ARIMATHEA, THE HOLY GRAIL, AND </a:t>
            </a:r>
          </a:p>
          <a:p>
            <a:r>
              <a:rPr lang="en-US" sz="1200" dirty="0" smtClean="0"/>
              <a:t>THE EDESSA ICON  by Dr. Dan </a:t>
            </a:r>
            <a:r>
              <a:rPr lang="en-US" sz="1200" dirty="0" err="1" smtClean="0"/>
              <a:t>Scavone</a:t>
            </a:r>
            <a:endParaRPr lang="en-US" sz="1200" dirty="0" smtClean="0"/>
          </a:p>
          <a:p>
            <a:r>
              <a:rPr lang="en-US" sz="1200" dirty="0" smtClean="0"/>
              <a:t>http://www.shroud.com/pdfs/n56part3.pdf</a:t>
            </a:r>
          </a:p>
          <a:p>
            <a:endParaRPr lang="en-US" sz="1200" dirty="0" smtClean="0"/>
          </a:p>
          <a:p>
            <a:endParaRPr lang="en-US" sz="1200" dirty="0"/>
          </a:p>
        </p:txBody>
      </p:sp>
      <p:sp>
        <p:nvSpPr>
          <p:cNvPr id="13" name="TextBox 12"/>
          <p:cNvSpPr txBox="1"/>
          <p:nvPr/>
        </p:nvSpPr>
        <p:spPr>
          <a:xfrm>
            <a:off x="7010400" y="5435600"/>
            <a:ext cx="1704377" cy="369332"/>
          </a:xfrm>
          <a:prstGeom prst="rect">
            <a:avLst/>
          </a:prstGeom>
          <a:noFill/>
        </p:spPr>
        <p:txBody>
          <a:bodyPr wrap="none" rtlCol="0">
            <a:spAutoFit/>
          </a:bodyPr>
          <a:lstStyle/>
          <a:p>
            <a:r>
              <a:rPr lang="en-US" b="1" dirty="0" smtClean="0"/>
              <a:t>Man of Sorrows</a:t>
            </a:r>
            <a:endParaRPr lang="en-US" b="1" dirty="0"/>
          </a:p>
        </p:txBody>
      </p:sp>
      <p:pic>
        <p:nvPicPr>
          <p:cNvPr id="58370" name="Picture 2"/>
          <p:cNvPicPr>
            <a:picLocks noChangeAspect="1" noChangeArrowheads="1"/>
          </p:cNvPicPr>
          <p:nvPr/>
        </p:nvPicPr>
        <p:blipFill>
          <a:blip r:embed="rId5" cstate="print"/>
          <a:srcRect/>
          <a:stretch>
            <a:fillRect/>
          </a:stretch>
        </p:blipFill>
        <p:spPr bwMode="auto">
          <a:xfrm>
            <a:off x="0" y="0"/>
            <a:ext cx="1066800" cy="13760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64</a:t>
            </a:fld>
            <a:endParaRPr lang="en-US"/>
          </a:p>
        </p:txBody>
      </p:sp>
      <p:sp>
        <p:nvSpPr>
          <p:cNvPr id="6" name="Rectangle 1026"/>
          <p:cNvSpPr txBox="1">
            <a:spLocks noChangeArrowheads="1"/>
          </p:cNvSpPr>
          <p:nvPr/>
        </p:nvSpPr>
        <p:spPr>
          <a:xfrm>
            <a:off x="1600200" y="457200"/>
            <a:ext cx="7239000" cy="914400"/>
          </a:xfrm>
          <a:prstGeom prst="rect">
            <a:avLst/>
          </a:prstGeom>
          <a:effectLst>
            <a:outerShdw blurRad="50800" dist="50800" dir="5400000" algn="ctr" rotWithShape="0">
              <a:schemeClr val="bg1"/>
            </a:outerShdw>
          </a:effectLst>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smtClean="0">
                <a:ln>
                  <a:noFill/>
                </a:ln>
                <a:solidFill>
                  <a:schemeClr val="accent2"/>
                </a:solidFill>
                <a:effectLst>
                  <a:outerShdw blurRad="38100" dist="38100" dir="2700000" algn="tl">
                    <a:srgbClr val="C0C0C0"/>
                  </a:outerShdw>
                </a:effectLst>
                <a:uLnTx/>
                <a:uFillTx/>
                <a:latin typeface="+mj-lt"/>
                <a:ea typeface="+mj-ea"/>
                <a:cs typeface="+mj-cs"/>
              </a:rPr>
              <a:t>Nicholas </a:t>
            </a:r>
            <a:r>
              <a:rPr kumimoji="0" lang="en-US" sz="5400" b="1" i="0" u="none" strike="noStrike" kern="1200" cap="none" spc="0" normalizeH="0" baseline="0" noProof="0" dirty="0" err="1" smtClean="0">
                <a:ln>
                  <a:noFill/>
                </a:ln>
                <a:solidFill>
                  <a:schemeClr val="accent2"/>
                </a:solidFill>
                <a:effectLst>
                  <a:outerShdw blurRad="38100" dist="38100" dir="2700000" algn="tl">
                    <a:srgbClr val="C0C0C0"/>
                  </a:outerShdw>
                </a:effectLst>
                <a:uLnTx/>
                <a:uFillTx/>
                <a:latin typeface="+mj-lt"/>
                <a:ea typeface="+mj-ea"/>
                <a:cs typeface="+mj-cs"/>
              </a:rPr>
              <a:t>Soemundarson</a:t>
            </a:r>
            <a:endParaRPr kumimoji="0" lang="en-US" sz="5400" b="1" i="0" u="none" strike="noStrike" kern="1200" cap="none" spc="0" normalizeH="0" baseline="0" noProof="0" dirty="0" smtClean="0">
              <a:ln>
                <a:noFill/>
              </a:ln>
              <a:solidFill>
                <a:schemeClr val="accent2"/>
              </a:solidFill>
              <a:effectLst>
                <a:outerShdw blurRad="38100" dist="38100" dir="2700000" algn="tl">
                  <a:srgbClr val="C0C0C0"/>
                </a:outerShdw>
              </a:effectLst>
              <a:uLnTx/>
              <a:uFillTx/>
              <a:latin typeface="+mj-lt"/>
              <a:ea typeface="+mj-ea"/>
              <a:cs typeface="+mj-cs"/>
            </a:endParaRPr>
          </a:p>
        </p:txBody>
      </p:sp>
      <p:sp>
        <p:nvSpPr>
          <p:cNvPr id="7" name="Rectangle 1027"/>
          <p:cNvSpPr txBox="1">
            <a:spLocks noChangeArrowheads="1"/>
          </p:cNvSpPr>
          <p:nvPr/>
        </p:nvSpPr>
        <p:spPr>
          <a:xfrm>
            <a:off x="2057400" y="1676400"/>
            <a:ext cx="6400800" cy="42672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In 1157 Nicholas Soemundarson an Icelandic abbot upon returning home from a pilgrimage to Constantinople put together a catalogue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The abbot mentioned:”… a shroud with the blood and body of Christ on it”</a:t>
            </a:r>
          </a:p>
        </p:txBody>
      </p:sp>
      <p:sp>
        <p:nvSpPr>
          <p:cNvPr id="8" name="Text Box 1028"/>
          <p:cNvSpPr txBox="1">
            <a:spLocks noChangeArrowheads="1"/>
          </p:cNvSpPr>
          <p:nvPr/>
        </p:nvSpPr>
        <p:spPr bwMode="auto">
          <a:xfrm>
            <a:off x="2819400" y="5867400"/>
            <a:ext cx="4708525" cy="396875"/>
          </a:xfrm>
          <a:prstGeom prst="rect">
            <a:avLst/>
          </a:prstGeom>
          <a:noFill/>
          <a:ln w="25400">
            <a:noFill/>
            <a:miter lim="800000"/>
            <a:headEnd/>
            <a:tailEnd/>
          </a:ln>
        </p:spPr>
        <p:txBody>
          <a:bodyPr wrap="none">
            <a:spAutoFit/>
          </a:bodyPr>
          <a:lstStyle/>
          <a:p>
            <a:r>
              <a:rPr lang="en-US" dirty="0"/>
              <a:t>pg. 73 Heller, </a:t>
            </a:r>
            <a:r>
              <a:rPr lang="en-US" i="1" dirty="0"/>
              <a:t>Report on the Shroud of Turin</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0" y="0"/>
            <a:ext cx="1066800" cy="1376017"/>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65</a:t>
            </a:fld>
            <a:endParaRPr lang="en-US"/>
          </a:p>
        </p:txBody>
      </p:sp>
      <p:grpSp>
        <p:nvGrpSpPr>
          <p:cNvPr id="4" name="Group 9"/>
          <p:cNvGrpSpPr>
            <a:grpSpLocks/>
          </p:cNvGrpSpPr>
          <p:nvPr/>
        </p:nvGrpSpPr>
        <p:grpSpPr bwMode="auto">
          <a:xfrm>
            <a:off x="4038600" y="2438400"/>
            <a:ext cx="1668463" cy="1905000"/>
            <a:chOff x="3216" y="1056"/>
            <a:chExt cx="1051" cy="1200"/>
          </a:xfrm>
        </p:grpSpPr>
        <p:pic>
          <p:nvPicPr>
            <p:cNvPr id="5" name="Picture 5" descr="D:\WINDOWS\DESKTOP\shroud\shroud2\hole1dr.jpg"/>
            <p:cNvPicPr>
              <a:picLocks noChangeAspect="1" noChangeArrowheads="1"/>
            </p:cNvPicPr>
            <p:nvPr/>
          </p:nvPicPr>
          <p:blipFill>
            <a:blip r:embed="rId3" cstate="print"/>
            <a:srcRect/>
            <a:stretch>
              <a:fillRect/>
            </a:stretch>
          </p:blipFill>
          <p:spPr bwMode="auto">
            <a:xfrm>
              <a:off x="3216" y="1056"/>
              <a:ext cx="474" cy="576"/>
            </a:xfrm>
            <a:prstGeom prst="rect">
              <a:avLst/>
            </a:prstGeom>
            <a:noFill/>
            <a:ln w="9525">
              <a:noFill/>
              <a:miter lim="800000"/>
              <a:headEnd/>
              <a:tailEnd/>
            </a:ln>
          </p:spPr>
        </p:pic>
        <p:pic>
          <p:nvPicPr>
            <p:cNvPr id="6" name="Picture 6" descr="D:\WINDOWS\DESKTOP\shroud\shroud2\hole2dr.jpg"/>
            <p:cNvPicPr>
              <a:picLocks noChangeAspect="1" noChangeArrowheads="1"/>
            </p:cNvPicPr>
            <p:nvPr/>
          </p:nvPicPr>
          <p:blipFill>
            <a:blip r:embed="rId4" cstate="print"/>
            <a:srcRect/>
            <a:stretch>
              <a:fillRect/>
            </a:stretch>
          </p:blipFill>
          <p:spPr bwMode="auto">
            <a:xfrm>
              <a:off x="3216" y="1680"/>
              <a:ext cx="475" cy="576"/>
            </a:xfrm>
            <a:prstGeom prst="rect">
              <a:avLst/>
            </a:prstGeom>
            <a:noFill/>
            <a:ln w="9525">
              <a:noFill/>
              <a:miter lim="800000"/>
              <a:headEnd/>
              <a:tailEnd/>
            </a:ln>
          </p:spPr>
        </p:pic>
        <p:pic>
          <p:nvPicPr>
            <p:cNvPr id="7" name="Picture 7" descr="D:\WINDOWS\DESKTOP\shroud\shroud2\hole3fr.jpg"/>
            <p:cNvPicPr>
              <a:picLocks noChangeAspect="1" noChangeArrowheads="1"/>
            </p:cNvPicPr>
            <p:nvPr/>
          </p:nvPicPr>
          <p:blipFill>
            <a:blip r:embed="rId5" cstate="print"/>
            <a:srcRect/>
            <a:stretch>
              <a:fillRect/>
            </a:stretch>
          </p:blipFill>
          <p:spPr bwMode="auto">
            <a:xfrm>
              <a:off x="3792" y="1056"/>
              <a:ext cx="474" cy="576"/>
            </a:xfrm>
            <a:prstGeom prst="rect">
              <a:avLst/>
            </a:prstGeom>
            <a:noFill/>
            <a:ln w="9525">
              <a:noFill/>
              <a:miter lim="800000"/>
              <a:headEnd/>
              <a:tailEnd/>
            </a:ln>
          </p:spPr>
        </p:pic>
        <p:pic>
          <p:nvPicPr>
            <p:cNvPr id="8" name="Picture 8" descr="D:\WINDOWS\DESKTOP\shroud\shroud2\hole4fr.jpg"/>
            <p:cNvPicPr>
              <a:picLocks noChangeAspect="1" noChangeArrowheads="1"/>
            </p:cNvPicPr>
            <p:nvPr/>
          </p:nvPicPr>
          <p:blipFill>
            <a:blip r:embed="rId6" cstate="print"/>
            <a:srcRect/>
            <a:stretch>
              <a:fillRect/>
            </a:stretch>
          </p:blipFill>
          <p:spPr bwMode="auto">
            <a:xfrm>
              <a:off x="3792" y="1680"/>
              <a:ext cx="475" cy="576"/>
            </a:xfrm>
            <a:prstGeom prst="rect">
              <a:avLst/>
            </a:prstGeom>
            <a:noFill/>
            <a:ln w="9525">
              <a:noFill/>
              <a:miter lim="800000"/>
              <a:headEnd/>
              <a:tailEnd/>
            </a:ln>
          </p:spPr>
        </p:pic>
      </p:grpSp>
      <p:sp>
        <p:nvSpPr>
          <p:cNvPr id="9" name="Text Box 10"/>
          <p:cNvSpPr txBox="1">
            <a:spLocks noChangeArrowheads="1"/>
          </p:cNvSpPr>
          <p:nvPr/>
        </p:nvSpPr>
        <p:spPr bwMode="auto">
          <a:xfrm>
            <a:off x="3962400" y="1143000"/>
            <a:ext cx="4302125" cy="1323975"/>
          </a:xfrm>
          <a:prstGeom prst="rect">
            <a:avLst/>
          </a:prstGeom>
          <a:noFill/>
          <a:ln w="9525">
            <a:noFill/>
            <a:miter lim="800000"/>
            <a:headEnd/>
            <a:tailEnd/>
          </a:ln>
        </p:spPr>
        <p:txBody>
          <a:bodyPr wrap="none">
            <a:spAutoFit/>
          </a:bodyPr>
          <a:lstStyle/>
          <a:p>
            <a:r>
              <a:rPr lang="en-US" b="1" dirty="0"/>
              <a:t>Pray Codex contains crossed</a:t>
            </a:r>
          </a:p>
          <a:p>
            <a:r>
              <a:rPr lang="en-US" b="1" dirty="0"/>
              <a:t>thumb-less hands, a pattern like</a:t>
            </a:r>
          </a:p>
          <a:p>
            <a:r>
              <a:rPr lang="en-US" b="1" dirty="0"/>
              <a:t>a herring bone twill and markings</a:t>
            </a:r>
          </a:p>
          <a:p>
            <a:r>
              <a:rPr lang="en-US" b="1" dirty="0"/>
              <a:t>that look like the burns on the shroud</a:t>
            </a:r>
          </a:p>
        </p:txBody>
      </p:sp>
      <p:sp>
        <p:nvSpPr>
          <p:cNvPr id="10" name="AutoShape 11"/>
          <p:cNvSpPr>
            <a:spLocks/>
          </p:cNvSpPr>
          <p:nvPr/>
        </p:nvSpPr>
        <p:spPr bwMode="auto">
          <a:xfrm>
            <a:off x="5867400" y="2514600"/>
            <a:ext cx="228600" cy="1752600"/>
          </a:xfrm>
          <a:prstGeom prst="rightBrace">
            <a:avLst>
              <a:gd name="adj1" fmla="val 63889"/>
              <a:gd name="adj2" fmla="val 50000"/>
            </a:avLst>
          </a:prstGeom>
          <a:noFill/>
          <a:ln w="50800">
            <a:solidFill>
              <a:schemeClr val="tx1"/>
            </a:solidFill>
            <a:round/>
            <a:headEnd/>
            <a:tailEnd/>
          </a:ln>
        </p:spPr>
        <p:txBody>
          <a:bodyPr wrap="none" anchor="ctr"/>
          <a:lstStyle/>
          <a:p>
            <a:endParaRPr lang="en-US"/>
          </a:p>
        </p:txBody>
      </p:sp>
      <p:sp>
        <p:nvSpPr>
          <p:cNvPr id="11" name="Text Box 12"/>
          <p:cNvSpPr txBox="1">
            <a:spLocks noChangeArrowheads="1"/>
          </p:cNvSpPr>
          <p:nvPr/>
        </p:nvSpPr>
        <p:spPr bwMode="auto">
          <a:xfrm>
            <a:off x="6172200" y="3048000"/>
            <a:ext cx="1501775" cy="701675"/>
          </a:xfrm>
          <a:prstGeom prst="rect">
            <a:avLst/>
          </a:prstGeom>
          <a:noFill/>
          <a:ln w="9525">
            <a:noFill/>
            <a:miter lim="800000"/>
            <a:headEnd/>
            <a:tailEnd/>
          </a:ln>
        </p:spPr>
        <p:txBody>
          <a:bodyPr wrap="none">
            <a:spAutoFit/>
          </a:bodyPr>
          <a:lstStyle/>
          <a:p>
            <a:r>
              <a:rPr lang="en-US" dirty="0"/>
              <a:t>the pre-1532</a:t>
            </a:r>
          </a:p>
          <a:p>
            <a:r>
              <a:rPr lang="en-US" dirty="0"/>
              <a:t>shroud burns</a:t>
            </a:r>
          </a:p>
        </p:txBody>
      </p:sp>
      <p:pic>
        <p:nvPicPr>
          <p:cNvPr id="12" name="Picture 12" descr="pray3j.jpg"/>
          <p:cNvPicPr>
            <a:picLocks noChangeAspect="1"/>
          </p:cNvPicPr>
          <p:nvPr/>
        </p:nvPicPr>
        <p:blipFill>
          <a:blip r:embed="rId7" cstate="print"/>
          <a:srcRect/>
          <a:stretch>
            <a:fillRect/>
          </a:stretch>
        </p:blipFill>
        <p:spPr bwMode="auto">
          <a:xfrm>
            <a:off x="152400" y="1143000"/>
            <a:ext cx="3556000" cy="5375275"/>
          </a:xfrm>
          <a:prstGeom prst="rect">
            <a:avLst/>
          </a:prstGeom>
          <a:noFill/>
          <a:ln w="9525">
            <a:noFill/>
            <a:miter lim="800000"/>
            <a:headEnd/>
            <a:tailEnd/>
          </a:ln>
        </p:spPr>
      </p:pic>
      <p:sp>
        <p:nvSpPr>
          <p:cNvPr id="13" name="Title 12"/>
          <p:cNvSpPr txBox="1">
            <a:spLocks/>
          </p:cNvSpPr>
          <p:nvPr/>
        </p:nvSpPr>
        <p:spPr>
          <a:xfrm>
            <a:off x="914400" y="228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11. Pray Codex 1192-1195 A.D. </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grpSp>
        <p:nvGrpSpPr>
          <p:cNvPr id="14" name="Group 13"/>
          <p:cNvGrpSpPr/>
          <p:nvPr/>
        </p:nvGrpSpPr>
        <p:grpSpPr>
          <a:xfrm>
            <a:off x="6248400" y="3657600"/>
            <a:ext cx="2489333" cy="2667000"/>
            <a:chOff x="6248400" y="3657600"/>
            <a:chExt cx="2489333" cy="2667000"/>
          </a:xfrm>
        </p:grpSpPr>
        <p:pic>
          <p:nvPicPr>
            <p:cNvPr id="15" name="Picture 13" descr="PreyCodexHoles.jpg"/>
            <p:cNvPicPr>
              <a:picLocks noChangeAspect="1"/>
            </p:cNvPicPr>
            <p:nvPr/>
          </p:nvPicPr>
          <p:blipFill>
            <a:blip r:embed="rId8" cstate="print"/>
            <a:srcRect/>
            <a:stretch>
              <a:fillRect/>
            </a:stretch>
          </p:blipFill>
          <p:spPr bwMode="auto">
            <a:xfrm>
              <a:off x="6248400" y="3657600"/>
              <a:ext cx="2489333" cy="2667000"/>
            </a:xfrm>
            <a:prstGeom prst="rect">
              <a:avLst/>
            </a:prstGeom>
            <a:noFill/>
            <a:ln w="9525">
              <a:noFill/>
              <a:miter lim="800000"/>
              <a:headEnd/>
              <a:tailEnd/>
            </a:ln>
          </p:spPr>
        </p:pic>
        <p:sp>
          <p:nvSpPr>
            <p:cNvPr id="16" name="Oval 15"/>
            <p:cNvSpPr/>
            <p:nvPr/>
          </p:nvSpPr>
          <p:spPr>
            <a:xfrm>
              <a:off x="6553200" y="4038600"/>
              <a:ext cx="914400" cy="1143000"/>
            </a:xfrm>
            <a:prstGeom prst="ellipse">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2" descr="http://www.newgeology.us/HolesInPrayCodex.jpg"/>
          <p:cNvPicPr>
            <a:picLocks noChangeAspect="1" noChangeArrowheads="1"/>
          </p:cNvPicPr>
          <p:nvPr/>
        </p:nvPicPr>
        <p:blipFill>
          <a:blip r:embed="rId9" cstate="print"/>
          <a:srcRect/>
          <a:stretch>
            <a:fillRect/>
          </a:stretch>
        </p:blipFill>
        <p:spPr bwMode="auto">
          <a:xfrm>
            <a:off x="4038600" y="4572000"/>
            <a:ext cx="1752600" cy="1448816"/>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228600"/>
            <a:ext cx="8229600" cy="1143000"/>
          </a:xfrm>
        </p:spPr>
        <p:txBody>
          <a:bodyPr/>
          <a:lstStyle/>
          <a:p>
            <a:r>
              <a:rPr lang="en-US" dirty="0" smtClean="0"/>
              <a:t>STURP Transmitted Light Images</a:t>
            </a:r>
            <a:endParaRPr lang="en-US" dirty="0"/>
          </a:p>
        </p:txBody>
      </p:sp>
      <p:sp>
        <p:nvSpPr>
          <p:cNvPr id="5" name="Content Placeholder 4"/>
          <p:cNvSpPr>
            <a:spLocks noGrp="1"/>
          </p:cNvSpPr>
          <p:nvPr>
            <p:ph idx="1"/>
          </p:nvPr>
        </p:nvSpPr>
        <p:spPr>
          <a:xfrm>
            <a:off x="533400" y="1752600"/>
            <a:ext cx="6172200" cy="4525963"/>
          </a:xfrm>
        </p:spPr>
        <p:txBody>
          <a:bodyPr>
            <a:normAutofit lnSpcReduction="10000"/>
          </a:bodyPr>
          <a:lstStyle/>
          <a:p>
            <a:r>
              <a:rPr lang="en-US" dirty="0" smtClean="0"/>
              <a:t>Observed the horizontal discolorations in the transmitted light image marked by arrows</a:t>
            </a:r>
          </a:p>
          <a:p>
            <a:r>
              <a:rPr lang="en-US" dirty="0" smtClean="0"/>
              <a:t>John Jackson inferred from these the structure of a likely device which explains what Robert de </a:t>
            </a:r>
            <a:r>
              <a:rPr lang="en-US" dirty="0" err="1" smtClean="0"/>
              <a:t>Clari</a:t>
            </a:r>
            <a:r>
              <a:rPr lang="en-US" dirty="0" smtClean="0"/>
              <a:t> saw in 1203</a:t>
            </a:r>
          </a:p>
          <a:p>
            <a:r>
              <a:rPr lang="en-US" dirty="0" smtClean="0"/>
              <a:t>We'll call it the Constantinople Device </a:t>
            </a:r>
            <a:endParaRPr lang="en-US" dirty="0"/>
          </a:p>
        </p:txBody>
      </p:sp>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66</a:t>
            </a:fld>
            <a:endParaRPr lang="en-US"/>
          </a:p>
        </p:txBody>
      </p:sp>
      <p:pic>
        <p:nvPicPr>
          <p:cNvPr id="71682" name="Picture 2" descr="H:\SHROUDBaselineImages\ShroudPrimaryImages\TransmittedLight\SchwortzTransmitted\VENTTRANC800.tif"/>
          <p:cNvPicPr>
            <a:picLocks noChangeAspect="1" noChangeArrowheads="1"/>
          </p:cNvPicPr>
          <p:nvPr/>
        </p:nvPicPr>
        <p:blipFill>
          <a:blip r:embed="rId2" cstate="print"/>
          <a:srcRect/>
          <a:stretch>
            <a:fillRect/>
          </a:stretch>
        </p:blipFill>
        <p:spPr bwMode="auto">
          <a:xfrm>
            <a:off x="6745287" y="1524000"/>
            <a:ext cx="2398713" cy="4800600"/>
          </a:xfrm>
          <a:prstGeom prst="rect">
            <a:avLst/>
          </a:prstGeom>
          <a:noFill/>
        </p:spPr>
      </p:pic>
      <p:cxnSp>
        <p:nvCxnSpPr>
          <p:cNvPr id="8" name="Straight Arrow Connector 7"/>
          <p:cNvCxnSpPr/>
          <p:nvPr/>
        </p:nvCxnSpPr>
        <p:spPr>
          <a:xfrm>
            <a:off x="6477000" y="3429000"/>
            <a:ext cx="304800"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477000" y="3733800"/>
            <a:ext cx="304800"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400800" y="4800600"/>
            <a:ext cx="304800"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400800" y="5105400"/>
            <a:ext cx="304800"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400800" y="5410200"/>
            <a:ext cx="304800"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400800" y="5715000"/>
            <a:ext cx="304800"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400800" y="6019800"/>
            <a:ext cx="304800"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477000" y="3962400"/>
            <a:ext cx="304800"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67</a:t>
            </a:fld>
            <a:endParaRPr lang="en-US"/>
          </a:p>
        </p:txBody>
      </p:sp>
      <p:pic>
        <p:nvPicPr>
          <p:cNvPr id="4" name="Picture 11" descr="http://renbronze.files.wordpress.com/2013/12/m501206_0004764_p.jpg"/>
          <p:cNvPicPr>
            <a:picLocks noChangeAspect="1" noChangeArrowheads="1"/>
          </p:cNvPicPr>
          <p:nvPr/>
        </p:nvPicPr>
        <p:blipFill>
          <a:blip r:embed="rId2" cstate="print"/>
          <a:srcRect/>
          <a:stretch>
            <a:fillRect/>
          </a:stretch>
        </p:blipFill>
        <p:spPr bwMode="auto">
          <a:xfrm>
            <a:off x="6903543" y="-76199"/>
            <a:ext cx="2240457" cy="2971799"/>
          </a:xfrm>
          <a:prstGeom prst="rect">
            <a:avLst/>
          </a:prstGeom>
          <a:noFill/>
        </p:spPr>
      </p:pic>
      <p:pic>
        <p:nvPicPr>
          <p:cNvPr id="5" name="Picture 8" descr="C:\DigitalImageProcessing\ManOfSorrow\Pietro_Lorenzetti_-_Man_of_Sorrow_-_WGA13546.jpg"/>
          <p:cNvPicPr>
            <a:picLocks noChangeAspect="1" noChangeArrowheads="1"/>
          </p:cNvPicPr>
          <p:nvPr/>
        </p:nvPicPr>
        <p:blipFill>
          <a:blip r:embed="rId3" cstate="print"/>
          <a:srcRect/>
          <a:stretch>
            <a:fillRect/>
          </a:stretch>
        </p:blipFill>
        <p:spPr bwMode="auto">
          <a:xfrm>
            <a:off x="5867400" y="2819400"/>
            <a:ext cx="1404582" cy="2087563"/>
          </a:xfrm>
          <a:prstGeom prst="rect">
            <a:avLst/>
          </a:prstGeom>
          <a:noFill/>
        </p:spPr>
      </p:pic>
      <p:pic>
        <p:nvPicPr>
          <p:cNvPr id="6" name="Picture 5"/>
          <p:cNvPicPr>
            <a:picLocks noChangeAspect="1" noChangeArrowheads="1"/>
          </p:cNvPicPr>
          <p:nvPr/>
        </p:nvPicPr>
        <p:blipFill>
          <a:blip r:embed="rId4" cstate="print"/>
          <a:srcRect/>
          <a:stretch>
            <a:fillRect/>
          </a:stretch>
        </p:blipFill>
        <p:spPr bwMode="auto">
          <a:xfrm>
            <a:off x="2057400" y="2590800"/>
            <a:ext cx="2579944" cy="2095500"/>
          </a:xfrm>
          <a:prstGeom prst="rect">
            <a:avLst/>
          </a:prstGeom>
          <a:noFill/>
          <a:ln w="9525">
            <a:noFill/>
            <a:miter lim="800000"/>
            <a:headEnd/>
            <a:tailEnd/>
          </a:ln>
        </p:spPr>
      </p:pic>
      <p:pic>
        <p:nvPicPr>
          <p:cNvPr id="7" name="Picture 4"/>
          <p:cNvPicPr>
            <a:picLocks noChangeAspect="1" noChangeArrowheads="1"/>
          </p:cNvPicPr>
          <p:nvPr/>
        </p:nvPicPr>
        <p:blipFill>
          <a:blip r:embed="rId5" cstate="print"/>
          <a:srcRect/>
          <a:stretch>
            <a:fillRect/>
          </a:stretch>
        </p:blipFill>
        <p:spPr bwMode="auto">
          <a:xfrm>
            <a:off x="152400" y="2514600"/>
            <a:ext cx="2209800" cy="2392522"/>
          </a:xfrm>
          <a:prstGeom prst="rect">
            <a:avLst/>
          </a:prstGeom>
          <a:noFill/>
          <a:ln w="9525">
            <a:noFill/>
            <a:miter lim="800000"/>
            <a:headEnd/>
            <a:tailEnd/>
          </a:ln>
        </p:spPr>
      </p:pic>
      <p:sp>
        <p:nvSpPr>
          <p:cNvPr id="8" name="TextBox 7"/>
          <p:cNvSpPr txBox="1"/>
          <p:nvPr/>
        </p:nvSpPr>
        <p:spPr>
          <a:xfrm>
            <a:off x="152400" y="4953000"/>
            <a:ext cx="8991600" cy="1200329"/>
          </a:xfrm>
          <a:prstGeom prst="rect">
            <a:avLst/>
          </a:prstGeom>
          <a:noFill/>
        </p:spPr>
        <p:txBody>
          <a:bodyPr wrap="square" rtlCol="0">
            <a:spAutoFit/>
          </a:bodyPr>
          <a:lstStyle/>
          <a:p>
            <a:r>
              <a:rPr lang="en-US" dirty="0" smtClean="0"/>
              <a:t>Robert de </a:t>
            </a:r>
            <a:r>
              <a:rPr lang="en-US" dirty="0" err="1" smtClean="0"/>
              <a:t>Clari</a:t>
            </a:r>
            <a:r>
              <a:rPr lang="en-US" dirty="0" smtClean="0"/>
              <a:t>, chronicler of the 4</a:t>
            </a:r>
            <a:r>
              <a:rPr lang="en-US" baseline="30000" dirty="0" smtClean="0"/>
              <a:t>th</a:t>
            </a:r>
            <a:r>
              <a:rPr lang="en-US" dirty="0" smtClean="0"/>
              <a:t> Crusade said that at the church of St. Mary of </a:t>
            </a:r>
            <a:r>
              <a:rPr lang="en-US" dirty="0" err="1" smtClean="0"/>
              <a:t>Blachernae</a:t>
            </a:r>
            <a:r>
              <a:rPr lang="en-US" dirty="0" smtClean="0"/>
              <a:t> "… where there was the shroud in which Our Lord had been wrapped, which every Friday raised itself upright, so that one could see the figure of Our Lord on it.  … no one, either Greek or French, ever knew what became of this shroud when the city was taken."</a:t>
            </a:r>
            <a:endParaRPr lang="en-US" dirty="0"/>
          </a:p>
        </p:txBody>
      </p:sp>
      <p:pic>
        <p:nvPicPr>
          <p:cNvPr id="9" name="Picture 2"/>
          <p:cNvPicPr>
            <a:picLocks noChangeAspect="1" noChangeArrowheads="1"/>
          </p:cNvPicPr>
          <p:nvPr/>
        </p:nvPicPr>
        <p:blipFill>
          <a:blip r:embed="rId6" cstate="print"/>
          <a:srcRect/>
          <a:stretch>
            <a:fillRect/>
          </a:stretch>
        </p:blipFill>
        <p:spPr bwMode="auto">
          <a:xfrm>
            <a:off x="228600" y="0"/>
            <a:ext cx="2801983" cy="2057400"/>
          </a:xfrm>
          <a:prstGeom prst="rect">
            <a:avLst/>
          </a:prstGeom>
          <a:noFill/>
          <a:ln w="9525">
            <a:noFill/>
            <a:miter lim="800000"/>
            <a:headEnd/>
            <a:tailEnd/>
          </a:ln>
        </p:spPr>
      </p:pic>
      <p:pic>
        <p:nvPicPr>
          <p:cNvPr id="10" name="Picture 3"/>
          <p:cNvPicPr>
            <a:picLocks noChangeAspect="1" noChangeArrowheads="1"/>
          </p:cNvPicPr>
          <p:nvPr/>
        </p:nvPicPr>
        <p:blipFill>
          <a:blip r:embed="rId7" cstate="print"/>
          <a:srcRect/>
          <a:stretch>
            <a:fillRect/>
          </a:stretch>
        </p:blipFill>
        <p:spPr bwMode="auto">
          <a:xfrm>
            <a:off x="3048000" y="0"/>
            <a:ext cx="3886200" cy="2236347"/>
          </a:xfrm>
          <a:prstGeom prst="rect">
            <a:avLst/>
          </a:prstGeom>
          <a:noFill/>
          <a:ln w="9525">
            <a:noFill/>
            <a:miter lim="800000"/>
            <a:headEnd/>
            <a:tailEnd/>
          </a:ln>
        </p:spPr>
      </p:pic>
      <p:pic>
        <p:nvPicPr>
          <p:cNvPr id="11" name="Picture 7" descr="http://www.wga.hu/art/c/ceccarel/sorrows.jpg"/>
          <p:cNvPicPr>
            <a:picLocks noChangeAspect="1" noChangeArrowheads="1"/>
          </p:cNvPicPr>
          <p:nvPr/>
        </p:nvPicPr>
        <p:blipFill>
          <a:blip r:embed="rId8" cstate="print">
            <a:lum bright="29000" contrast="47000"/>
          </a:blip>
          <a:srcRect/>
          <a:stretch>
            <a:fillRect/>
          </a:stretch>
        </p:blipFill>
        <p:spPr bwMode="auto">
          <a:xfrm>
            <a:off x="4191000" y="2667000"/>
            <a:ext cx="1643903" cy="2314575"/>
          </a:xfrm>
          <a:prstGeom prst="rect">
            <a:avLst/>
          </a:prstGeom>
          <a:noFill/>
        </p:spPr>
      </p:pic>
      <p:pic>
        <p:nvPicPr>
          <p:cNvPr id="12" name="Picture 9" descr="C:\DigitalImageProcessing\ManOfSorrow\man of sorrows.jpg"/>
          <p:cNvPicPr>
            <a:picLocks noChangeAspect="1" noChangeArrowheads="1"/>
          </p:cNvPicPr>
          <p:nvPr/>
        </p:nvPicPr>
        <p:blipFill>
          <a:blip r:embed="rId9" cstate="print"/>
          <a:srcRect/>
          <a:stretch>
            <a:fillRect/>
          </a:stretch>
        </p:blipFill>
        <p:spPr bwMode="auto">
          <a:xfrm>
            <a:off x="7315200" y="2743200"/>
            <a:ext cx="1312714" cy="2195513"/>
          </a:xfrm>
          <a:prstGeom prst="rect">
            <a:avLst/>
          </a:prstGeom>
          <a:noFill/>
        </p:spPr>
      </p:pic>
      <p:sp>
        <p:nvSpPr>
          <p:cNvPr id="13" name="TextBox 12"/>
          <p:cNvSpPr txBox="1"/>
          <p:nvPr/>
        </p:nvSpPr>
        <p:spPr>
          <a:xfrm>
            <a:off x="617177" y="6096000"/>
            <a:ext cx="6012223" cy="307777"/>
          </a:xfrm>
          <a:prstGeom prst="rect">
            <a:avLst/>
          </a:prstGeom>
          <a:noFill/>
        </p:spPr>
        <p:txBody>
          <a:bodyPr wrap="none" rtlCol="0">
            <a:spAutoFit/>
          </a:bodyPr>
          <a:lstStyle/>
          <a:p>
            <a:r>
              <a:rPr lang="en-US" sz="1400" dirty="0" smtClean="0"/>
              <a:t>Stills from BBC video posted to YouTube "Shroud of Turin - BBC - New Evidence" </a:t>
            </a:r>
            <a:endParaRPr lang="en-US" sz="1400" dirty="0"/>
          </a:p>
        </p:txBody>
      </p:sp>
      <p:sp>
        <p:nvSpPr>
          <p:cNvPr id="14" name="Title 1"/>
          <p:cNvSpPr txBox="1">
            <a:spLocks/>
          </p:cNvSpPr>
          <p:nvPr/>
        </p:nvSpPr>
        <p:spPr>
          <a:xfrm>
            <a:off x="0" y="1905000"/>
            <a:ext cx="7543800" cy="73183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 The Constantinople Device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76200"/>
            <a:ext cx="8229600" cy="1143000"/>
          </a:xfrm>
        </p:spPr>
        <p:txBody>
          <a:bodyPr>
            <a:normAutofit fontScale="90000"/>
          </a:bodyPr>
          <a:lstStyle/>
          <a:p>
            <a:r>
              <a:rPr lang="en-US" dirty="0" smtClean="0"/>
              <a:t>The Sack of Constantinople </a:t>
            </a:r>
            <a:br>
              <a:rPr lang="en-US" dirty="0" smtClean="0"/>
            </a:br>
            <a:r>
              <a:rPr lang="en-US" dirty="0" smtClean="0"/>
              <a:t>In April 1204</a:t>
            </a:r>
            <a:endParaRPr lang="en-US" dirty="0"/>
          </a:p>
        </p:txBody>
      </p:sp>
      <p:sp>
        <p:nvSpPr>
          <p:cNvPr id="5" name="Content Placeholder 4"/>
          <p:cNvSpPr>
            <a:spLocks noGrp="1"/>
          </p:cNvSpPr>
          <p:nvPr>
            <p:ph idx="1"/>
          </p:nvPr>
        </p:nvSpPr>
        <p:spPr>
          <a:xfrm>
            <a:off x="1219200" y="1143000"/>
            <a:ext cx="7924800" cy="2667000"/>
          </a:xfrm>
        </p:spPr>
        <p:txBody>
          <a:bodyPr>
            <a:normAutofit/>
          </a:bodyPr>
          <a:lstStyle/>
          <a:p>
            <a:r>
              <a:rPr lang="en-US" dirty="0" smtClean="0"/>
              <a:t>The shroud disappears from Constantinople apparently part of the "spoils of war" as Margaret de </a:t>
            </a:r>
            <a:r>
              <a:rPr lang="en-US" dirty="0" err="1" smtClean="0"/>
              <a:t>Charny</a:t>
            </a:r>
            <a:r>
              <a:rPr lang="en-US" dirty="0" smtClean="0"/>
              <a:t> later characterized the shroud.</a:t>
            </a:r>
          </a:p>
          <a:p>
            <a:r>
              <a:rPr lang="en-US" dirty="0" smtClean="0"/>
              <a:t>Where did it go?  How did it get to </a:t>
            </a:r>
            <a:r>
              <a:rPr lang="en-US" dirty="0" err="1" smtClean="0"/>
              <a:t>Lirey</a:t>
            </a:r>
            <a:r>
              <a:rPr lang="en-US" dirty="0" smtClean="0"/>
              <a:t>?</a:t>
            </a:r>
          </a:p>
          <a:p>
            <a:endParaRPr lang="en-US" dirty="0"/>
          </a:p>
        </p:txBody>
      </p:sp>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a:xfrm>
            <a:off x="6553200" y="6416675"/>
            <a:ext cx="2133600" cy="365125"/>
          </a:xfrm>
        </p:spPr>
        <p:txBody>
          <a:bodyPr/>
          <a:lstStyle/>
          <a:p>
            <a:fld id="{48A028EF-D103-4C28-9A2D-9D4A318C56C1}" type="slidenum">
              <a:rPr lang="en-US" smtClean="0"/>
              <a:pPr/>
              <a:t>68</a:t>
            </a:fld>
            <a:endParaRPr lang="en-US"/>
          </a:p>
        </p:txBody>
      </p:sp>
      <p:grpSp>
        <p:nvGrpSpPr>
          <p:cNvPr id="6" name="Group 5"/>
          <p:cNvGrpSpPr/>
          <p:nvPr/>
        </p:nvGrpSpPr>
        <p:grpSpPr>
          <a:xfrm>
            <a:off x="0" y="3581400"/>
            <a:ext cx="9144000" cy="2743200"/>
            <a:chOff x="0" y="3352800"/>
            <a:chExt cx="9144000" cy="2743200"/>
          </a:xfrm>
        </p:grpSpPr>
        <p:sp>
          <p:nvSpPr>
            <p:cNvPr id="7" name="TextBox 6"/>
            <p:cNvSpPr txBox="1"/>
            <p:nvPr/>
          </p:nvSpPr>
          <p:spPr>
            <a:xfrm>
              <a:off x="0" y="5486400"/>
              <a:ext cx="1163267" cy="369332"/>
            </a:xfrm>
            <a:prstGeom prst="rect">
              <a:avLst/>
            </a:prstGeom>
            <a:noFill/>
          </p:spPr>
          <p:txBody>
            <a:bodyPr wrap="none" rtlCol="0">
              <a:spAutoFit/>
            </a:bodyPr>
            <a:lstStyle/>
            <a:p>
              <a:r>
                <a:rPr lang="en-US" dirty="0" smtClean="0"/>
                <a:t>30-33 A.D.</a:t>
              </a:r>
              <a:endParaRPr lang="en-US" dirty="0"/>
            </a:p>
          </p:txBody>
        </p:sp>
        <p:grpSp>
          <p:nvGrpSpPr>
            <p:cNvPr id="8" name="Group 29"/>
            <p:cNvGrpSpPr/>
            <p:nvPr/>
          </p:nvGrpSpPr>
          <p:grpSpPr>
            <a:xfrm>
              <a:off x="609600" y="3352800"/>
              <a:ext cx="8534400" cy="2743200"/>
              <a:chOff x="609600" y="3352800"/>
              <a:chExt cx="8534400" cy="2743200"/>
            </a:xfrm>
          </p:grpSpPr>
          <p:sp>
            <p:nvSpPr>
              <p:cNvPr id="9" name="Right Arrow 8"/>
              <p:cNvSpPr/>
              <p:nvPr/>
            </p:nvSpPr>
            <p:spPr>
              <a:xfrm>
                <a:off x="685800" y="4419600"/>
                <a:ext cx="7924800" cy="9144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879230" y="4038600"/>
                <a:ext cx="1264770" cy="369332"/>
              </a:xfrm>
              <a:prstGeom prst="rect">
                <a:avLst/>
              </a:prstGeom>
              <a:noFill/>
            </p:spPr>
            <p:txBody>
              <a:bodyPr wrap="none" rtlCol="0">
                <a:spAutoFit/>
              </a:bodyPr>
              <a:lstStyle/>
              <a:p>
                <a:r>
                  <a:rPr lang="en-US" dirty="0" smtClean="0"/>
                  <a:t>the Present</a:t>
                </a:r>
                <a:endParaRPr lang="en-US" dirty="0"/>
              </a:p>
            </p:txBody>
          </p:sp>
          <p:sp>
            <p:nvSpPr>
              <p:cNvPr id="11" name="Rectangle 10"/>
              <p:cNvSpPr/>
              <p:nvPr/>
            </p:nvSpPr>
            <p:spPr>
              <a:xfrm>
                <a:off x="24384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148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7244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4102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209800" y="3886200"/>
                <a:ext cx="535724" cy="369332"/>
              </a:xfrm>
              <a:prstGeom prst="rect">
                <a:avLst/>
              </a:prstGeom>
              <a:noFill/>
            </p:spPr>
            <p:txBody>
              <a:bodyPr wrap="none" rtlCol="0">
                <a:spAutoFit/>
              </a:bodyPr>
              <a:lstStyle/>
              <a:p>
                <a:r>
                  <a:rPr lang="en-US" dirty="0" smtClean="0"/>
                  <a:t>544</a:t>
                </a:r>
                <a:endParaRPr lang="en-US" dirty="0"/>
              </a:p>
            </p:txBody>
          </p:sp>
          <p:sp>
            <p:nvSpPr>
              <p:cNvPr id="16" name="TextBox 15"/>
              <p:cNvSpPr txBox="1"/>
              <p:nvPr/>
            </p:nvSpPr>
            <p:spPr>
              <a:xfrm>
                <a:off x="3886200" y="3886200"/>
                <a:ext cx="535724" cy="369332"/>
              </a:xfrm>
              <a:prstGeom prst="rect">
                <a:avLst/>
              </a:prstGeom>
              <a:noFill/>
            </p:spPr>
            <p:txBody>
              <a:bodyPr wrap="none" rtlCol="0">
                <a:spAutoFit/>
              </a:bodyPr>
              <a:lstStyle/>
              <a:p>
                <a:r>
                  <a:rPr lang="en-US" dirty="0" smtClean="0"/>
                  <a:t>944</a:t>
                </a:r>
                <a:endParaRPr lang="en-US" dirty="0"/>
              </a:p>
            </p:txBody>
          </p:sp>
          <p:sp>
            <p:nvSpPr>
              <p:cNvPr id="17" name="TextBox 16"/>
              <p:cNvSpPr txBox="1"/>
              <p:nvPr/>
            </p:nvSpPr>
            <p:spPr>
              <a:xfrm>
                <a:off x="4439920" y="3886200"/>
                <a:ext cx="652743" cy="369332"/>
              </a:xfrm>
              <a:prstGeom prst="rect">
                <a:avLst/>
              </a:prstGeom>
              <a:noFill/>
            </p:spPr>
            <p:txBody>
              <a:bodyPr wrap="none" rtlCol="0">
                <a:spAutoFit/>
              </a:bodyPr>
              <a:lstStyle/>
              <a:p>
                <a:r>
                  <a:rPr lang="en-US" dirty="0" smtClean="0"/>
                  <a:t>1204</a:t>
                </a:r>
                <a:endParaRPr lang="en-US" dirty="0"/>
              </a:p>
            </p:txBody>
          </p:sp>
          <p:sp>
            <p:nvSpPr>
              <p:cNvPr id="18" name="TextBox 17"/>
              <p:cNvSpPr txBox="1"/>
              <p:nvPr/>
            </p:nvSpPr>
            <p:spPr>
              <a:xfrm>
                <a:off x="5140960" y="3886200"/>
                <a:ext cx="652743" cy="369332"/>
              </a:xfrm>
              <a:prstGeom prst="rect">
                <a:avLst/>
              </a:prstGeom>
              <a:noFill/>
            </p:spPr>
            <p:txBody>
              <a:bodyPr wrap="none" rtlCol="0">
                <a:spAutoFit/>
              </a:bodyPr>
              <a:lstStyle/>
              <a:p>
                <a:r>
                  <a:rPr lang="en-US" dirty="0" smtClean="0"/>
                  <a:t>1355</a:t>
                </a:r>
                <a:endParaRPr lang="en-US" dirty="0"/>
              </a:p>
            </p:txBody>
          </p:sp>
          <p:sp>
            <p:nvSpPr>
              <p:cNvPr id="19" name="TextBox 18"/>
              <p:cNvSpPr txBox="1"/>
              <p:nvPr/>
            </p:nvSpPr>
            <p:spPr>
              <a:xfrm>
                <a:off x="5943600" y="4678680"/>
                <a:ext cx="1853841" cy="369332"/>
              </a:xfrm>
              <a:prstGeom prst="rect">
                <a:avLst/>
              </a:prstGeom>
              <a:noFill/>
            </p:spPr>
            <p:txBody>
              <a:bodyPr wrap="none" rtlCol="0">
                <a:spAutoFit/>
              </a:bodyPr>
              <a:lstStyle/>
              <a:p>
                <a:r>
                  <a:rPr lang="en-US" b="1" dirty="0" smtClean="0">
                    <a:solidFill>
                      <a:srgbClr val="FF0000"/>
                    </a:solidFill>
                  </a:rPr>
                  <a:t>KNOWN HISTORY</a:t>
                </a:r>
                <a:endParaRPr lang="en-US" b="1" dirty="0">
                  <a:solidFill>
                    <a:srgbClr val="FF0000"/>
                  </a:solidFill>
                </a:endParaRPr>
              </a:p>
            </p:txBody>
          </p:sp>
          <p:sp>
            <p:nvSpPr>
              <p:cNvPr id="20" name="Rectangle 19"/>
              <p:cNvSpPr/>
              <p:nvPr/>
            </p:nvSpPr>
            <p:spPr>
              <a:xfrm>
                <a:off x="9144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09600" y="4267200"/>
                <a:ext cx="152400" cy="1143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895600" y="4724400"/>
                <a:ext cx="907364" cy="369332"/>
              </a:xfrm>
              <a:prstGeom prst="rect">
                <a:avLst/>
              </a:prstGeom>
              <a:noFill/>
            </p:spPr>
            <p:txBody>
              <a:bodyPr wrap="none" rtlCol="0">
                <a:spAutoFit/>
              </a:bodyPr>
              <a:lstStyle/>
              <a:p>
                <a:r>
                  <a:rPr lang="en-US" b="1" dirty="0" smtClean="0">
                    <a:solidFill>
                      <a:srgbClr val="FF0000"/>
                    </a:solidFill>
                  </a:rPr>
                  <a:t>EDESSA</a:t>
                </a:r>
                <a:endParaRPr lang="en-US" b="1" dirty="0">
                  <a:solidFill>
                    <a:srgbClr val="FF0000"/>
                  </a:solidFill>
                </a:endParaRPr>
              </a:p>
            </p:txBody>
          </p:sp>
          <p:sp>
            <p:nvSpPr>
              <p:cNvPr id="23" name="TextBox 22"/>
              <p:cNvSpPr txBox="1"/>
              <p:nvPr/>
            </p:nvSpPr>
            <p:spPr>
              <a:xfrm>
                <a:off x="772160" y="3916680"/>
                <a:ext cx="457200" cy="369332"/>
              </a:xfrm>
              <a:prstGeom prst="rect">
                <a:avLst/>
              </a:prstGeom>
              <a:noFill/>
            </p:spPr>
            <p:txBody>
              <a:bodyPr wrap="square" rtlCol="0">
                <a:spAutoFit/>
              </a:bodyPr>
              <a:lstStyle/>
              <a:p>
                <a:r>
                  <a:rPr lang="en-US" dirty="0" smtClean="0"/>
                  <a:t>70</a:t>
                </a:r>
                <a:endParaRPr lang="en-US" dirty="0"/>
              </a:p>
            </p:txBody>
          </p:sp>
          <p:sp>
            <p:nvSpPr>
              <p:cNvPr id="24" name="TextBox 23"/>
              <p:cNvSpPr txBox="1"/>
              <p:nvPr/>
            </p:nvSpPr>
            <p:spPr>
              <a:xfrm>
                <a:off x="1524000" y="4648200"/>
                <a:ext cx="351378" cy="523220"/>
              </a:xfrm>
              <a:prstGeom prst="rect">
                <a:avLst/>
              </a:prstGeom>
              <a:noFill/>
            </p:spPr>
            <p:txBody>
              <a:bodyPr wrap="none" rtlCol="0">
                <a:spAutoFit/>
              </a:bodyPr>
              <a:lstStyle/>
              <a:p>
                <a:r>
                  <a:rPr lang="en-US" sz="2800" b="1" dirty="0" smtClean="0">
                    <a:solidFill>
                      <a:srgbClr val="FF0000"/>
                    </a:solidFill>
                  </a:rPr>
                  <a:t>?</a:t>
                </a:r>
                <a:endParaRPr lang="en-US" sz="2800" b="1" dirty="0">
                  <a:solidFill>
                    <a:srgbClr val="FF0000"/>
                  </a:solidFill>
                </a:endParaRPr>
              </a:p>
            </p:txBody>
          </p:sp>
          <p:sp>
            <p:nvSpPr>
              <p:cNvPr id="25" name="TextBox 24"/>
              <p:cNvSpPr txBox="1"/>
              <p:nvPr/>
            </p:nvSpPr>
            <p:spPr>
              <a:xfrm>
                <a:off x="4953000" y="4648200"/>
                <a:ext cx="351378" cy="523220"/>
              </a:xfrm>
              <a:prstGeom prst="rect">
                <a:avLst/>
              </a:prstGeom>
              <a:noFill/>
            </p:spPr>
            <p:txBody>
              <a:bodyPr wrap="none" rtlCol="0">
                <a:spAutoFit/>
              </a:bodyPr>
              <a:lstStyle/>
              <a:p>
                <a:r>
                  <a:rPr lang="en-US" sz="2800" b="1" dirty="0" smtClean="0">
                    <a:solidFill>
                      <a:srgbClr val="FF0000"/>
                    </a:solidFill>
                  </a:rPr>
                  <a:t>?</a:t>
                </a:r>
                <a:endParaRPr lang="en-US" sz="2800" b="1" dirty="0">
                  <a:solidFill>
                    <a:srgbClr val="FF0000"/>
                  </a:solidFill>
                </a:endParaRPr>
              </a:p>
            </p:txBody>
          </p:sp>
          <p:sp>
            <p:nvSpPr>
              <p:cNvPr id="26" name="Oval 25"/>
              <p:cNvSpPr/>
              <p:nvPr/>
            </p:nvSpPr>
            <p:spPr>
              <a:xfrm>
                <a:off x="4343400" y="4800600"/>
                <a:ext cx="228600" cy="2286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3352800" y="5715000"/>
                <a:ext cx="2971800" cy="381000"/>
                <a:chOff x="3124200" y="5715000"/>
                <a:chExt cx="2971800" cy="381000"/>
              </a:xfrm>
            </p:grpSpPr>
            <p:sp>
              <p:nvSpPr>
                <p:cNvPr id="30" name="Rectangle 24"/>
                <p:cNvSpPr/>
                <p:nvPr/>
              </p:nvSpPr>
              <p:spPr>
                <a:xfrm>
                  <a:off x="3124200" y="5715000"/>
                  <a:ext cx="2590800" cy="381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429000" y="5726668"/>
                  <a:ext cx="2667000" cy="369332"/>
                </a:xfrm>
                <a:prstGeom prst="rect">
                  <a:avLst/>
                </a:prstGeom>
                <a:noFill/>
              </p:spPr>
              <p:txBody>
                <a:bodyPr wrap="square" rtlCol="0">
                  <a:spAutoFit/>
                </a:bodyPr>
                <a:lstStyle/>
                <a:p>
                  <a:r>
                    <a:rPr lang="en-US" b="1" dirty="0" smtClean="0">
                      <a:solidFill>
                        <a:srgbClr val="FF0000"/>
                      </a:solidFill>
                    </a:rPr>
                    <a:t>CONSTANTINOPLE</a:t>
                  </a:r>
                  <a:endParaRPr lang="en-US" b="1" dirty="0">
                    <a:solidFill>
                      <a:srgbClr val="FF0000"/>
                    </a:solidFill>
                  </a:endParaRPr>
                </a:p>
              </p:txBody>
            </p:sp>
          </p:grpSp>
          <p:sp>
            <p:nvSpPr>
              <p:cNvPr id="28" name="Rectangle 27"/>
              <p:cNvSpPr/>
              <p:nvPr/>
            </p:nvSpPr>
            <p:spPr>
              <a:xfrm>
                <a:off x="4450081" y="5029200"/>
                <a:ext cx="45719" cy="685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971800" y="3352800"/>
                <a:ext cx="2334293" cy="584775"/>
              </a:xfrm>
              <a:prstGeom prst="rect">
                <a:avLst/>
              </a:prstGeom>
              <a:noFill/>
            </p:spPr>
            <p:txBody>
              <a:bodyPr wrap="none" rtlCol="0">
                <a:spAutoFit/>
              </a:bodyPr>
              <a:lstStyle/>
              <a:p>
                <a:r>
                  <a:rPr lang="en-US" sz="3200" dirty="0" smtClean="0"/>
                  <a:t>The Timeline</a:t>
                </a:r>
                <a:endParaRPr lang="en-US" sz="3200" dirty="0"/>
              </a:p>
            </p:txBody>
          </p:sp>
        </p:grpSp>
      </p:grpSp>
      <p:sp>
        <p:nvSpPr>
          <p:cNvPr id="32" name="Oval 31"/>
          <p:cNvSpPr/>
          <p:nvPr/>
        </p:nvSpPr>
        <p:spPr>
          <a:xfrm>
            <a:off x="4191000" y="4038600"/>
            <a:ext cx="1905000" cy="16764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a:stretch>
            <a:fillRect/>
          </a:stretch>
        </p:blipFill>
        <p:spPr bwMode="auto">
          <a:xfrm>
            <a:off x="0" y="0"/>
            <a:ext cx="1314450" cy="169545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69</a:t>
            </a:fld>
            <a:endParaRPr lang="en-US"/>
          </a:p>
        </p:txBody>
      </p:sp>
      <p:sp>
        <p:nvSpPr>
          <p:cNvPr id="4" name="Title 1"/>
          <p:cNvSpPr txBox="1">
            <a:spLocks/>
          </p:cNvSpPr>
          <p:nvPr/>
        </p:nvSpPr>
        <p:spPr>
          <a:xfrm>
            <a:off x="914400" y="228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Constantinople To Europe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Content Placeholder 2"/>
          <p:cNvSpPr txBox="1">
            <a:spLocks/>
          </p:cNvSpPr>
          <p:nvPr/>
        </p:nvSpPr>
        <p:spPr>
          <a:xfrm>
            <a:off x="838200" y="1143000"/>
            <a:ext cx="8534400" cy="16002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Othon</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de la </a:t>
            </a:r>
            <a:r>
              <a:rPr kumimoji="0" lang="en-US" sz="3200" b="0" i="0" u="none" strike="noStrike" kern="1200" cap="none" spc="0" normalizeH="0" baseline="0" noProof="0" dirty="0" err="1" smtClean="0">
                <a:ln>
                  <a:noFill/>
                </a:ln>
                <a:solidFill>
                  <a:schemeClr val="tx1"/>
                </a:solidFill>
                <a:effectLst/>
                <a:uLnTx/>
                <a:uFillTx/>
                <a:latin typeface="+mn-lt"/>
                <a:ea typeface="+mn-ea"/>
                <a:cs typeface="+mn-cs"/>
              </a:rPr>
              <a:t>Roache</a:t>
            </a:r>
            <a:r>
              <a:rPr kumimoji="0" lang="en-US" sz="3200" b="0" i="0" u="none" strike="noStrike" kern="1200" cap="none" spc="0" normalizeH="0" baseline="0" noProof="0" dirty="0" smtClean="0">
                <a:ln>
                  <a:noFill/>
                </a:ln>
                <a:solidFill>
                  <a:schemeClr val="tx1"/>
                </a:solidFill>
                <a:effectLst/>
                <a:uLnTx/>
                <a:uFillTx/>
                <a:latin typeface="+mn-lt"/>
                <a:ea typeface="+mn-ea"/>
                <a:cs typeface="+mn-cs"/>
              </a:rPr>
              <a:t> and the Knights Templar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Two narratives each with its recommendations</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2" descr="http://greatshroudofturinfaq.com/images/Large_Medallion.jpg"/>
          <p:cNvPicPr>
            <a:picLocks noChangeAspect="1" noChangeArrowheads="1"/>
          </p:cNvPicPr>
          <p:nvPr/>
        </p:nvPicPr>
        <p:blipFill>
          <a:blip r:embed="rId3" cstate="print"/>
          <a:srcRect/>
          <a:stretch>
            <a:fillRect/>
          </a:stretch>
        </p:blipFill>
        <p:spPr bwMode="auto">
          <a:xfrm>
            <a:off x="304800" y="2286000"/>
            <a:ext cx="3962399" cy="3962400"/>
          </a:xfrm>
          <a:prstGeom prst="rect">
            <a:avLst/>
          </a:prstGeom>
          <a:noFill/>
        </p:spPr>
      </p:pic>
      <p:sp>
        <p:nvSpPr>
          <p:cNvPr id="7" name="TextBox 6"/>
          <p:cNvSpPr txBox="1"/>
          <p:nvPr/>
        </p:nvSpPr>
        <p:spPr>
          <a:xfrm>
            <a:off x="228600" y="5638800"/>
            <a:ext cx="4280211" cy="707886"/>
          </a:xfrm>
          <a:prstGeom prst="rect">
            <a:avLst/>
          </a:prstGeom>
          <a:noFill/>
        </p:spPr>
        <p:txBody>
          <a:bodyPr wrap="none" rtlCol="0">
            <a:spAutoFit/>
          </a:bodyPr>
          <a:lstStyle/>
          <a:p>
            <a:r>
              <a:rPr lang="en-US" sz="2000" b="1" dirty="0" smtClean="0"/>
              <a:t>Arms of Geoffrey de </a:t>
            </a:r>
            <a:r>
              <a:rPr lang="en-US" sz="2000" b="1" dirty="0" err="1" smtClean="0"/>
              <a:t>Charny</a:t>
            </a:r>
            <a:r>
              <a:rPr lang="en-US" sz="2000" b="1" dirty="0" smtClean="0"/>
              <a:t> </a:t>
            </a:r>
          </a:p>
          <a:p>
            <a:r>
              <a:rPr lang="en-US" sz="2000" b="1" dirty="0" smtClean="0"/>
              <a:t>                                 and Jeanne de </a:t>
            </a:r>
            <a:r>
              <a:rPr lang="en-US" sz="2000" b="1" dirty="0" err="1" smtClean="0"/>
              <a:t>Vergy</a:t>
            </a:r>
            <a:endParaRPr lang="en-US" sz="2000" b="1" dirty="0"/>
          </a:p>
        </p:txBody>
      </p:sp>
      <p:sp>
        <p:nvSpPr>
          <p:cNvPr id="8" name="TextBox 7"/>
          <p:cNvSpPr txBox="1"/>
          <p:nvPr/>
        </p:nvSpPr>
        <p:spPr>
          <a:xfrm>
            <a:off x="228600" y="2286000"/>
            <a:ext cx="3634456" cy="646331"/>
          </a:xfrm>
          <a:prstGeom prst="rect">
            <a:avLst/>
          </a:prstGeom>
          <a:noFill/>
        </p:spPr>
        <p:txBody>
          <a:bodyPr wrap="none" rtlCol="0">
            <a:spAutoFit/>
          </a:bodyPr>
          <a:lstStyle/>
          <a:p>
            <a:r>
              <a:rPr lang="en-US" sz="3600" dirty="0" err="1" smtClean="0"/>
              <a:t>Othon</a:t>
            </a:r>
            <a:r>
              <a:rPr lang="en-US" sz="3600" dirty="0" smtClean="0"/>
              <a:t> de la Roche</a:t>
            </a:r>
            <a:endParaRPr lang="en-US" sz="3600" dirty="0"/>
          </a:p>
        </p:txBody>
      </p:sp>
      <p:pic>
        <p:nvPicPr>
          <p:cNvPr id="9" name="Picture 2" descr="C:\DigitalImageProcessing\TemplecombeAdj.jpg"/>
          <p:cNvPicPr>
            <a:picLocks noChangeAspect="1" noChangeArrowheads="1"/>
          </p:cNvPicPr>
          <p:nvPr/>
        </p:nvPicPr>
        <p:blipFill>
          <a:blip r:embed="rId4" cstate="print"/>
          <a:srcRect/>
          <a:stretch>
            <a:fillRect/>
          </a:stretch>
        </p:blipFill>
        <p:spPr bwMode="auto">
          <a:xfrm>
            <a:off x="4419600" y="2895600"/>
            <a:ext cx="4615158" cy="2667000"/>
          </a:xfrm>
          <a:prstGeom prst="rect">
            <a:avLst/>
          </a:prstGeom>
          <a:noFill/>
        </p:spPr>
      </p:pic>
      <p:sp>
        <p:nvSpPr>
          <p:cNvPr id="10" name="TextBox 9"/>
          <p:cNvSpPr txBox="1"/>
          <p:nvPr/>
        </p:nvSpPr>
        <p:spPr>
          <a:xfrm>
            <a:off x="5334000" y="2286000"/>
            <a:ext cx="3171381" cy="646331"/>
          </a:xfrm>
          <a:prstGeom prst="rect">
            <a:avLst/>
          </a:prstGeom>
          <a:noFill/>
        </p:spPr>
        <p:txBody>
          <a:bodyPr wrap="none" rtlCol="0">
            <a:spAutoFit/>
          </a:bodyPr>
          <a:lstStyle/>
          <a:p>
            <a:r>
              <a:rPr lang="en-US" sz="3600" dirty="0" smtClean="0"/>
              <a:t>Knights Templar</a:t>
            </a:r>
            <a:endParaRPr lang="en-US" sz="3600" dirty="0"/>
          </a:p>
        </p:txBody>
      </p:sp>
      <p:sp>
        <p:nvSpPr>
          <p:cNvPr id="11" name="TextBox 10"/>
          <p:cNvSpPr txBox="1"/>
          <p:nvPr/>
        </p:nvSpPr>
        <p:spPr>
          <a:xfrm>
            <a:off x="5486400" y="5638800"/>
            <a:ext cx="2967223" cy="400110"/>
          </a:xfrm>
          <a:prstGeom prst="rect">
            <a:avLst/>
          </a:prstGeom>
          <a:noFill/>
        </p:spPr>
        <p:txBody>
          <a:bodyPr wrap="none" rtlCol="0">
            <a:spAutoFit/>
          </a:bodyPr>
          <a:lstStyle/>
          <a:p>
            <a:r>
              <a:rPr lang="en-US" sz="2000" b="1" dirty="0" smtClean="0"/>
              <a:t>the </a:t>
            </a:r>
            <a:r>
              <a:rPr lang="en-US" sz="2000" b="1" dirty="0" err="1" smtClean="0"/>
              <a:t>Templecombe</a:t>
            </a:r>
            <a:r>
              <a:rPr lang="en-US" sz="2000" b="1" dirty="0" smtClean="0"/>
              <a:t> portrait</a:t>
            </a:r>
            <a:endParaRPr lang="en-US" sz="20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7</a:t>
            </a:fld>
            <a:endParaRPr lang="en-US"/>
          </a:p>
        </p:txBody>
      </p:sp>
      <p:sp>
        <p:nvSpPr>
          <p:cNvPr id="4" name="AutoShape 2"/>
          <p:cNvSpPr>
            <a:spLocks noChangeArrowheads="1"/>
          </p:cNvSpPr>
          <p:nvPr/>
        </p:nvSpPr>
        <p:spPr bwMode="auto">
          <a:xfrm>
            <a:off x="1524000" y="2590800"/>
            <a:ext cx="6248400" cy="1752600"/>
          </a:xfrm>
          <a:prstGeom prst="plaque">
            <a:avLst>
              <a:gd name="adj" fmla="val 16667"/>
            </a:avLst>
          </a:prstGeom>
          <a:solidFill>
            <a:srgbClr val="FFFF99"/>
          </a:solidFill>
          <a:ln w="22225" algn="ctr">
            <a:solidFill>
              <a:schemeClr val="tx1"/>
            </a:solidFill>
            <a:miter lim="800000"/>
            <a:headEnd/>
            <a:tailEnd/>
          </a:ln>
        </p:spPr>
        <p:txBody>
          <a:bodyPr wrap="none" anchor="ctr"/>
          <a:lstStyle/>
          <a:p>
            <a:endParaRPr lang="en-US"/>
          </a:p>
        </p:txBody>
      </p:sp>
      <p:sp>
        <p:nvSpPr>
          <p:cNvPr id="5" name="Rectangle 4"/>
          <p:cNvSpPr txBox="1">
            <a:spLocks noChangeArrowheads="1"/>
          </p:cNvSpPr>
          <p:nvPr/>
        </p:nvSpPr>
        <p:spPr>
          <a:xfrm>
            <a:off x="685800" y="4343400"/>
            <a:ext cx="8686800" cy="21336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
                <a:srgbClr val="FFFF99"/>
              </a:buClr>
              <a:buSzTx/>
              <a:buFont typeface="Wingdings" pitchFamily="2" charset="2"/>
              <a:buChar char="ü"/>
              <a:tabLst/>
              <a:defRPr/>
            </a:pPr>
            <a:r>
              <a:rPr kumimoji="0" lang="en-US" sz="3200" b="0" i="0" u="none" strike="noStrike" kern="1200" cap="none" spc="0" normalizeH="0" baseline="0" noProof="0" dirty="0" smtClean="0">
                <a:ln>
                  <a:noFill/>
                </a:ln>
                <a:effectLst/>
                <a:uLnTx/>
                <a:uFillTx/>
                <a:latin typeface="+mn-lt"/>
                <a:ea typeface="+mn-ea"/>
                <a:cs typeface="+mn-cs"/>
              </a:rPr>
              <a:t>Lloyd Curry in U.S. Government’s </a:t>
            </a:r>
            <a:r>
              <a:rPr kumimoji="0" lang="en-US" sz="3200" b="0" i="1" u="none" strike="noStrike" kern="1200" cap="none" spc="0" normalizeH="0" baseline="0" noProof="0" dirty="0" smtClean="0">
                <a:ln>
                  <a:noFill/>
                </a:ln>
                <a:effectLst/>
                <a:uLnTx/>
                <a:uFillTx/>
                <a:latin typeface="+mn-lt"/>
                <a:ea typeface="+mn-ea"/>
                <a:cs typeface="+mn-cs"/>
              </a:rPr>
              <a:t>Journal of Research of the National Institute of Standards and Technology</a:t>
            </a:r>
            <a:r>
              <a:rPr kumimoji="0" lang="en-US" sz="3200" b="0" i="0" u="none" strike="noStrike" kern="1200" cap="none" spc="0" normalizeH="0" baseline="0" noProof="0" dirty="0" smtClean="0">
                <a:ln>
                  <a:noFill/>
                </a:ln>
                <a:effectLst/>
                <a:uLnTx/>
                <a:uFillTx/>
                <a:latin typeface="+mn-lt"/>
                <a:ea typeface="+mn-ea"/>
                <a:cs typeface="+mn-cs"/>
              </a:rPr>
              <a:t> credited Rogers with significant findings.</a:t>
            </a:r>
          </a:p>
        </p:txBody>
      </p:sp>
      <p:sp>
        <p:nvSpPr>
          <p:cNvPr id="6" name="Text Box 5"/>
          <p:cNvSpPr txBox="1">
            <a:spLocks noChangeArrowheads="1"/>
          </p:cNvSpPr>
          <p:nvPr/>
        </p:nvSpPr>
        <p:spPr bwMode="auto">
          <a:xfrm>
            <a:off x="1371600" y="868740"/>
            <a:ext cx="83058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dirty="0"/>
              <a:t>In 2002, Rogers and Anna </a:t>
            </a:r>
            <a:r>
              <a:rPr lang="en-US" sz="3200" dirty="0" err="1"/>
              <a:t>Arnoldi</a:t>
            </a:r>
            <a:r>
              <a:rPr lang="en-US" sz="3200" dirty="0"/>
              <a:t> of the University of Milan published preliminary findings suggesting mending.  </a:t>
            </a:r>
            <a:endParaRPr lang="en-US" sz="3200" i="1" dirty="0"/>
          </a:p>
        </p:txBody>
      </p:sp>
      <p:sp>
        <p:nvSpPr>
          <p:cNvPr id="7" name="Text Box 6"/>
          <p:cNvSpPr txBox="1">
            <a:spLocks noChangeArrowheads="1"/>
          </p:cNvSpPr>
          <p:nvPr/>
        </p:nvSpPr>
        <p:spPr bwMode="auto">
          <a:xfrm>
            <a:off x="2057400" y="2667000"/>
            <a:ext cx="54102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dirty="0">
                <a:solidFill>
                  <a:srgbClr val="FF0000"/>
                </a:solidFill>
              </a:rPr>
              <a:t>Important Point:</a:t>
            </a:r>
            <a:r>
              <a:rPr lang="en-US" sz="3200" dirty="0">
                <a:solidFill>
                  <a:srgbClr val="FF0000"/>
                </a:solidFill>
              </a:rPr>
              <a:t> What was dated was chemically unlike the rest of the cloth.</a:t>
            </a:r>
          </a:p>
        </p:txBody>
      </p:sp>
      <p:pic>
        <p:nvPicPr>
          <p:cNvPr id="8" name="Picture 7" descr="shroudFaceSTERA.PNG"/>
          <p:cNvPicPr>
            <a:picLocks noChangeAspect="1"/>
          </p:cNvPicPr>
          <p:nvPr/>
        </p:nvPicPr>
        <p:blipFill>
          <a:blip r:embed="rId2" cstate="print"/>
          <a:stretch>
            <a:fillRect/>
          </a:stretch>
        </p:blipFill>
        <p:spPr>
          <a:xfrm>
            <a:off x="1" y="0"/>
            <a:ext cx="1447800" cy="193040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Simple Story</a:t>
            </a:r>
            <a:endParaRPr lang="en-US" dirty="0"/>
          </a:p>
        </p:txBody>
      </p:sp>
      <p:sp>
        <p:nvSpPr>
          <p:cNvPr id="5" name="Content Placeholder 4"/>
          <p:cNvSpPr>
            <a:spLocks noGrp="1"/>
          </p:cNvSpPr>
          <p:nvPr>
            <p:ph idx="1"/>
          </p:nvPr>
        </p:nvSpPr>
        <p:spPr>
          <a:xfrm>
            <a:off x="457200" y="1600200"/>
            <a:ext cx="8229600" cy="4800600"/>
          </a:xfrm>
        </p:spPr>
        <p:txBody>
          <a:bodyPr>
            <a:normAutofit fontScale="92500" lnSpcReduction="20000"/>
          </a:bodyPr>
          <a:lstStyle/>
          <a:p>
            <a:r>
              <a:rPr lang="en-US" dirty="0" err="1" smtClean="0"/>
              <a:t>Othon</a:t>
            </a:r>
            <a:r>
              <a:rPr lang="en-US" dirty="0" smtClean="0"/>
              <a:t> de la Roche captures the shroud during the sack and takes it to Athens where he has been awarded the fief of Athens</a:t>
            </a:r>
          </a:p>
          <a:p>
            <a:r>
              <a:rPr lang="en-US" dirty="0" smtClean="0"/>
              <a:t>August 1, 1205 Theodore </a:t>
            </a:r>
            <a:r>
              <a:rPr lang="en-US" dirty="0" err="1" smtClean="0"/>
              <a:t>Angelos</a:t>
            </a:r>
            <a:r>
              <a:rPr lang="en-US" dirty="0" smtClean="0"/>
              <a:t>, brother of Michael, Despot of Epirus wrote pope Innocent III complaining that the shroud had been taken to Athens</a:t>
            </a:r>
          </a:p>
          <a:p>
            <a:r>
              <a:rPr lang="en-US" dirty="0" smtClean="0"/>
              <a:t>Sometime (unknown) </a:t>
            </a:r>
            <a:r>
              <a:rPr lang="en-US" dirty="0" err="1" smtClean="0"/>
              <a:t>Othon</a:t>
            </a:r>
            <a:r>
              <a:rPr lang="en-US" dirty="0" smtClean="0"/>
              <a:t> ships the shroud back to </a:t>
            </a:r>
            <a:r>
              <a:rPr lang="en-US" dirty="0" err="1" smtClean="0"/>
              <a:t>Bergundy</a:t>
            </a:r>
            <a:r>
              <a:rPr lang="en-US" dirty="0" smtClean="0"/>
              <a:t> where it ends up finally in the cathedral at </a:t>
            </a:r>
            <a:r>
              <a:rPr lang="en-US" dirty="0" err="1" smtClean="0"/>
              <a:t>Besançon</a:t>
            </a:r>
            <a:r>
              <a:rPr lang="en-US" dirty="0" smtClean="0"/>
              <a:t> from which Jeanne de </a:t>
            </a:r>
            <a:r>
              <a:rPr lang="en-US" dirty="0" err="1" smtClean="0"/>
              <a:t>Vergy</a:t>
            </a:r>
            <a:r>
              <a:rPr lang="en-US" dirty="0" smtClean="0"/>
              <a:t>, descendent of </a:t>
            </a:r>
            <a:r>
              <a:rPr lang="en-US" dirty="0" err="1" smtClean="0"/>
              <a:t>Othon</a:t>
            </a:r>
            <a:r>
              <a:rPr lang="en-US" dirty="0" smtClean="0"/>
              <a:t>, conveys it to her husband Geoffrey I de </a:t>
            </a:r>
            <a:r>
              <a:rPr lang="en-US" dirty="0" err="1" smtClean="0"/>
              <a:t>Charny</a:t>
            </a:r>
            <a:r>
              <a:rPr lang="en-US" dirty="0" smtClean="0"/>
              <a:t> (reconstruction)</a:t>
            </a:r>
            <a:endParaRPr lang="en-US" dirty="0"/>
          </a:p>
        </p:txBody>
      </p:sp>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70</a:t>
            </a:fld>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Complications</a:t>
            </a:r>
            <a:endParaRPr lang="en-US" sz="5400" dirty="0"/>
          </a:p>
        </p:txBody>
      </p:sp>
      <p:sp>
        <p:nvSpPr>
          <p:cNvPr id="3" name="Content Placeholder 2"/>
          <p:cNvSpPr>
            <a:spLocks noGrp="1"/>
          </p:cNvSpPr>
          <p:nvPr>
            <p:ph idx="1"/>
          </p:nvPr>
        </p:nvSpPr>
        <p:spPr/>
        <p:txBody>
          <a:bodyPr/>
          <a:lstStyle/>
          <a:p>
            <a:r>
              <a:rPr lang="en-US" dirty="0" smtClean="0"/>
              <a:t>In </a:t>
            </a:r>
            <a:r>
              <a:rPr lang="en-US" b="1" dirty="0" smtClean="0">
                <a:solidFill>
                  <a:srgbClr val="FFC000"/>
                </a:solidFill>
              </a:rPr>
              <a:t>1349</a:t>
            </a:r>
            <a:r>
              <a:rPr lang="en-US" dirty="0" smtClean="0"/>
              <a:t> the cathedral in </a:t>
            </a:r>
            <a:r>
              <a:rPr lang="en-US" dirty="0" err="1" smtClean="0"/>
              <a:t>Besançon</a:t>
            </a:r>
            <a:r>
              <a:rPr lang="en-US" dirty="0" smtClean="0"/>
              <a:t> burns down and the shroud there is said to be lost</a:t>
            </a:r>
          </a:p>
          <a:p>
            <a:r>
              <a:rPr lang="en-US" dirty="0" smtClean="0"/>
              <a:t>In 1377 the missing </a:t>
            </a:r>
            <a:r>
              <a:rPr lang="en-US" dirty="0" err="1" smtClean="0"/>
              <a:t>Besançon</a:t>
            </a:r>
            <a:r>
              <a:rPr lang="en-US" dirty="0" smtClean="0"/>
              <a:t> shroud is "discovered" in a niche in the rebuilt church and </a:t>
            </a:r>
            <a:r>
              <a:rPr lang="en-US" b="1" dirty="0" smtClean="0">
                <a:solidFill>
                  <a:srgbClr val="FFC000"/>
                </a:solidFill>
              </a:rPr>
              <a:t>is alleged to have rejuvenated a dead man</a:t>
            </a:r>
            <a:r>
              <a:rPr lang="en-US" dirty="0" smtClean="0"/>
              <a:t>.  The presiding cleric is a de </a:t>
            </a:r>
            <a:r>
              <a:rPr lang="en-US" dirty="0" err="1" smtClean="0"/>
              <a:t>Vergy</a:t>
            </a:r>
            <a:endParaRPr lang="en-US" dirty="0" smtClean="0"/>
          </a:p>
          <a:p>
            <a:r>
              <a:rPr lang="en-US" dirty="0" smtClean="0"/>
              <a:t>Speculation is that the discovered shroud is a </a:t>
            </a:r>
            <a:r>
              <a:rPr lang="en-US" b="1" dirty="0" smtClean="0">
                <a:solidFill>
                  <a:srgbClr val="FFC000"/>
                </a:solidFill>
              </a:rPr>
              <a:t>painting</a:t>
            </a:r>
            <a:r>
              <a:rPr lang="en-US" dirty="0" smtClean="0"/>
              <a:t> commissioned by Jeanne de </a:t>
            </a:r>
            <a:r>
              <a:rPr lang="en-US" dirty="0" err="1" smtClean="0"/>
              <a:t>Vergy</a:t>
            </a:r>
            <a:endParaRPr lang="en-US" dirty="0"/>
          </a:p>
        </p:txBody>
      </p:sp>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71</a:t>
            </a:fld>
            <a:endParaRPr lang="en-US"/>
          </a:p>
        </p:txBody>
      </p:sp>
      <p:sp>
        <p:nvSpPr>
          <p:cNvPr id="6" name="TextBox 5"/>
          <p:cNvSpPr txBox="1"/>
          <p:nvPr/>
        </p:nvSpPr>
        <p:spPr>
          <a:xfrm>
            <a:off x="260671" y="5943600"/>
            <a:ext cx="8883329" cy="369332"/>
          </a:xfrm>
          <a:prstGeom prst="rect">
            <a:avLst/>
          </a:prstGeom>
          <a:noFill/>
        </p:spPr>
        <p:txBody>
          <a:bodyPr wrap="none" rtlCol="0">
            <a:spAutoFit/>
          </a:bodyPr>
          <a:lstStyle/>
          <a:p>
            <a:r>
              <a:rPr lang="en-US" dirty="0" smtClean="0"/>
              <a:t>Note: This "Shroud" appears to meet the characteristics of Bishop </a:t>
            </a:r>
            <a:r>
              <a:rPr lang="en-US" dirty="0" err="1" smtClean="0"/>
              <a:t>D'Arcis's</a:t>
            </a:r>
            <a:r>
              <a:rPr lang="en-US" dirty="0" smtClean="0"/>
              <a:t> letter to the pope</a:t>
            </a: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p:cNvPicPr>
            <a:picLocks noChangeAspect="1" noChangeArrowheads="1"/>
          </p:cNvPicPr>
          <p:nvPr/>
        </p:nvPicPr>
        <p:blipFill>
          <a:blip r:embed="rId2" cstate="print"/>
          <a:srcRect/>
          <a:stretch>
            <a:fillRect/>
          </a:stretch>
        </p:blipFill>
        <p:spPr bwMode="auto">
          <a:xfrm rot="5400000">
            <a:off x="-622605" y="2994330"/>
            <a:ext cx="3648075" cy="2402865"/>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72</a:t>
            </a:fld>
            <a:endParaRPr lang="en-US"/>
          </a:p>
        </p:txBody>
      </p:sp>
      <p:sp>
        <p:nvSpPr>
          <p:cNvPr id="4" name="Title 1"/>
          <p:cNvSpPr txBox="1">
            <a:spLocks/>
          </p:cNvSpPr>
          <p:nvPr/>
        </p:nvSpPr>
        <p:spPr>
          <a:xfrm>
            <a:off x="1219200" y="1143000"/>
            <a:ext cx="8229600" cy="1143000"/>
          </a:xfrm>
          <a:prstGeom prst="rect">
            <a:avLst/>
          </a:prstGeom>
        </p:spPr>
        <p:txBody>
          <a:bodyPr>
            <a:normAutofit/>
          </a:bodyPr>
          <a:lstStyle/>
          <a:p>
            <a:pPr lvl="0">
              <a:spcBef>
                <a:spcPct val="0"/>
              </a:spcBef>
            </a:pPr>
            <a:r>
              <a:rPr kumimoji="0" lang="en-US" sz="3200" b="0" i="0" u="none" strike="noStrike" kern="1200" cap="none" spc="0" normalizeH="0" baseline="0" noProof="0" dirty="0" smtClean="0">
                <a:ln>
                  <a:noFill/>
                </a:ln>
                <a:solidFill>
                  <a:schemeClr val="tx1"/>
                </a:solidFill>
                <a:effectLst/>
                <a:uLnTx/>
                <a:uFillTx/>
                <a:latin typeface="+mj-lt"/>
                <a:ea typeface="+mj-ea"/>
                <a:cs typeface="+mj-cs"/>
              </a:rPr>
              <a:t>17</a:t>
            </a:r>
            <a:r>
              <a:rPr kumimoji="0" lang="en-US" sz="3200" b="0" i="0" u="none" strike="noStrike" kern="1200" cap="none" spc="0" normalizeH="0" baseline="30000" noProof="0" dirty="0" smtClean="0">
                <a:ln>
                  <a:noFill/>
                </a:ln>
                <a:solidFill>
                  <a:schemeClr val="tx1"/>
                </a:solidFill>
                <a:effectLst/>
                <a:uLnTx/>
                <a:uFillTx/>
                <a:latin typeface="+mj-lt"/>
                <a:ea typeface="+mj-ea"/>
                <a:cs typeface="+mj-cs"/>
              </a:rPr>
              <a:t>th</a:t>
            </a:r>
            <a:r>
              <a:rPr kumimoji="0" lang="en-US" sz="3200" b="0" i="0" u="none" strike="noStrike" kern="1200" cap="none" spc="0" normalizeH="0" baseline="0" noProof="0" dirty="0" smtClean="0">
                <a:ln>
                  <a:noFill/>
                </a:ln>
                <a:solidFill>
                  <a:schemeClr val="tx1"/>
                </a:solidFill>
                <a:effectLst/>
                <a:uLnTx/>
                <a:uFillTx/>
                <a:latin typeface="+mj-lt"/>
                <a:ea typeface="+mj-ea"/>
                <a:cs typeface="+mj-cs"/>
              </a:rPr>
              <a:t> Century Drawings </a:t>
            </a:r>
            <a:r>
              <a:rPr lang="en-US" sz="3200" dirty="0" smtClean="0">
                <a:latin typeface="+mj-lt"/>
                <a:ea typeface="+mj-ea"/>
                <a:cs typeface="+mj-cs"/>
              </a:rPr>
              <a:t>Comparing </a:t>
            </a:r>
            <a:r>
              <a:rPr lang="en-US" sz="3200" dirty="0" err="1" smtClean="0">
                <a:latin typeface="+mj-lt"/>
                <a:ea typeface="+mj-ea"/>
                <a:cs typeface="+mj-cs"/>
              </a:rPr>
              <a:t>Besançon</a:t>
            </a:r>
            <a:r>
              <a:rPr lang="en-US" sz="3200" dirty="0" smtClean="0">
                <a:latin typeface="+mj-lt"/>
                <a:ea typeface="+mj-ea"/>
                <a:cs typeface="+mj-cs"/>
              </a:rPr>
              <a:t> </a:t>
            </a:r>
            <a:r>
              <a:rPr kumimoji="0" lang="en-US" sz="3200" b="0" i="0" u="none" strike="noStrike" kern="1200" cap="none" spc="0" normalizeH="0" baseline="0" noProof="0" dirty="0" smtClean="0">
                <a:ln>
                  <a:noFill/>
                </a:ln>
                <a:solidFill>
                  <a:schemeClr val="tx1"/>
                </a:solidFill>
                <a:effectLst/>
                <a:uLnTx/>
                <a:uFillTx/>
                <a:latin typeface="+mj-lt"/>
                <a:ea typeface="+mj-ea"/>
                <a:cs typeface="+mj-cs"/>
              </a:rPr>
              <a:t>Shroud to The Shroud of Turin </a:t>
            </a:r>
            <a:endParaRPr kumimoji="0" lang="en-US"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5" descr="C:\Documents and Settings\Ray Schneider\Desktop\ShroudGroup\ShroudPictures\Travels\BesanconShroudPicContrastEn.jpg"/>
          <p:cNvPicPr>
            <a:picLocks noChangeAspect="1" noChangeArrowheads="1"/>
          </p:cNvPicPr>
          <p:nvPr/>
        </p:nvPicPr>
        <p:blipFill>
          <a:blip r:embed="rId3" cstate="print"/>
          <a:srcRect/>
          <a:stretch>
            <a:fillRect/>
          </a:stretch>
        </p:blipFill>
        <p:spPr bwMode="auto">
          <a:xfrm>
            <a:off x="2308885" y="2362200"/>
            <a:ext cx="6835115" cy="3657600"/>
          </a:xfrm>
          <a:prstGeom prst="rect">
            <a:avLst/>
          </a:prstGeom>
          <a:noFill/>
        </p:spPr>
      </p:pic>
      <p:sp>
        <p:nvSpPr>
          <p:cNvPr id="6" name="Title 1"/>
          <p:cNvSpPr txBox="1">
            <a:spLocks/>
          </p:cNvSpPr>
          <p:nvPr/>
        </p:nvSpPr>
        <p:spPr>
          <a:xfrm>
            <a:off x="1447800" y="152400"/>
            <a:ext cx="7696200" cy="11430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The Shroud Appears In The West</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62466" name="Picture 2"/>
          <p:cNvPicPr>
            <a:picLocks noChangeAspect="1" noChangeArrowheads="1"/>
          </p:cNvPicPr>
          <p:nvPr/>
        </p:nvPicPr>
        <p:blipFill>
          <a:blip r:embed="rId4" cstate="print"/>
          <a:srcRect/>
          <a:stretch>
            <a:fillRect/>
          </a:stretch>
        </p:blipFill>
        <p:spPr bwMode="auto">
          <a:xfrm>
            <a:off x="0" y="0"/>
            <a:ext cx="1314450" cy="1695450"/>
          </a:xfrm>
          <a:prstGeom prst="rect">
            <a:avLst/>
          </a:prstGeom>
          <a:noFill/>
          <a:ln w="9525">
            <a:noFill/>
            <a:miter lim="800000"/>
            <a:headEnd/>
            <a:tailEnd/>
          </a:ln>
        </p:spPr>
      </p:pic>
      <p:sp>
        <p:nvSpPr>
          <p:cNvPr id="10" name="TextBox 9"/>
          <p:cNvSpPr txBox="1"/>
          <p:nvPr/>
        </p:nvSpPr>
        <p:spPr>
          <a:xfrm>
            <a:off x="152400" y="6019800"/>
            <a:ext cx="2405595" cy="646331"/>
          </a:xfrm>
          <a:prstGeom prst="rect">
            <a:avLst/>
          </a:prstGeom>
          <a:noFill/>
        </p:spPr>
        <p:txBody>
          <a:bodyPr wrap="none" rtlCol="0">
            <a:spAutoFit/>
          </a:bodyPr>
          <a:lstStyle/>
          <a:p>
            <a:r>
              <a:rPr lang="en-US" dirty="0" smtClean="0"/>
              <a:t>Detail of the Drawing</a:t>
            </a:r>
          </a:p>
          <a:p>
            <a:r>
              <a:rPr lang="en-US" dirty="0" smtClean="0"/>
              <a:t>of the </a:t>
            </a:r>
            <a:r>
              <a:rPr lang="en-US" dirty="0" err="1" smtClean="0"/>
              <a:t>Besançon</a:t>
            </a:r>
            <a:r>
              <a:rPr lang="en-US" dirty="0" smtClean="0"/>
              <a:t> shroud</a:t>
            </a:r>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Users\Ray\Pictures\Templar.PNG"/>
          <p:cNvPicPr>
            <a:picLocks noChangeAspect="1" noChangeArrowheads="1"/>
          </p:cNvPicPr>
          <p:nvPr/>
        </p:nvPicPr>
        <p:blipFill>
          <a:blip r:embed="rId2" cstate="print"/>
          <a:srcRect/>
          <a:stretch>
            <a:fillRect/>
          </a:stretch>
        </p:blipFill>
        <p:spPr bwMode="auto">
          <a:xfrm>
            <a:off x="5613722" y="3429001"/>
            <a:ext cx="3530278" cy="3429000"/>
          </a:xfrm>
          <a:prstGeom prst="rect">
            <a:avLst/>
          </a:prstGeom>
          <a:noFill/>
        </p:spPr>
      </p:pic>
      <p:sp>
        <p:nvSpPr>
          <p:cNvPr id="4" name="Title 3"/>
          <p:cNvSpPr>
            <a:spLocks noGrp="1"/>
          </p:cNvSpPr>
          <p:nvPr>
            <p:ph type="title"/>
          </p:nvPr>
        </p:nvSpPr>
        <p:spPr>
          <a:xfrm>
            <a:off x="990600" y="533400"/>
            <a:ext cx="8229600" cy="1143000"/>
          </a:xfrm>
        </p:spPr>
        <p:txBody>
          <a:bodyPr>
            <a:normAutofit/>
          </a:bodyPr>
          <a:lstStyle/>
          <a:p>
            <a:r>
              <a:rPr lang="en-US" sz="5400" dirty="0" smtClean="0"/>
              <a:t>A More Complicated Story</a:t>
            </a:r>
            <a:endParaRPr lang="en-US" sz="5400" dirty="0"/>
          </a:p>
        </p:txBody>
      </p:sp>
      <p:sp>
        <p:nvSpPr>
          <p:cNvPr id="5" name="Content Placeholder 4"/>
          <p:cNvSpPr>
            <a:spLocks noGrp="1"/>
          </p:cNvSpPr>
          <p:nvPr>
            <p:ph idx="1"/>
          </p:nvPr>
        </p:nvSpPr>
        <p:spPr>
          <a:xfrm>
            <a:off x="76200" y="1874837"/>
            <a:ext cx="6629400" cy="4525963"/>
          </a:xfrm>
        </p:spPr>
        <p:txBody>
          <a:bodyPr>
            <a:normAutofit lnSpcReduction="10000"/>
          </a:bodyPr>
          <a:lstStyle/>
          <a:p>
            <a:r>
              <a:rPr lang="en-US" dirty="0" smtClean="0"/>
              <a:t>For safekeeping and due to the fact that the pope has condemned the crusaders for stealing the relics from Constantinople demanding their return, </a:t>
            </a:r>
            <a:r>
              <a:rPr lang="en-US" dirty="0" err="1" smtClean="0"/>
              <a:t>Othon</a:t>
            </a:r>
            <a:r>
              <a:rPr lang="en-US" dirty="0" smtClean="0"/>
              <a:t> places the shroud in the hands of the Knights Templar</a:t>
            </a:r>
          </a:p>
          <a:p>
            <a:r>
              <a:rPr lang="en-US" dirty="0" smtClean="0"/>
              <a:t>It becomes a secret holding of the Knights and they use it in their initiation rites</a:t>
            </a:r>
            <a:endParaRPr lang="en-US" dirty="0"/>
          </a:p>
        </p:txBody>
      </p:sp>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73</a:t>
            </a:fld>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229600" cy="1143000"/>
          </a:xfrm>
        </p:spPr>
        <p:txBody>
          <a:bodyPr/>
          <a:lstStyle/>
          <a:p>
            <a:r>
              <a:rPr lang="en-US" dirty="0" smtClean="0"/>
              <a:t>The Suppression of the </a:t>
            </a:r>
            <a:r>
              <a:rPr lang="en-US" dirty="0" err="1" smtClean="0"/>
              <a:t>Templars</a:t>
            </a:r>
            <a:endParaRPr lang="en-US" dirty="0"/>
          </a:p>
        </p:txBody>
      </p:sp>
      <p:sp>
        <p:nvSpPr>
          <p:cNvPr id="3" name="Content Placeholder 2"/>
          <p:cNvSpPr>
            <a:spLocks noGrp="1"/>
          </p:cNvSpPr>
          <p:nvPr>
            <p:ph idx="1"/>
          </p:nvPr>
        </p:nvSpPr>
        <p:spPr/>
        <p:txBody>
          <a:bodyPr/>
          <a:lstStyle/>
          <a:p>
            <a:r>
              <a:rPr lang="en-US" dirty="0" smtClean="0"/>
              <a:t>The rumors that they worshipped a "head" and committed sexually obscene acts were used to initiate the suppression of the </a:t>
            </a:r>
            <a:r>
              <a:rPr lang="en-US" dirty="0" err="1" smtClean="0"/>
              <a:t>Templars</a:t>
            </a:r>
            <a:r>
              <a:rPr lang="en-US" dirty="0" smtClean="0"/>
              <a:t> in October of 1307</a:t>
            </a:r>
          </a:p>
          <a:p>
            <a:r>
              <a:rPr lang="en-US" dirty="0" smtClean="0"/>
              <a:t>The testimony elicited under torture was contradictory but included claims that they had to kiss </a:t>
            </a:r>
            <a:r>
              <a:rPr lang="en-US" b="1" dirty="0" smtClean="0">
                <a:solidFill>
                  <a:srgbClr val="FFC000"/>
                </a:solidFill>
              </a:rPr>
              <a:t>a two headed image with four feet </a:t>
            </a:r>
            <a:r>
              <a:rPr lang="en-US" dirty="0" smtClean="0"/>
              <a:t>(there were many other stories as well)</a:t>
            </a:r>
            <a:endParaRPr lang="en-US" dirty="0"/>
          </a:p>
        </p:txBody>
      </p:sp>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74</a:t>
            </a:fld>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Remarkable Coincidence</a:t>
            </a:r>
            <a:endParaRPr lang="en-US" dirty="0"/>
          </a:p>
        </p:txBody>
      </p:sp>
      <p:sp>
        <p:nvSpPr>
          <p:cNvPr id="3" name="Content Placeholder 2"/>
          <p:cNvSpPr>
            <a:spLocks noGrp="1"/>
          </p:cNvSpPr>
          <p:nvPr>
            <p:ph idx="1"/>
          </p:nvPr>
        </p:nvSpPr>
        <p:spPr>
          <a:xfrm>
            <a:off x="457200" y="1600200"/>
            <a:ext cx="8534400" cy="4525963"/>
          </a:xfrm>
        </p:spPr>
        <p:txBody>
          <a:bodyPr>
            <a:normAutofit lnSpcReduction="10000"/>
          </a:bodyPr>
          <a:lstStyle/>
          <a:p>
            <a:r>
              <a:rPr lang="en-US" dirty="0" smtClean="0"/>
              <a:t>March 18, 1314 Templar leaders sentenced to perpetual imprisonment. Jacques de </a:t>
            </a:r>
            <a:r>
              <a:rPr lang="en-US" dirty="0" err="1" smtClean="0"/>
              <a:t>Molay</a:t>
            </a:r>
            <a:r>
              <a:rPr lang="en-US" dirty="0" smtClean="0"/>
              <a:t> and </a:t>
            </a:r>
            <a:r>
              <a:rPr lang="en-US" b="1" dirty="0" err="1" smtClean="0">
                <a:solidFill>
                  <a:srgbClr val="FFC000"/>
                </a:solidFill>
              </a:rPr>
              <a:t>Geoffroi</a:t>
            </a:r>
            <a:r>
              <a:rPr lang="en-US" b="1" dirty="0" smtClean="0">
                <a:solidFill>
                  <a:srgbClr val="FFC000"/>
                </a:solidFill>
              </a:rPr>
              <a:t> de </a:t>
            </a:r>
            <a:r>
              <a:rPr lang="en-US" b="1" dirty="0" err="1" smtClean="0">
                <a:solidFill>
                  <a:srgbClr val="FFC000"/>
                </a:solidFill>
              </a:rPr>
              <a:t>Charney</a:t>
            </a:r>
            <a:r>
              <a:rPr lang="en-US" dirty="0" smtClean="0"/>
              <a:t>, Master of Normandy, proclaim their innocence and are burnt to death in front of the Cathedral of </a:t>
            </a:r>
            <a:r>
              <a:rPr lang="en-US" dirty="0" err="1" smtClean="0"/>
              <a:t>Nôtre</a:t>
            </a:r>
            <a:r>
              <a:rPr lang="en-US" dirty="0" smtClean="0"/>
              <a:t> Dame. *</a:t>
            </a:r>
          </a:p>
          <a:p>
            <a:r>
              <a:rPr lang="en-US" dirty="0" smtClean="0"/>
              <a:t>The Templar </a:t>
            </a:r>
            <a:r>
              <a:rPr lang="en-US" dirty="0" err="1" smtClean="0"/>
              <a:t>Geoffroi</a:t>
            </a:r>
            <a:r>
              <a:rPr lang="en-US" dirty="0" smtClean="0"/>
              <a:t> de </a:t>
            </a:r>
            <a:r>
              <a:rPr lang="en-US" dirty="0" err="1" smtClean="0"/>
              <a:t>Charney</a:t>
            </a:r>
            <a:r>
              <a:rPr lang="en-US" dirty="0" smtClean="0"/>
              <a:t> bears a name very familiar to us.  It has </a:t>
            </a:r>
            <a:r>
              <a:rPr lang="en-US" b="1" dirty="0" smtClean="0"/>
              <a:t>not</a:t>
            </a:r>
            <a:r>
              <a:rPr lang="en-US" dirty="0" smtClean="0"/>
              <a:t> been established that he is related to Geoffrey I de </a:t>
            </a:r>
            <a:r>
              <a:rPr lang="en-US" dirty="0" err="1" smtClean="0"/>
              <a:t>Charny</a:t>
            </a:r>
            <a:r>
              <a:rPr lang="en-US" dirty="0" smtClean="0"/>
              <a:t> but it has also not been disproved.</a:t>
            </a:r>
            <a:endParaRPr lang="en-US" baseline="30000" dirty="0" smtClean="0"/>
          </a:p>
          <a:p>
            <a:endParaRPr lang="en-US" dirty="0"/>
          </a:p>
        </p:txBody>
      </p:sp>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75</a:t>
            </a:fld>
            <a:endParaRPr lang="en-US" dirty="0"/>
          </a:p>
        </p:txBody>
      </p:sp>
      <p:sp>
        <p:nvSpPr>
          <p:cNvPr id="6" name="TextBox 5"/>
          <p:cNvSpPr txBox="1"/>
          <p:nvPr/>
        </p:nvSpPr>
        <p:spPr>
          <a:xfrm>
            <a:off x="1371600" y="5867400"/>
            <a:ext cx="6998488" cy="646331"/>
          </a:xfrm>
          <a:prstGeom prst="rect">
            <a:avLst/>
          </a:prstGeom>
          <a:noFill/>
        </p:spPr>
        <p:txBody>
          <a:bodyPr wrap="square" rtlCol="0">
            <a:spAutoFit/>
          </a:bodyPr>
          <a:lstStyle/>
          <a:p>
            <a:r>
              <a:rPr lang="en-US" dirty="0" smtClean="0">
                <a:hlinkClick r:id="rId2"/>
              </a:rPr>
              <a:t>http://freemasonry.bcy.ca/anti-masonry/suppression.html</a:t>
            </a:r>
            <a:r>
              <a:rPr lang="en-US" dirty="0" smtClean="0"/>
              <a:t>  first bullet paraphrased slightly. </a:t>
            </a:r>
            <a:endParaRPr lang="en-US" dirty="0"/>
          </a:p>
        </p:txBody>
      </p:sp>
      <p:sp>
        <p:nvSpPr>
          <p:cNvPr id="8" name="TextBox 7"/>
          <p:cNvSpPr txBox="1"/>
          <p:nvPr/>
        </p:nvSpPr>
        <p:spPr>
          <a:xfrm>
            <a:off x="1143000" y="5867400"/>
            <a:ext cx="300082" cy="369332"/>
          </a:xfrm>
          <a:prstGeom prst="rect">
            <a:avLst/>
          </a:prstGeom>
          <a:noFill/>
        </p:spPr>
        <p:txBody>
          <a:bodyPr wrap="none" rtlCol="0">
            <a:spAutoFit/>
          </a:bodyPr>
          <a:lstStyle/>
          <a:p>
            <a:r>
              <a:rPr lang="en-US" dirty="0" smtClean="0"/>
              <a:t>*</a:t>
            </a:r>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8229600" cy="1143000"/>
          </a:xfrm>
        </p:spPr>
        <p:txBody>
          <a:bodyPr/>
          <a:lstStyle/>
          <a:p>
            <a:r>
              <a:rPr lang="en-US" dirty="0" smtClean="0"/>
              <a:t>What Was The Templar Ritual?</a:t>
            </a:r>
            <a:endParaRPr lang="en-US" dirty="0"/>
          </a:p>
        </p:txBody>
      </p:sp>
      <p:sp>
        <p:nvSpPr>
          <p:cNvPr id="3" name="Content Placeholder 2"/>
          <p:cNvSpPr>
            <a:spLocks noGrp="1"/>
          </p:cNvSpPr>
          <p:nvPr>
            <p:ph idx="1"/>
          </p:nvPr>
        </p:nvSpPr>
        <p:spPr>
          <a:xfrm>
            <a:off x="381000" y="1524000"/>
            <a:ext cx="8534400" cy="1143000"/>
          </a:xfrm>
        </p:spPr>
        <p:txBody>
          <a:bodyPr/>
          <a:lstStyle/>
          <a:p>
            <a:r>
              <a:rPr lang="en-US" dirty="0" smtClean="0"/>
              <a:t>We only have textual evidence about a head or an image (cloth) with two heads and four feet</a:t>
            </a:r>
            <a:endParaRPr lang="en-US" dirty="0"/>
          </a:p>
        </p:txBody>
      </p:sp>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76</a:t>
            </a:fld>
            <a:endParaRPr lang="en-US"/>
          </a:p>
        </p:txBody>
      </p:sp>
      <p:pic>
        <p:nvPicPr>
          <p:cNvPr id="6" name="Picture 5" descr="KnightsTemplarCeremonialReenactmentProc.png"/>
          <p:cNvPicPr>
            <a:picLocks noChangeAspect="1"/>
          </p:cNvPicPr>
          <p:nvPr/>
        </p:nvPicPr>
        <p:blipFill>
          <a:blip r:embed="rId2" cstate="print"/>
          <a:stretch>
            <a:fillRect/>
          </a:stretch>
        </p:blipFill>
        <p:spPr>
          <a:xfrm>
            <a:off x="3505200" y="2751872"/>
            <a:ext cx="5410200" cy="3291920"/>
          </a:xfrm>
          <a:prstGeom prst="rect">
            <a:avLst/>
          </a:prstGeom>
        </p:spPr>
      </p:pic>
      <p:pic>
        <p:nvPicPr>
          <p:cNvPr id="7" name="Picture 6" descr="ShroudAsTemplarsMightHaveSeenIt.PNG"/>
          <p:cNvPicPr>
            <a:picLocks noChangeAspect="1"/>
          </p:cNvPicPr>
          <p:nvPr/>
        </p:nvPicPr>
        <p:blipFill>
          <a:blip r:embed="rId3" cstate="print"/>
          <a:stretch>
            <a:fillRect/>
          </a:stretch>
        </p:blipFill>
        <p:spPr>
          <a:xfrm>
            <a:off x="457201" y="2743200"/>
            <a:ext cx="2819400" cy="3273677"/>
          </a:xfrm>
          <a:prstGeom prst="rect">
            <a:avLst/>
          </a:prstGeom>
        </p:spPr>
      </p:pic>
      <p:sp>
        <p:nvSpPr>
          <p:cNvPr id="8" name="TextBox 7"/>
          <p:cNvSpPr txBox="1"/>
          <p:nvPr/>
        </p:nvSpPr>
        <p:spPr>
          <a:xfrm>
            <a:off x="0" y="6019800"/>
            <a:ext cx="9213997" cy="369332"/>
          </a:xfrm>
          <a:prstGeom prst="rect">
            <a:avLst/>
          </a:prstGeom>
          <a:noFill/>
        </p:spPr>
        <p:txBody>
          <a:bodyPr wrap="none" rtlCol="0">
            <a:spAutoFit/>
          </a:bodyPr>
          <a:lstStyle/>
          <a:p>
            <a:r>
              <a:rPr lang="en-US" dirty="0" smtClean="0"/>
              <a:t>images are frame captures from Ray Downing's "The Real Face of Jesus" slightly image enhanced</a:t>
            </a:r>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752600"/>
            <a:ext cx="8915400" cy="1143000"/>
          </a:xfrm>
        </p:spPr>
        <p:txBody>
          <a:bodyPr>
            <a:noAutofit/>
          </a:bodyPr>
          <a:lstStyle/>
          <a:p>
            <a:r>
              <a:rPr lang="en-US" sz="5400" dirty="0" smtClean="0"/>
              <a:t>The Question Of The </a:t>
            </a:r>
            <a:r>
              <a:rPr lang="en-US" sz="5400" dirty="0" err="1" smtClean="0"/>
              <a:t>Sudarium</a:t>
            </a:r>
            <a:endParaRPr lang="en-US" sz="5400" dirty="0"/>
          </a:p>
        </p:txBody>
      </p:sp>
      <p:sp>
        <p:nvSpPr>
          <p:cNvPr id="3" name="Content Placeholder 2"/>
          <p:cNvSpPr>
            <a:spLocks noGrp="1"/>
          </p:cNvSpPr>
          <p:nvPr>
            <p:ph idx="1"/>
          </p:nvPr>
        </p:nvSpPr>
        <p:spPr>
          <a:xfrm>
            <a:off x="533400" y="2713037"/>
            <a:ext cx="8229600" cy="4525963"/>
          </a:xfrm>
        </p:spPr>
        <p:txBody>
          <a:bodyPr/>
          <a:lstStyle/>
          <a:p>
            <a:r>
              <a:rPr lang="en-US" dirty="0" smtClean="0"/>
              <a:t>There are multiple relics of Christ's passion which are distributed among the churches of Europe.  Many are no doubt pious frauds but some are no doubt genuine.</a:t>
            </a:r>
          </a:p>
          <a:p>
            <a:r>
              <a:rPr lang="en-US" dirty="0" smtClean="0"/>
              <a:t>We need to return to </a:t>
            </a:r>
            <a:r>
              <a:rPr lang="en-US" b="1" dirty="0" smtClean="0">
                <a:solidFill>
                  <a:srgbClr val="FFC000"/>
                </a:solidFill>
              </a:rPr>
              <a:t>the second linen </a:t>
            </a:r>
            <a:r>
              <a:rPr lang="en-US" dirty="0" smtClean="0"/>
              <a:t>which was in the Jerusalem tomb in 33 A.D.  It is a cloth said to have wrapped </a:t>
            </a:r>
            <a:r>
              <a:rPr lang="en-US" dirty="0" err="1" smtClean="0"/>
              <a:t>Jesus's</a:t>
            </a:r>
            <a:r>
              <a:rPr lang="en-US" dirty="0" smtClean="0"/>
              <a:t> head.</a:t>
            </a:r>
          </a:p>
        </p:txBody>
      </p:sp>
      <p:sp>
        <p:nvSpPr>
          <p:cNvPr id="4" name="Footer Placeholder 3"/>
          <p:cNvSpPr>
            <a:spLocks noGrp="1"/>
          </p:cNvSpPr>
          <p:nvPr>
            <p:ph type="ftr" sz="quarter" idx="11"/>
          </p:nvPr>
        </p:nvSpPr>
        <p:spPr/>
        <p:txBody>
          <a:bodyPr/>
          <a:lstStyle/>
          <a:p>
            <a:r>
              <a:rPr lang="en-US" smtClean="0"/>
              <a:t>An Enduring Mystery ©2015 R. Schneider</a:t>
            </a:r>
            <a:endParaRPr lang="en-US"/>
          </a:p>
        </p:txBody>
      </p:sp>
      <p:sp>
        <p:nvSpPr>
          <p:cNvPr id="5" name="Slide Number Placeholder 4"/>
          <p:cNvSpPr>
            <a:spLocks noGrp="1"/>
          </p:cNvSpPr>
          <p:nvPr>
            <p:ph type="sldNum" sz="quarter" idx="12"/>
          </p:nvPr>
        </p:nvSpPr>
        <p:spPr/>
        <p:txBody>
          <a:bodyPr/>
          <a:lstStyle/>
          <a:p>
            <a:fld id="{48A028EF-D103-4C28-9A2D-9D4A318C56C1}" type="slidenum">
              <a:rPr lang="en-US" smtClean="0"/>
              <a:pPr/>
              <a:t>77</a:t>
            </a:fld>
            <a:endParaRPr lang="en-US"/>
          </a:p>
        </p:txBody>
      </p:sp>
      <p:pic>
        <p:nvPicPr>
          <p:cNvPr id="6" name="Picture 5" descr="sudariumClip.PNG"/>
          <p:cNvPicPr>
            <a:picLocks noChangeAspect="1"/>
          </p:cNvPicPr>
          <p:nvPr/>
        </p:nvPicPr>
        <p:blipFill>
          <a:blip r:embed="rId2" cstate="print"/>
          <a:stretch>
            <a:fillRect/>
          </a:stretch>
        </p:blipFill>
        <p:spPr>
          <a:xfrm>
            <a:off x="1600200" y="152400"/>
            <a:ext cx="2971800" cy="1913295"/>
          </a:xfrm>
          <a:prstGeom prst="rect">
            <a:avLst/>
          </a:prstGeom>
        </p:spPr>
      </p:pic>
      <p:pic>
        <p:nvPicPr>
          <p:cNvPr id="19457" name="Picture 1" descr="G:\LLI-Shroud\Images\Art\BloodSudariumMatchFOC.PNG"/>
          <p:cNvPicPr>
            <a:picLocks noChangeAspect="1" noChangeArrowheads="1"/>
          </p:cNvPicPr>
          <p:nvPr/>
        </p:nvPicPr>
        <p:blipFill>
          <a:blip r:embed="rId3" cstate="print"/>
          <a:srcRect/>
          <a:stretch>
            <a:fillRect/>
          </a:stretch>
        </p:blipFill>
        <p:spPr bwMode="auto">
          <a:xfrm>
            <a:off x="4800600" y="152400"/>
            <a:ext cx="1524000" cy="1822561"/>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D:\WINDOWS\DESKTOP\shroud\shroud1\guscin5.jpg"/>
          <p:cNvPicPr>
            <a:picLocks noChangeAspect="1" noChangeArrowheads="1"/>
          </p:cNvPicPr>
          <p:nvPr/>
        </p:nvPicPr>
        <p:blipFill>
          <a:blip r:embed="rId2" cstate="print"/>
          <a:srcRect/>
          <a:stretch>
            <a:fillRect/>
          </a:stretch>
        </p:blipFill>
        <p:spPr bwMode="auto">
          <a:xfrm>
            <a:off x="152400" y="1676400"/>
            <a:ext cx="2514600" cy="1722438"/>
          </a:xfrm>
          <a:prstGeom prst="rect">
            <a:avLst/>
          </a:prstGeom>
          <a:noFill/>
          <a:ln w="9525">
            <a:noFill/>
            <a:miter lim="800000"/>
            <a:headEnd/>
            <a:tailEnd/>
          </a:ln>
        </p:spPr>
      </p:pic>
      <p:pic>
        <p:nvPicPr>
          <p:cNvPr id="46082" name="Picture 2"/>
          <p:cNvPicPr>
            <a:picLocks noChangeAspect="1" noChangeArrowheads="1"/>
          </p:cNvPicPr>
          <p:nvPr/>
        </p:nvPicPr>
        <p:blipFill>
          <a:blip r:embed="rId3" cstate="print"/>
          <a:srcRect/>
          <a:stretch>
            <a:fillRect/>
          </a:stretch>
        </p:blipFill>
        <p:spPr bwMode="auto">
          <a:xfrm>
            <a:off x="0" y="0"/>
            <a:ext cx="1314450" cy="169545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78</a:t>
            </a:fld>
            <a:endParaRPr lang="en-US"/>
          </a:p>
        </p:txBody>
      </p:sp>
      <p:sp>
        <p:nvSpPr>
          <p:cNvPr id="4" name="Title 1"/>
          <p:cNvSpPr txBox="1">
            <a:spLocks/>
          </p:cNvSpPr>
          <p:nvPr/>
        </p:nvSpPr>
        <p:spPr>
          <a:xfrm>
            <a:off x="-304800" y="228600"/>
            <a:ext cx="74676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smtClean="0">
                <a:ln>
                  <a:noFill/>
                </a:ln>
                <a:solidFill>
                  <a:schemeClr val="tx1"/>
                </a:solidFill>
                <a:effectLst/>
                <a:uLnTx/>
                <a:uFillTx/>
                <a:latin typeface="+mj-lt"/>
                <a:ea typeface="+mj-ea"/>
                <a:cs typeface="+mj-cs"/>
              </a:rPr>
              <a:t>Cloth of Oviedo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800" dirty="0" smtClean="0">
                <a:latin typeface="+mj-lt"/>
                <a:ea typeface="+mj-ea"/>
                <a:cs typeface="+mj-cs"/>
              </a:rPr>
              <a:t>                  </a:t>
            </a:r>
            <a:r>
              <a:rPr kumimoji="0" lang="en-US" sz="4800" b="0" i="0" u="none" strike="noStrike" kern="1200" cap="none" spc="0" normalizeH="0" baseline="0" noProof="0" dirty="0" smtClean="0">
                <a:ln>
                  <a:noFill/>
                </a:ln>
                <a:solidFill>
                  <a:schemeClr val="tx1"/>
                </a:solidFill>
                <a:effectLst/>
                <a:uLnTx/>
                <a:uFillTx/>
                <a:latin typeface="+mj-lt"/>
                <a:ea typeface="+mj-ea"/>
                <a:cs typeface="+mj-cs"/>
              </a:rPr>
              <a:t>(The Other Cloth)</a:t>
            </a:r>
            <a:endParaRPr kumimoji="0" lang="en-US" sz="4800" b="0" i="0"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5" descr="D:\WINDOWS\DESKTOP\shroud\shroud1\guscin3.jpg"/>
          <p:cNvPicPr>
            <a:picLocks noChangeAspect="1" noChangeArrowheads="1"/>
          </p:cNvPicPr>
          <p:nvPr/>
        </p:nvPicPr>
        <p:blipFill>
          <a:blip r:embed="rId4" cstate="print"/>
          <a:srcRect/>
          <a:stretch>
            <a:fillRect/>
          </a:stretch>
        </p:blipFill>
        <p:spPr bwMode="auto">
          <a:xfrm>
            <a:off x="2514600" y="2286000"/>
            <a:ext cx="6477000" cy="4126703"/>
          </a:xfrm>
          <a:prstGeom prst="rect">
            <a:avLst/>
          </a:prstGeom>
          <a:noFill/>
          <a:ln w="9525">
            <a:noFill/>
            <a:miter lim="800000"/>
            <a:headEnd/>
            <a:tailEnd/>
          </a:ln>
        </p:spPr>
      </p:pic>
      <p:sp>
        <p:nvSpPr>
          <p:cNvPr id="6" name="TextBox 5"/>
          <p:cNvSpPr txBox="1"/>
          <p:nvPr/>
        </p:nvSpPr>
        <p:spPr>
          <a:xfrm>
            <a:off x="1600200" y="6324600"/>
            <a:ext cx="5673091" cy="369332"/>
          </a:xfrm>
          <a:prstGeom prst="rect">
            <a:avLst/>
          </a:prstGeom>
          <a:noFill/>
        </p:spPr>
        <p:txBody>
          <a:bodyPr wrap="none" rtlCol="0">
            <a:spAutoFit/>
          </a:bodyPr>
          <a:lstStyle/>
          <a:p>
            <a:r>
              <a:rPr lang="en-US" dirty="0" smtClean="0">
                <a:hlinkClick r:id="rId5"/>
              </a:rPr>
              <a:t>http://www.freerepublic.com/focus/f-chat/3054879/posts</a:t>
            </a:r>
            <a:endParaRPr lang="en-US" dirty="0"/>
          </a:p>
        </p:txBody>
      </p:sp>
      <p:sp>
        <p:nvSpPr>
          <p:cNvPr id="7" name="Text Box 9"/>
          <p:cNvSpPr txBox="1">
            <a:spLocks noChangeArrowheads="1"/>
          </p:cNvSpPr>
          <p:nvPr/>
        </p:nvSpPr>
        <p:spPr bwMode="auto">
          <a:xfrm>
            <a:off x="152400" y="3418344"/>
            <a:ext cx="2286000" cy="2677656"/>
          </a:xfrm>
          <a:prstGeom prst="rect">
            <a:avLst/>
          </a:prstGeom>
          <a:noFill/>
          <a:ln w="9525">
            <a:noFill/>
            <a:miter lim="800000"/>
            <a:headEnd/>
            <a:tailEnd/>
          </a:ln>
        </p:spPr>
        <p:txBody>
          <a:bodyPr wrap="square">
            <a:spAutoFit/>
          </a:bodyPr>
          <a:lstStyle/>
          <a:p>
            <a:r>
              <a:rPr lang="en-US" sz="2400" b="1" dirty="0"/>
              <a:t>Left Palestine in 614 A.D. to escape Persian </a:t>
            </a:r>
            <a:r>
              <a:rPr lang="en-US" sz="2400" b="1" dirty="0" smtClean="0"/>
              <a:t>Army Arrived </a:t>
            </a:r>
            <a:r>
              <a:rPr lang="en-US" sz="2400" b="1" dirty="0"/>
              <a:t>in Spain about </a:t>
            </a:r>
            <a:r>
              <a:rPr lang="en-US" sz="2400" b="1" dirty="0" smtClean="0"/>
              <a:t>618? Cataloged  14 </a:t>
            </a:r>
            <a:r>
              <a:rPr lang="en-US" sz="2400" b="1" dirty="0"/>
              <a:t>March 1075</a:t>
            </a:r>
          </a:p>
        </p:txBody>
      </p:sp>
      <p:pic>
        <p:nvPicPr>
          <p:cNvPr id="9" name="Picture 4" descr="D:\WINDOWS\DESKTOP\shroud\shroud1\guscin4.jpg"/>
          <p:cNvPicPr>
            <a:picLocks noChangeAspect="1" noChangeArrowheads="1"/>
          </p:cNvPicPr>
          <p:nvPr/>
        </p:nvPicPr>
        <p:blipFill>
          <a:blip r:embed="rId6" cstate="print"/>
          <a:srcRect/>
          <a:stretch>
            <a:fillRect/>
          </a:stretch>
        </p:blipFill>
        <p:spPr bwMode="auto">
          <a:xfrm>
            <a:off x="6934200" y="838200"/>
            <a:ext cx="2062163" cy="2679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srcRect/>
          <a:stretch>
            <a:fillRect/>
          </a:stretch>
        </p:blipFill>
        <p:spPr bwMode="auto">
          <a:xfrm>
            <a:off x="0" y="0"/>
            <a:ext cx="1314450" cy="169545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79</a:t>
            </a:fld>
            <a:endParaRPr lang="en-US" dirty="0"/>
          </a:p>
        </p:txBody>
      </p:sp>
      <p:sp>
        <p:nvSpPr>
          <p:cNvPr id="4" name="Title 1"/>
          <p:cNvSpPr txBox="1">
            <a:spLocks/>
          </p:cNvSpPr>
          <p:nvPr/>
        </p:nvSpPr>
        <p:spPr>
          <a:xfrm>
            <a:off x="152400" y="0"/>
            <a:ext cx="53340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solidFill>
                  <a:schemeClr val="tx1"/>
                </a:solidFill>
                <a:effectLst/>
                <a:uLnTx/>
                <a:uFillTx/>
                <a:latin typeface="+mj-lt"/>
                <a:ea typeface="+mj-ea"/>
                <a:cs typeface="+mj-cs"/>
              </a:rPr>
              <a:t>Match </a:t>
            </a:r>
            <a:r>
              <a:rPr kumimoji="0" lang="en-US" sz="5400" b="0" i="0" u="none" strike="noStrike" kern="1200" cap="none" spc="0" normalizeH="0" baseline="0" noProof="0" dirty="0" smtClean="0">
                <a:ln>
                  <a:noFill/>
                </a:ln>
                <a:solidFill>
                  <a:schemeClr val="tx1"/>
                </a:solidFill>
                <a:effectLst/>
                <a:uLnTx/>
                <a:uFillTx/>
                <a:latin typeface="+mj-lt"/>
                <a:ea typeface="+mj-ea"/>
                <a:cs typeface="+mj-cs"/>
              </a:rPr>
              <a:t>With</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solidFill>
                  <a:schemeClr val="tx1"/>
                </a:solidFill>
                <a:effectLst/>
                <a:uLnTx/>
                <a:uFillTx/>
                <a:latin typeface="+mj-lt"/>
                <a:ea typeface="+mj-ea"/>
                <a:cs typeface="+mj-cs"/>
              </a:rPr>
              <a:t> </a:t>
            </a:r>
            <a:r>
              <a:rPr kumimoji="0" lang="en-US" sz="5400" b="0" i="0" u="none" strike="noStrike" kern="1200" cap="none" spc="0" normalizeH="0" baseline="0" noProof="0" dirty="0" smtClean="0">
                <a:ln>
                  <a:noFill/>
                </a:ln>
                <a:solidFill>
                  <a:schemeClr val="tx1"/>
                </a:solidFill>
                <a:effectLst/>
                <a:uLnTx/>
                <a:uFillTx/>
                <a:latin typeface="+mj-lt"/>
                <a:ea typeface="+mj-ea"/>
                <a:cs typeface="+mj-cs"/>
              </a:rPr>
              <a:t>The </a:t>
            </a:r>
            <a:r>
              <a:rPr kumimoji="0" lang="en-US" sz="4400" b="0" i="0" u="none" strike="noStrike" kern="1200" cap="none" spc="0" normalizeH="0" baseline="0" noProof="0" dirty="0" err="1" smtClean="0">
                <a:ln>
                  <a:noFill/>
                </a:ln>
                <a:solidFill>
                  <a:schemeClr val="tx1"/>
                </a:solidFill>
                <a:effectLst/>
                <a:uLnTx/>
                <a:uFillTx/>
                <a:latin typeface="+mj-lt"/>
                <a:ea typeface="+mj-ea"/>
                <a:cs typeface="+mj-cs"/>
              </a:rPr>
              <a:t>Sudarium</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grpSp>
        <p:nvGrpSpPr>
          <p:cNvPr id="11" name="Group 10"/>
          <p:cNvGrpSpPr/>
          <p:nvPr/>
        </p:nvGrpSpPr>
        <p:grpSpPr>
          <a:xfrm>
            <a:off x="4605679" y="0"/>
            <a:ext cx="4538321" cy="2514600"/>
            <a:chOff x="3317403" y="1143000"/>
            <a:chExt cx="5564318" cy="3510217"/>
          </a:xfrm>
        </p:grpSpPr>
        <p:pic>
          <p:nvPicPr>
            <p:cNvPr id="9" name="Picture 1" descr="G:\LLI-Shroud\Images\Art\BloodSudariumMatchFOC.PNG"/>
            <p:cNvPicPr>
              <a:picLocks noChangeAspect="1" noChangeArrowheads="1"/>
            </p:cNvPicPr>
            <p:nvPr/>
          </p:nvPicPr>
          <p:blipFill>
            <a:blip r:embed="rId4" cstate="print"/>
            <a:srcRect/>
            <a:stretch>
              <a:fillRect/>
            </a:stretch>
          </p:blipFill>
          <p:spPr bwMode="auto">
            <a:xfrm>
              <a:off x="3317403" y="1143000"/>
              <a:ext cx="2930998" cy="3505200"/>
            </a:xfrm>
            <a:prstGeom prst="rect">
              <a:avLst/>
            </a:prstGeom>
            <a:noFill/>
          </p:spPr>
        </p:pic>
        <p:pic>
          <p:nvPicPr>
            <p:cNvPr id="5" name="Content Placeholder 3" descr="ShroudFaceMatch1000.jpg"/>
            <p:cNvPicPr>
              <a:picLocks noChangeAspect="1"/>
            </p:cNvPicPr>
            <p:nvPr/>
          </p:nvPicPr>
          <p:blipFill>
            <a:blip r:embed="rId5" cstate="print"/>
            <a:stretch>
              <a:fillRect/>
            </a:stretch>
          </p:blipFill>
          <p:spPr>
            <a:xfrm>
              <a:off x="6248400" y="1143000"/>
              <a:ext cx="2633321" cy="3510217"/>
            </a:xfrm>
            <a:prstGeom prst="rect">
              <a:avLst/>
            </a:prstGeom>
          </p:spPr>
        </p:pic>
      </p:grpSp>
      <p:pic>
        <p:nvPicPr>
          <p:cNvPr id="6" name="Picture 1" descr="G:\DigitalImageProcessing\Oviedo\Whanger1.PNG"/>
          <p:cNvPicPr>
            <a:picLocks noChangeAspect="1" noChangeArrowheads="1"/>
          </p:cNvPicPr>
          <p:nvPr/>
        </p:nvPicPr>
        <p:blipFill>
          <a:blip r:embed="rId6" cstate="print"/>
          <a:srcRect/>
          <a:stretch>
            <a:fillRect/>
          </a:stretch>
        </p:blipFill>
        <p:spPr bwMode="auto">
          <a:xfrm>
            <a:off x="0" y="1600200"/>
            <a:ext cx="1755497" cy="1177795"/>
          </a:xfrm>
          <a:prstGeom prst="rect">
            <a:avLst/>
          </a:prstGeom>
          <a:noFill/>
        </p:spPr>
      </p:pic>
      <p:pic>
        <p:nvPicPr>
          <p:cNvPr id="7" name="Oviedo1.avi">
            <a:hlinkClick r:id="" action="ppaction://media"/>
          </p:cNvPr>
          <p:cNvPicPr>
            <a:picLocks noRot="1" noChangeAspect="1"/>
          </p:cNvPicPr>
          <p:nvPr>
            <a:videoFile r:link="rId1"/>
          </p:nvPr>
        </p:nvPicPr>
        <p:blipFill>
          <a:blip r:embed="rId7" cstate="print"/>
          <a:stretch>
            <a:fillRect/>
          </a:stretch>
        </p:blipFill>
        <p:spPr>
          <a:xfrm>
            <a:off x="76200" y="3200400"/>
            <a:ext cx="4343400" cy="3257550"/>
          </a:xfrm>
          <a:prstGeom prst="rect">
            <a:avLst/>
          </a:prstGeom>
        </p:spPr>
      </p:pic>
      <p:sp>
        <p:nvSpPr>
          <p:cNvPr id="10" name="TextBox 9"/>
          <p:cNvSpPr txBox="1"/>
          <p:nvPr/>
        </p:nvSpPr>
        <p:spPr>
          <a:xfrm>
            <a:off x="1905000" y="1569184"/>
            <a:ext cx="3048000" cy="1631216"/>
          </a:xfrm>
          <a:prstGeom prst="rect">
            <a:avLst/>
          </a:prstGeom>
          <a:noFill/>
        </p:spPr>
        <p:txBody>
          <a:bodyPr wrap="square" rtlCol="0">
            <a:spAutoFit/>
          </a:bodyPr>
          <a:lstStyle/>
          <a:p>
            <a:r>
              <a:rPr lang="en-US" sz="2000" dirty="0" smtClean="0"/>
              <a:t>Blood matches the configuration of the face and bloodstains on the back of the head match stains on the </a:t>
            </a:r>
            <a:r>
              <a:rPr lang="en-US" sz="2000" dirty="0" err="1" smtClean="0"/>
              <a:t>sudarium</a:t>
            </a:r>
            <a:r>
              <a:rPr lang="en-US" sz="2000" dirty="0" smtClean="0"/>
              <a:t>.</a:t>
            </a:r>
            <a:endParaRPr lang="en-US" sz="2000" dirty="0"/>
          </a:p>
        </p:txBody>
      </p:sp>
      <p:pic>
        <p:nvPicPr>
          <p:cNvPr id="5122" name="Picture 2" descr="http://3.bp.blogspot.com/-mHeYDsUrqbQ/UAP7Q7-ei1I/AAAAAAAAA48/WWmrRhVAcuE/s320/BennettSudariumShroud.jpg.JPG"/>
          <p:cNvPicPr>
            <a:picLocks noChangeAspect="1" noChangeArrowheads="1"/>
          </p:cNvPicPr>
          <p:nvPr/>
        </p:nvPicPr>
        <p:blipFill>
          <a:blip r:embed="rId8" cstate="print"/>
          <a:srcRect/>
          <a:stretch>
            <a:fillRect/>
          </a:stretch>
        </p:blipFill>
        <p:spPr bwMode="auto">
          <a:xfrm>
            <a:off x="4572000" y="2514599"/>
            <a:ext cx="4572000" cy="3166111"/>
          </a:xfrm>
          <a:prstGeom prst="rect">
            <a:avLst/>
          </a:prstGeom>
          <a:noFill/>
        </p:spPr>
      </p:pic>
      <p:sp>
        <p:nvSpPr>
          <p:cNvPr id="13" name="TextBox 12"/>
          <p:cNvSpPr txBox="1"/>
          <p:nvPr/>
        </p:nvSpPr>
        <p:spPr>
          <a:xfrm>
            <a:off x="4495800" y="5638800"/>
            <a:ext cx="4648200" cy="830997"/>
          </a:xfrm>
          <a:prstGeom prst="rect">
            <a:avLst/>
          </a:prstGeom>
          <a:noFill/>
        </p:spPr>
        <p:txBody>
          <a:bodyPr wrap="square" rtlCol="0">
            <a:spAutoFit/>
          </a:bodyPr>
          <a:lstStyle/>
          <a:p>
            <a:r>
              <a:rPr lang="en-US" sz="2400" dirty="0" smtClean="0"/>
              <a:t>The </a:t>
            </a:r>
            <a:r>
              <a:rPr lang="en-US" sz="2400" dirty="0" err="1" smtClean="0"/>
              <a:t>Sudarium</a:t>
            </a:r>
            <a:r>
              <a:rPr lang="en-US" sz="2400" dirty="0" smtClean="0"/>
              <a:t> and the Shroud Were In Contact With The Same Body</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p:cTn id="12" repeatCount="indefinite" fill="hold" display="0">
                  <p:stCondLst>
                    <p:cond delay="indefinite"/>
                  </p:stCondLst>
                  <p:endCondLst>
                    <p:cond evt="onPrev" delay="0">
                      <p:tgtEl>
                        <p:sldTgt/>
                      </p:tgtEl>
                    </p:cond>
                  </p:end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roudFaceSTERA.PNG"/>
          <p:cNvPicPr>
            <a:picLocks noChangeAspect="1"/>
          </p:cNvPicPr>
          <p:nvPr/>
        </p:nvPicPr>
        <p:blipFill>
          <a:blip r:embed="rId2" cstate="print"/>
          <a:stretch>
            <a:fillRect/>
          </a:stretch>
        </p:blipFill>
        <p:spPr>
          <a:xfrm>
            <a:off x="1" y="0"/>
            <a:ext cx="1447800" cy="1930400"/>
          </a:xfrm>
          <a:prstGeom prst="rect">
            <a:avLst/>
          </a:prstGeom>
        </p:spPr>
      </p:pic>
      <p:sp>
        <p:nvSpPr>
          <p:cNvPr id="2" name="Footer Placeholder 1"/>
          <p:cNvSpPr>
            <a:spLocks noGrp="1"/>
          </p:cNvSpPr>
          <p:nvPr>
            <p:ph type="ftr" sz="quarter" idx="11"/>
          </p:nvPr>
        </p:nvSpPr>
        <p:spPr/>
        <p:txBody>
          <a:bodyPr/>
          <a:lstStyle/>
          <a:p>
            <a:r>
              <a:rPr lang="en-US" dirty="0" smtClean="0"/>
              <a:t>An Enduring Mystery ©2015 R. Schneider</a:t>
            </a:r>
            <a:endParaRPr lang="en-US" dirty="0"/>
          </a:p>
        </p:txBody>
      </p:sp>
      <p:sp>
        <p:nvSpPr>
          <p:cNvPr id="3" name="Slide Number Placeholder 2"/>
          <p:cNvSpPr>
            <a:spLocks noGrp="1"/>
          </p:cNvSpPr>
          <p:nvPr>
            <p:ph type="sldNum" sz="quarter" idx="12"/>
          </p:nvPr>
        </p:nvSpPr>
        <p:spPr/>
        <p:txBody>
          <a:bodyPr/>
          <a:lstStyle/>
          <a:p>
            <a:fld id="{48A028EF-D103-4C28-9A2D-9D4A318C56C1}" type="slidenum">
              <a:rPr lang="en-US" smtClean="0"/>
              <a:pPr/>
              <a:t>8</a:t>
            </a:fld>
            <a:endParaRPr lang="en-US"/>
          </a:p>
        </p:txBody>
      </p:sp>
      <p:sp>
        <p:nvSpPr>
          <p:cNvPr id="4" name="Rectangle 3"/>
          <p:cNvSpPr txBox="1">
            <a:spLocks noChangeArrowheads="1"/>
          </p:cNvSpPr>
          <p:nvPr/>
        </p:nvSpPr>
        <p:spPr>
          <a:xfrm>
            <a:off x="381000" y="1752600"/>
            <a:ext cx="8229600" cy="41910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
                <a:srgbClr val="FFFF99"/>
              </a:buClr>
              <a:buSzTx/>
              <a:buFont typeface="Wingdings" pitchFamily="2" charset="2"/>
              <a:buChar char="ü"/>
              <a:tabLst/>
              <a:defRPr/>
            </a:pPr>
            <a:r>
              <a:rPr kumimoji="0" lang="en-US" sz="3200" b="0" i="0" u="none" strike="noStrike" kern="1200" cap="none" spc="0" normalizeH="0" baseline="0" noProof="0" dirty="0" smtClean="0">
                <a:ln>
                  <a:noFill/>
                </a:ln>
                <a:solidFill>
                  <a:srgbClr val="FFFFCC"/>
                </a:solidFill>
                <a:effectLst/>
                <a:uLnTx/>
                <a:uFillTx/>
                <a:latin typeface="+mn-lt"/>
                <a:ea typeface="+mn-ea"/>
                <a:cs typeface="+mn-cs"/>
              </a:rPr>
              <a:t>BBC: “Shroud Older Than Thought”</a:t>
            </a:r>
            <a:br>
              <a:rPr kumimoji="0" lang="en-US" sz="3200" b="0" i="0" u="none" strike="noStrike" kern="1200" cap="none" spc="0" normalizeH="0" baseline="0" noProof="0" dirty="0" smtClean="0">
                <a:ln>
                  <a:noFill/>
                </a:ln>
                <a:solidFill>
                  <a:srgbClr val="FFFFCC"/>
                </a:solidFill>
                <a:effectLst/>
                <a:uLnTx/>
                <a:uFillTx/>
                <a:latin typeface="+mn-lt"/>
                <a:ea typeface="+mn-ea"/>
                <a:cs typeface="+mn-cs"/>
              </a:rPr>
            </a:br>
            <a:endParaRPr kumimoji="0" lang="en-US" sz="3200" b="0" i="0" u="none" strike="noStrike" kern="1200" cap="none" spc="0" normalizeH="0" baseline="0" noProof="0" dirty="0" smtClean="0">
              <a:ln>
                <a:noFill/>
              </a:ln>
              <a:solidFill>
                <a:srgbClr val="FFFFCC"/>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rgbClr val="FFFF99"/>
              </a:buClr>
              <a:buSzTx/>
              <a:buFont typeface="Wingdings" pitchFamily="2" charset="2"/>
              <a:buChar char="ü"/>
              <a:tabLst/>
              <a:defRPr/>
            </a:pPr>
            <a:r>
              <a:rPr kumimoji="0" lang="en-US" sz="3200" b="0" i="0" u="none" strike="noStrike" kern="1200" cap="none" spc="0" normalizeH="0" baseline="0" noProof="0" dirty="0" smtClean="0">
                <a:ln>
                  <a:noFill/>
                </a:ln>
                <a:solidFill>
                  <a:srgbClr val="FFFFCC"/>
                </a:solidFill>
                <a:effectLst/>
                <a:uLnTx/>
                <a:uFillTx/>
                <a:latin typeface="+mn-lt"/>
                <a:ea typeface="+mn-ea"/>
                <a:cs typeface="+mn-cs"/>
              </a:rPr>
              <a:t>Philip Ball, writing in </a:t>
            </a:r>
            <a:r>
              <a:rPr kumimoji="0" lang="en-US" sz="3200" b="0" i="1" u="none" strike="noStrike" kern="1200" cap="none" spc="0" normalizeH="0" baseline="0" noProof="0" dirty="0" smtClean="0">
                <a:ln>
                  <a:noFill/>
                </a:ln>
                <a:solidFill>
                  <a:srgbClr val="FFFFCC"/>
                </a:solidFill>
                <a:effectLst/>
                <a:uLnTx/>
                <a:uFillTx/>
                <a:latin typeface="+mn-lt"/>
                <a:ea typeface="+mn-ea"/>
                <a:cs typeface="+mn-cs"/>
              </a:rPr>
              <a:t>Nature Online,</a:t>
            </a:r>
            <a:r>
              <a:rPr kumimoji="0" lang="en-US" sz="3200" b="0" i="0" u="none" strike="noStrike" kern="1200" cap="none" spc="0" normalizeH="0" baseline="0" noProof="0" dirty="0" smtClean="0">
                <a:ln>
                  <a:noFill/>
                </a:ln>
                <a:solidFill>
                  <a:srgbClr val="FFFFCC"/>
                </a:solidFill>
                <a:effectLst/>
                <a:uLnTx/>
                <a:uFillTx/>
                <a:latin typeface="+mn-lt"/>
                <a:ea typeface="+mn-ea"/>
                <a:cs typeface="+mn-cs"/>
              </a:rPr>
              <a:t> found the </a:t>
            </a:r>
            <a:r>
              <a:rPr kumimoji="0" lang="en-US" sz="3200" b="0" i="0" u="sng" strike="noStrike" kern="1200" cap="none" spc="0" normalizeH="0" baseline="0" noProof="0" dirty="0" smtClean="0">
                <a:ln>
                  <a:noFill/>
                </a:ln>
                <a:solidFill>
                  <a:srgbClr val="FFFFCC"/>
                </a:solidFill>
                <a:effectLst/>
                <a:uLnTx/>
                <a:uFillTx/>
                <a:latin typeface="+mn-lt"/>
                <a:ea typeface="+mn-ea"/>
                <a:cs typeface="+mn-cs"/>
              </a:rPr>
              <a:t>vanillin</a:t>
            </a:r>
            <a:r>
              <a:rPr kumimoji="0" lang="en-US" sz="3200" b="0" i="0" u="none" strike="noStrike" kern="1200" cap="none" spc="0" normalizeH="0" baseline="0" noProof="0" dirty="0" smtClean="0">
                <a:ln>
                  <a:noFill/>
                </a:ln>
                <a:solidFill>
                  <a:srgbClr val="FFFFCC"/>
                </a:solidFill>
                <a:effectLst/>
                <a:uLnTx/>
                <a:uFillTx/>
                <a:latin typeface="+mn-lt"/>
                <a:ea typeface="+mn-ea"/>
                <a:cs typeface="+mn-cs"/>
              </a:rPr>
              <a:t> discovery particularly significant.</a:t>
            </a:r>
            <a:br>
              <a:rPr kumimoji="0" lang="en-US" sz="3200" b="0" i="0" u="none" strike="noStrike" kern="1200" cap="none" spc="0" normalizeH="0" baseline="0" noProof="0" dirty="0" smtClean="0">
                <a:ln>
                  <a:noFill/>
                </a:ln>
                <a:solidFill>
                  <a:srgbClr val="FFFFCC"/>
                </a:solidFill>
                <a:effectLst/>
                <a:uLnTx/>
                <a:uFillTx/>
                <a:latin typeface="+mn-lt"/>
                <a:ea typeface="+mn-ea"/>
                <a:cs typeface="+mn-cs"/>
              </a:rPr>
            </a:br>
            <a:endParaRPr kumimoji="0" lang="en-US" sz="3200" b="0" i="0" u="none" strike="noStrike" kern="1200" cap="none" spc="0" normalizeH="0" baseline="0" noProof="0" dirty="0" smtClean="0">
              <a:ln>
                <a:noFill/>
              </a:ln>
              <a:solidFill>
                <a:srgbClr val="FFFFCC"/>
              </a:solidFill>
              <a:effectLst/>
              <a:uLnTx/>
              <a:uFillTx/>
              <a:latin typeface="+mn-lt"/>
              <a:ea typeface="+mn-ea"/>
              <a:cs typeface="+mn-cs"/>
            </a:endParaRPr>
          </a:p>
        </p:txBody>
      </p:sp>
      <p:sp>
        <p:nvSpPr>
          <p:cNvPr id="5" name="Text Box 4"/>
          <p:cNvSpPr txBox="1">
            <a:spLocks noChangeArrowheads="1"/>
          </p:cNvSpPr>
          <p:nvPr/>
        </p:nvSpPr>
        <p:spPr bwMode="auto">
          <a:xfrm>
            <a:off x="1371600" y="304800"/>
            <a:ext cx="76200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dirty="0">
                <a:solidFill>
                  <a:srgbClr val="FFFFCC"/>
                </a:solidFill>
              </a:rPr>
              <a:t>In January 2005, Rogers’ findings were published in </a:t>
            </a:r>
            <a:r>
              <a:rPr lang="en-US" sz="3200" i="1" dirty="0" err="1">
                <a:solidFill>
                  <a:srgbClr val="FFFFCC"/>
                </a:solidFill>
              </a:rPr>
              <a:t>Thermochimica</a:t>
            </a:r>
            <a:r>
              <a:rPr lang="en-US" sz="3200" i="1" dirty="0">
                <a:solidFill>
                  <a:srgbClr val="FFFFCC"/>
                </a:solidFill>
              </a:rPr>
              <a:t> </a:t>
            </a:r>
            <a:r>
              <a:rPr lang="en-US" sz="3200" i="1" dirty="0" err="1">
                <a:solidFill>
                  <a:srgbClr val="FFFFCC"/>
                </a:solidFill>
              </a:rPr>
              <a:t>Acta</a:t>
            </a:r>
            <a:endParaRPr lang="en-US" sz="3200" i="1" dirty="0">
              <a:solidFill>
                <a:srgbClr val="FFFFCC"/>
              </a:solidFill>
            </a:endParaRPr>
          </a:p>
        </p:txBody>
      </p:sp>
      <p:pic>
        <p:nvPicPr>
          <p:cNvPr id="6"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013208">
            <a:off x="6106269" y="4020740"/>
            <a:ext cx="1812925"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0" y="0"/>
            <a:ext cx="1314450" cy="169545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80</a:t>
            </a:fld>
            <a:endParaRPr lang="en-US"/>
          </a:p>
        </p:txBody>
      </p:sp>
      <p:grpSp>
        <p:nvGrpSpPr>
          <p:cNvPr id="4" name="Group 3"/>
          <p:cNvGrpSpPr/>
          <p:nvPr/>
        </p:nvGrpSpPr>
        <p:grpSpPr>
          <a:xfrm>
            <a:off x="990600" y="1600200"/>
            <a:ext cx="7315200" cy="5127640"/>
            <a:chOff x="990600" y="1600200"/>
            <a:chExt cx="7315200" cy="5127640"/>
          </a:xfrm>
        </p:grpSpPr>
        <p:grpSp>
          <p:nvGrpSpPr>
            <p:cNvPr id="5" name="Group 32"/>
            <p:cNvGrpSpPr/>
            <p:nvPr/>
          </p:nvGrpSpPr>
          <p:grpSpPr>
            <a:xfrm>
              <a:off x="990600" y="1600200"/>
              <a:ext cx="7315200" cy="5127640"/>
              <a:chOff x="990600" y="1566532"/>
              <a:chExt cx="7315200" cy="5127640"/>
            </a:xfrm>
          </p:grpSpPr>
          <p:pic>
            <p:nvPicPr>
              <p:cNvPr id="15" name="Picture 2" descr="http://greatshroudofturinfaq.com/images/shroud-map.jpg"/>
              <p:cNvPicPr>
                <a:picLocks noChangeAspect="1" noChangeArrowheads="1"/>
              </p:cNvPicPr>
              <p:nvPr/>
            </p:nvPicPr>
            <p:blipFill>
              <a:blip r:embed="rId3" cstate="print"/>
              <a:srcRect/>
              <a:stretch>
                <a:fillRect/>
              </a:stretch>
            </p:blipFill>
            <p:spPr bwMode="auto">
              <a:xfrm>
                <a:off x="990600" y="1566532"/>
                <a:ext cx="7315200" cy="5127640"/>
              </a:xfrm>
              <a:prstGeom prst="rect">
                <a:avLst/>
              </a:prstGeom>
              <a:noFill/>
            </p:spPr>
          </p:pic>
          <p:cxnSp>
            <p:nvCxnSpPr>
              <p:cNvPr id="16" name="Straight Connector 15"/>
              <p:cNvCxnSpPr/>
              <p:nvPr/>
            </p:nvCxnSpPr>
            <p:spPr>
              <a:xfrm flipV="1">
                <a:off x="6934200" y="5257800"/>
                <a:ext cx="76200" cy="6858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858000" y="5029200"/>
                <a:ext cx="609600" cy="9144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7010400" y="5029200"/>
                <a:ext cx="457200" cy="2286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562600" y="4648200"/>
                <a:ext cx="152400" cy="15240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715000" y="4593180"/>
                <a:ext cx="2069797" cy="338554"/>
              </a:xfrm>
              <a:prstGeom prst="rect">
                <a:avLst/>
              </a:prstGeom>
              <a:noFill/>
            </p:spPr>
            <p:txBody>
              <a:bodyPr wrap="none" rtlCol="0">
                <a:spAutoFit/>
              </a:bodyPr>
              <a:lstStyle/>
              <a:p>
                <a:r>
                  <a:rPr lang="en-US" sz="1600" b="1" dirty="0" smtClean="0">
                    <a:solidFill>
                      <a:schemeClr val="accent4">
                        <a:lumMod val="50000"/>
                      </a:schemeClr>
                    </a:solidFill>
                    <a:latin typeface="Adobe Song Std L" pitchFamily="18" charset="-128"/>
                    <a:ea typeface="Adobe Song Std L" pitchFamily="18" charset="-128"/>
                  </a:rPr>
                  <a:t>CONSTANTINOPLE</a:t>
                </a:r>
                <a:endParaRPr lang="en-US" sz="1600" b="1" dirty="0">
                  <a:solidFill>
                    <a:schemeClr val="accent4">
                      <a:lumMod val="50000"/>
                    </a:schemeClr>
                  </a:solidFill>
                  <a:latin typeface="Adobe Song Std L" pitchFamily="18" charset="-128"/>
                  <a:ea typeface="Adobe Song Std L" pitchFamily="18" charset="-128"/>
                </a:endParaRPr>
              </a:p>
            </p:txBody>
          </p:sp>
          <p:cxnSp>
            <p:nvCxnSpPr>
              <p:cNvPr id="21" name="Straight Connector 20"/>
              <p:cNvCxnSpPr>
                <a:stCxn id="19" idx="6"/>
              </p:cNvCxnSpPr>
              <p:nvPr/>
            </p:nvCxnSpPr>
            <p:spPr>
              <a:xfrm>
                <a:off x="5715000" y="4724400"/>
                <a:ext cx="1752600" cy="3048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6"/>
              </p:cNvCxnSpPr>
              <p:nvPr/>
            </p:nvCxnSpPr>
            <p:spPr>
              <a:xfrm flipH="1">
                <a:off x="5334000" y="4724400"/>
                <a:ext cx="381000" cy="2286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581400" y="3352800"/>
                <a:ext cx="1676400" cy="16764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200400" y="2895600"/>
                <a:ext cx="381000" cy="4572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276600" y="2971800"/>
                <a:ext cx="76200" cy="6096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352800" y="3581400"/>
                <a:ext cx="152400" cy="2286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953000" y="6138532"/>
                <a:ext cx="1518364" cy="338554"/>
              </a:xfrm>
              <a:prstGeom prst="rect">
                <a:avLst/>
              </a:prstGeom>
              <a:noFill/>
            </p:spPr>
            <p:txBody>
              <a:bodyPr wrap="none" rtlCol="0">
                <a:spAutoFit/>
              </a:bodyPr>
              <a:lstStyle/>
              <a:p>
                <a:r>
                  <a:rPr lang="en-US" sz="1600" b="1" dirty="0" smtClean="0">
                    <a:solidFill>
                      <a:schemeClr val="accent4">
                        <a:lumMod val="50000"/>
                      </a:schemeClr>
                    </a:solidFill>
                    <a:latin typeface="Adobe Song Std L" pitchFamily="18" charset="-128"/>
                    <a:ea typeface="Adobe Song Std L" pitchFamily="18" charset="-128"/>
                  </a:rPr>
                  <a:t>ALEXANDRIA</a:t>
                </a:r>
                <a:endParaRPr lang="en-US" sz="1600" b="1" dirty="0">
                  <a:solidFill>
                    <a:schemeClr val="accent4">
                      <a:lumMod val="50000"/>
                    </a:schemeClr>
                  </a:solidFill>
                  <a:latin typeface="Adobe Song Std L" pitchFamily="18" charset="-128"/>
                  <a:ea typeface="Adobe Song Std L" pitchFamily="18" charset="-128"/>
                </a:endParaRPr>
              </a:p>
            </p:txBody>
          </p:sp>
          <p:sp>
            <p:nvSpPr>
              <p:cNvPr id="28" name="Oval 27"/>
              <p:cNvSpPr/>
              <p:nvPr/>
            </p:nvSpPr>
            <p:spPr>
              <a:xfrm>
                <a:off x="6019800" y="5986132"/>
                <a:ext cx="152400" cy="152400"/>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Connector 5"/>
            <p:cNvCxnSpPr/>
            <p:nvPr/>
          </p:nvCxnSpPr>
          <p:spPr>
            <a:xfrm flipH="1">
              <a:off x="6019800" y="5943600"/>
              <a:ext cx="914400" cy="152400"/>
            </a:xfrm>
            <a:prstGeom prst="line">
              <a:avLst/>
            </a:prstGeom>
            <a:ln w="25400">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3581400" y="4953000"/>
              <a:ext cx="2438400" cy="1143000"/>
            </a:xfrm>
            <a:prstGeom prst="line">
              <a:avLst/>
            </a:prstGeom>
            <a:ln w="25400">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1752600" y="4572000"/>
              <a:ext cx="1828800" cy="381000"/>
            </a:xfrm>
            <a:prstGeom prst="line">
              <a:avLst/>
            </a:prstGeom>
            <a:ln w="25400">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676400" y="4038600"/>
              <a:ext cx="304800" cy="533400"/>
            </a:xfrm>
            <a:prstGeom prst="line">
              <a:avLst/>
            </a:prstGeom>
            <a:ln w="25400">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981200" y="3581400"/>
              <a:ext cx="0" cy="533400"/>
            </a:xfrm>
            <a:prstGeom prst="line">
              <a:avLst/>
            </a:prstGeom>
            <a:ln w="25400">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371600" y="5486400"/>
              <a:ext cx="381000" cy="0"/>
            </a:xfrm>
            <a:prstGeom prst="line">
              <a:avLst/>
            </a:prstGeom>
            <a:ln w="25400">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676400" y="5300332"/>
              <a:ext cx="1840568" cy="307777"/>
            </a:xfrm>
            <a:prstGeom prst="rect">
              <a:avLst/>
            </a:prstGeom>
            <a:noFill/>
          </p:spPr>
          <p:txBody>
            <a:bodyPr wrap="none" rtlCol="0">
              <a:spAutoFit/>
            </a:bodyPr>
            <a:lstStyle/>
            <a:p>
              <a:r>
                <a:rPr lang="en-US" sz="1400" b="1" dirty="0" err="1" smtClean="0">
                  <a:solidFill>
                    <a:schemeClr val="bg2">
                      <a:lumMod val="50000"/>
                    </a:schemeClr>
                  </a:solidFill>
                  <a:latin typeface="Adobe Ming Std L" pitchFamily="18" charset="-128"/>
                  <a:ea typeface="Adobe Ming Std L" pitchFamily="18" charset="-128"/>
                </a:rPr>
                <a:t>Sudarium</a:t>
              </a:r>
              <a:r>
                <a:rPr lang="en-US" sz="1400" b="1" dirty="0" smtClean="0">
                  <a:solidFill>
                    <a:schemeClr val="bg2">
                      <a:lumMod val="50000"/>
                    </a:schemeClr>
                  </a:solidFill>
                  <a:latin typeface="Adobe Ming Std L" pitchFamily="18" charset="-128"/>
                  <a:ea typeface="Adobe Ming Std L" pitchFamily="18" charset="-128"/>
                </a:rPr>
                <a:t> of Oviedo</a:t>
              </a:r>
              <a:endParaRPr lang="en-US" sz="1400" b="1" dirty="0">
                <a:solidFill>
                  <a:schemeClr val="bg2">
                    <a:lumMod val="50000"/>
                  </a:schemeClr>
                </a:solidFill>
                <a:latin typeface="Adobe Ming Std L" pitchFamily="18" charset="-128"/>
                <a:ea typeface="Adobe Ming Std L" pitchFamily="18" charset="-128"/>
              </a:endParaRPr>
            </a:p>
          </p:txBody>
        </p:sp>
        <p:sp>
          <p:nvSpPr>
            <p:cNvPr id="13" name="TextBox 12"/>
            <p:cNvSpPr txBox="1"/>
            <p:nvPr/>
          </p:nvSpPr>
          <p:spPr>
            <a:xfrm>
              <a:off x="1699435" y="5617534"/>
              <a:ext cx="1529586" cy="307777"/>
            </a:xfrm>
            <a:prstGeom prst="rect">
              <a:avLst/>
            </a:prstGeom>
            <a:noFill/>
          </p:spPr>
          <p:txBody>
            <a:bodyPr wrap="none" rtlCol="0">
              <a:spAutoFit/>
            </a:bodyPr>
            <a:lstStyle/>
            <a:p>
              <a:r>
                <a:rPr lang="en-US" sz="1400" b="1" dirty="0" smtClean="0">
                  <a:solidFill>
                    <a:srgbClr val="FF0000"/>
                  </a:solidFill>
                  <a:latin typeface="Adobe Ming Std L" pitchFamily="18" charset="-128"/>
                  <a:ea typeface="Adobe Ming Std L" pitchFamily="18" charset="-128"/>
                </a:rPr>
                <a:t>Shroud of Turin</a:t>
              </a:r>
              <a:endParaRPr lang="en-US" sz="1400" b="1" dirty="0">
                <a:solidFill>
                  <a:srgbClr val="FF0000"/>
                </a:solidFill>
                <a:latin typeface="Adobe Ming Std L" pitchFamily="18" charset="-128"/>
                <a:ea typeface="Adobe Ming Std L" pitchFamily="18" charset="-128"/>
              </a:endParaRPr>
            </a:p>
          </p:txBody>
        </p:sp>
        <p:cxnSp>
          <p:nvCxnSpPr>
            <p:cNvPr id="14" name="Straight Connector 13"/>
            <p:cNvCxnSpPr/>
            <p:nvPr/>
          </p:nvCxnSpPr>
          <p:spPr>
            <a:xfrm>
              <a:off x="1391097" y="5791200"/>
              <a:ext cx="381000"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29" name="Title 1"/>
          <p:cNvSpPr txBox="1">
            <a:spLocks/>
          </p:cNvSpPr>
          <p:nvPr/>
        </p:nvSpPr>
        <p:spPr>
          <a:xfrm>
            <a:off x="609600" y="762000"/>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smtClean="0">
                <a:ln>
                  <a:noFill/>
                </a:ln>
                <a:solidFill>
                  <a:schemeClr val="tx1"/>
                </a:solidFill>
                <a:effectLst/>
                <a:uLnTx/>
                <a:uFillTx/>
                <a:latin typeface="+mj-lt"/>
                <a:ea typeface="+mj-ea"/>
                <a:cs typeface="+mj-cs"/>
              </a:rPr>
              <a:t>Travels of the Shroud and Sudarium</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30" name="TextBox 29"/>
          <p:cNvSpPr txBox="1"/>
          <p:nvPr/>
        </p:nvSpPr>
        <p:spPr>
          <a:xfrm>
            <a:off x="1752600" y="282714"/>
            <a:ext cx="7026860" cy="707886"/>
          </a:xfrm>
          <a:prstGeom prst="rect">
            <a:avLst/>
          </a:prstGeom>
          <a:noFill/>
        </p:spPr>
        <p:txBody>
          <a:bodyPr wrap="none" rtlCol="0">
            <a:spAutoFit/>
          </a:bodyPr>
          <a:lstStyle/>
          <a:p>
            <a:r>
              <a:rPr lang="en-US" sz="4000" dirty="0" smtClean="0"/>
              <a:t>5. The Movements of the Shroud</a:t>
            </a:r>
            <a:endParaRPr lang="en-US" sz="4000" b="1"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own Arrow 13"/>
          <p:cNvSpPr/>
          <p:nvPr/>
        </p:nvSpPr>
        <p:spPr>
          <a:xfrm rot="10800000">
            <a:off x="838200" y="1752600"/>
            <a:ext cx="457200" cy="4419600"/>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81</a:t>
            </a:fld>
            <a:endParaRPr lang="en-US" dirty="0"/>
          </a:p>
        </p:txBody>
      </p:sp>
      <p:sp>
        <p:nvSpPr>
          <p:cNvPr id="4" name="Rectangle 1026"/>
          <p:cNvSpPr txBox="1">
            <a:spLocks noChangeArrowheads="1"/>
          </p:cNvSpPr>
          <p:nvPr/>
        </p:nvSpPr>
        <p:spPr>
          <a:xfrm>
            <a:off x="1600200" y="304800"/>
            <a:ext cx="7391400" cy="914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smtClean="0">
                <a:ln>
                  <a:noFill/>
                </a:ln>
                <a:solidFill>
                  <a:schemeClr val="accent2"/>
                </a:solidFill>
                <a:effectLst>
                  <a:outerShdw blurRad="38100" dist="38100" dir="2700000" algn="tl">
                    <a:srgbClr val="C0C0C0"/>
                  </a:outerShdw>
                </a:effectLst>
                <a:uLnTx/>
                <a:uFillTx/>
                <a:latin typeface="+mj-lt"/>
                <a:ea typeface="+mj-ea"/>
                <a:cs typeface="+mj-cs"/>
              </a:rPr>
              <a:t>6th Century Liturgy</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5400" b="1" dirty="0" smtClean="0">
                <a:solidFill>
                  <a:schemeClr val="accent2"/>
                </a:solidFill>
                <a:effectLst>
                  <a:outerShdw blurRad="38100" dist="38100" dir="2700000" algn="tl">
                    <a:srgbClr val="C0C0C0"/>
                  </a:outerShdw>
                </a:effectLst>
                <a:latin typeface="+mj-lt"/>
                <a:ea typeface="+mj-ea"/>
                <a:cs typeface="+mj-cs"/>
              </a:rPr>
              <a:t>to Europe to the Present</a:t>
            </a:r>
            <a:endParaRPr kumimoji="0" lang="en-US" sz="5400" b="1" i="0" u="none" strike="noStrike" kern="1200" cap="none" spc="0" normalizeH="0" baseline="0" noProof="0" dirty="0" smtClean="0">
              <a:ln>
                <a:noFill/>
              </a:ln>
              <a:solidFill>
                <a:schemeClr val="accent2"/>
              </a:solidFill>
              <a:effectLst>
                <a:outerShdw blurRad="38100" dist="38100" dir="2700000" algn="tl">
                  <a:srgbClr val="C0C0C0"/>
                </a:outerShdw>
              </a:effectLst>
              <a:uLnTx/>
              <a:uFillTx/>
              <a:latin typeface="+mj-lt"/>
              <a:ea typeface="+mj-ea"/>
              <a:cs typeface="+mj-cs"/>
            </a:endParaRPr>
          </a:p>
        </p:txBody>
      </p:sp>
      <p:sp>
        <p:nvSpPr>
          <p:cNvPr id="5" name="Text Box 1027"/>
          <p:cNvSpPr txBox="1">
            <a:spLocks noChangeArrowheads="1"/>
          </p:cNvSpPr>
          <p:nvPr/>
        </p:nvSpPr>
        <p:spPr bwMode="auto">
          <a:xfrm>
            <a:off x="3124200" y="2363787"/>
            <a:ext cx="6264275" cy="3539430"/>
          </a:xfrm>
          <a:prstGeom prst="rect">
            <a:avLst/>
          </a:prstGeom>
          <a:noFill/>
          <a:ln w="38100">
            <a:noFill/>
            <a:miter lim="800000"/>
            <a:headEnd/>
            <a:tailEnd/>
          </a:ln>
        </p:spPr>
        <p:txBody>
          <a:bodyPr>
            <a:spAutoFit/>
          </a:bodyPr>
          <a:lstStyle/>
          <a:p>
            <a:r>
              <a:rPr lang="en-US" sz="3200" dirty="0"/>
              <a:t>6th Century liturgy used in Spain called the </a:t>
            </a:r>
            <a:r>
              <a:rPr lang="en-US" sz="3200" b="1" dirty="0" err="1">
                <a:solidFill>
                  <a:srgbClr val="FFC000"/>
                </a:solidFill>
              </a:rPr>
              <a:t>Mozarabic</a:t>
            </a:r>
            <a:r>
              <a:rPr lang="en-US" sz="3200" b="1" dirty="0">
                <a:solidFill>
                  <a:srgbClr val="FFC000"/>
                </a:solidFill>
              </a:rPr>
              <a:t> Rite</a:t>
            </a:r>
            <a:r>
              <a:rPr lang="en-US" sz="3200" dirty="0"/>
              <a:t>.  During the preface the priest says:</a:t>
            </a:r>
          </a:p>
          <a:p>
            <a:endParaRPr lang="en-US" sz="3200" dirty="0"/>
          </a:p>
          <a:p>
            <a:r>
              <a:rPr lang="en-US" sz="3200" dirty="0"/>
              <a:t>“Peter went with John to the tomb and saw the recent imprints of the dead and risen man on the linens.”</a:t>
            </a:r>
          </a:p>
        </p:txBody>
      </p:sp>
      <p:grpSp>
        <p:nvGrpSpPr>
          <p:cNvPr id="6" name="Group 1040"/>
          <p:cNvGrpSpPr>
            <a:grpSpLocks/>
          </p:cNvGrpSpPr>
          <p:nvPr/>
        </p:nvGrpSpPr>
        <p:grpSpPr bwMode="auto">
          <a:xfrm>
            <a:off x="228600" y="2119312"/>
            <a:ext cx="1774825" cy="3595688"/>
            <a:chOff x="144" y="1008"/>
            <a:chExt cx="1118" cy="2265"/>
          </a:xfrm>
        </p:grpSpPr>
        <p:sp>
          <p:nvSpPr>
            <p:cNvPr id="7" name="Text Box 1032"/>
            <p:cNvSpPr txBox="1">
              <a:spLocks noChangeArrowheads="1"/>
            </p:cNvSpPr>
            <p:nvPr/>
          </p:nvSpPr>
          <p:spPr bwMode="auto">
            <a:xfrm>
              <a:off x="144" y="1008"/>
              <a:ext cx="1118" cy="266"/>
            </a:xfrm>
            <a:prstGeom prst="rect">
              <a:avLst/>
            </a:prstGeom>
            <a:solidFill>
              <a:schemeClr val="bg1"/>
            </a:solidFill>
            <a:ln w="25400">
              <a:solidFill>
                <a:schemeClr val="tx1"/>
              </a:solidFill>
              <a:miter lim="800000"/>
              <a:headEnd/>
              <a:tailEnd/>
            </a:ln>
          </p:spPr>
          <p:txBody>
            <a:bodyPr wrap="none">
              <a:spAutoFit/>
            </a:bodyPr>
            <a:lstStyle/>
            <a:p>
              <a:r>
                <a:rPr lang="en-US" b="1"/>
                <a:t>1260 to 1390!?</a:t>
              </a:r>
            </a:p>
          </p:txBody>
        </p:sp>
        <p:sp>
          <p:nvSpPr>
            <p:cNvPr id="8" name="Text Box 1033"/>
            <p:cNvSpPr txBox="1">
              <a:spLocks noChangeArrowheads="1"/>
            </p:cNvSpPr>
            <p:nvPr/>
          </p:nvSpPr>
          <p:spPr bwMode="auto">
            <a:xfrm>
              <a:off x="480" y="1680"/>
              <a:ext cx="452" cy="266"/>
            </a:xfrm>
            <a:prstGeom prst="rect">
              <a:avLst/>
            </a:prstGeom>
            <a:solidFill>
              <a:schemeClr val="bg1"/>
            </a:solidFill>
            <a:ln w="25400">
              <a:solidFill>
                <a:schemeClr val="tx1"/>
              </a:solidFill>
              <a:miter lim="800000"/>
              <a:headEnd/>
              <a:tailEnd/>
            </a:ln>
          </p:spPr>
          <p:txBody>
            <a:bodyPr wrap="none">
              <a:spAutoFit/>
            </a:bodyPr>
            <a:lstStyle/>
            <a:p>
              <a:r>
                <a:rPr lang="en-US" b="1"/>
                <a:t>1203</a:t>
              </a:r>
            </a:p>
          </p:txBody>
        </p:sp>
        <p:sp>
          <p:nvSpPr>
            <p:cNvPr id="9" name="Text Box 1034"/>
            <p:cNvSpPr txBox="1">
              <a:spLocks noChangeArrowheads="1"/>
            </p:cNvSpPr>
            <p:nvPr/>
          </p:nvSpPr>
          <p:spPr bwMode="auto">
            <a:xfrm>
              <a:off x="288" y="2016"/>
              <a:ext cx="825" cy="266"/>
            </a:xfrm>
            <a:prstGeom prst="rect">
              <a:avLst/>
            </a:prstGeom>
            <a:solidFill>
              <a:schemeClr val="bg1"/>
            </a:solidFill>
            <a:ln w="25400">
              <a:solidFill>
                <a:schemeClr val="tx1"/>
              </a:solidFill>
              <a:miter lim="800000"/>
              <a:headEnd/>
              <a:tailEnd/>
            </a:ln>
          </p:spPr>
          <p:txBody>
            <a:bodyPr wrap="none">
              <a:spAutoFit/>
            </a:bodyPr>
            <a:lstStyle/>
            <a:p>
              <a:r>
                <a:rPr lang="en-US" b="1"/>
                <a:t>1192-1195</a:t>
              </a:r>
            </a:p>
          </p:txBody>
        </p:sp>
        <p:sp>
          <p:nvSpPr>
            <p:cNvPr id="10" name="Text Box 1035"/>
            <p:cNvSpPr txBox="1">
              <a:spLocks noChangeArrowheads="1"/>
            </p:cNvSpPr>
            <p:nvPr/>
          </p:nvSpPr>
          <p:spPr bwMode="auto">
            <a:xfrm>
              <a:off x="480" y="2352"/>
              <a:ext cx="452" cy="266"/>
            </a:xfrm>
            <a:prstGeom prst="rect">
              <a:avLst/>
            </a:prstGeom>
            <a:solidFill>
              <a:schemeClr val="bg1"/>
            </a:solidFill>
            <a:ln w="25400">
              <a:solidFill>
                <a:schemeClr val="tx1"/>
              </a:solidFill>
              <a:miter lim="800000"/>
              <a:headEnd/>
              <a:tailEnd/>
            </a:ln>
          </p:spPr>
          <p:txBody>
            <a:bodyPr wrap="none">
              <a:spAutoFit/>
            </a:bodyPr>
            <a:lstStyle/>
            <a:p>
              <a:r>
                <a:rPr lang="en-US" b="1"/>
                <a:t>1157</a:t>
              </a:r>
            </a:p>
          </p:txBody>
        </p:sp>
        <p:sp>
          <p:nvSpPr>
            <p:cNvPr id="11" name="Text Box 1036"/>
            <p:cNvSpPr txBox="1">
              <a:spLocks noChangeArrowheads="1"/>
            </p:cNvSpPr>
            <p:nvPr/>
          </p:nvSpPr>
          <p:spPr bwMode="auto">
            <a:xfrm>
              <a:off x="502" y="2681"/>
              <a:ext cx="372" cy="266"/>
            </a:xfrm>
            <a:prstGeom prst="rect">
              <a:avLst/>
            </a:prstGeom>
            <a:solidFill>
              <a:schemeClr val="bg1"/>
            </a:solidFill>
            <a:ln w="25400">
              <a:solidFill>
                <a:schemeClr val="tx1"/>
              </a:solidFill>
              <a:miter lim="800000"/>
              <a:headEnd/>
              <a:tailEnd/>
            </a:ln>
          </p:spPr>
          <p:txBody>
            <a:bodyPr wrap="none">
              <a:spAutoFit/>
            </a:bodyPr>
            <a:lstStyle/>
            <a:p>
              <a:r>
                <a:rPr lang="en-US" b="1"/>
                <a:t>944</a:t>
              </a:r>
            </a:p>
          </p:txBody>
        </p:sp>
        <p:sp>
          <p:nvSpPr>
            <p:cNvPr id="12" name="Text Box 1037"/>
            <p:cNvSpPr txBox="1">
              <a:spLocks noChangeArrowheads="1"/>
            </p:cNvSpPr>
            <p:nvPr/>
          </p:nvSpPr>
          <p:spPr bwMode="auto">
            <a:xfrm>
              <a:off x="430" y="3007"/>
              <a:ext cx="487" cy="266"/>
            </a:xfrm>
            <a:prstGeom prst="rect">
              <a:avLst/>
            </a:prstGeom>
            <a:solidFill>
              <a:schemeClr val="bg1"/>
            </a:solidFill>
            <a:ln w="25400">
              <a:solidFill>
                <a:schemeClr val="tx1"/>
              </a:solidFill>
              <a:miter lim="800000"/>
              <a:headEnd/>
              <a:tailEnd/>
            </a:ln>
          </p:spPr>
          <p:txBody>
            <a:bodyPr wrap="none">
              <a:spAutoFit/>
            </a:bodyPr>
            <a:lstStyle/>
            <a:p>
              <a:r>
                <a:rPr lang="en-US" b="1"/>
                <a:t>500’s</a:t>
              </a:r>
            </a:p>
          </p:txBody>
        </p:sp>
        <p:sp>
          <p:nvSpPr>
            <p:cNvPr id="13" name="Text Box 1039"/>
            <p:cNvSpPr txBox="1">
              <a:spLocks noChangeArrowheads="1"/>
            </p:cNvSpPr>
            <p:nvPr/>
          </p:nvSpPr>
          <p:spPr bwMode="auto">
            <a:xfrm>
              <a:off x="480" y="1344"/>
              <a:ext cx="452" cy="266"/>
            </a:xfrm>
            <a:prstGeom prst="rect">
              <a:avLst/>
            </a:prstGeom>
            <a:solidFill>
              <a:schemeClr val="bg1"/>
            </a:solidFill>
            <a:ln w="25400">
              <a:solidFill>
                <a:schemeClr val="tx1"/>
              </a:solidFill>
              <a:miter lim="800000"/>
              <a:headEnd/>
              <a:tailEnd/>
            </a:ln>
          </p:spPr>
          <p:txBody>
            <a:bodyPr wrap="none">
              <a:spAutoFit/>
            </a:bodyPr>
            <a:lstStyle/>
            <a:p>
              <a:r>
                <a:rPr lang="en-US" b="1"/>
                <a:t>1208</a:t>
              </a:r>
            </a:p>
          </p:txBody>
        </p:sp>
      </p:grpSp>
      <p:sp>
        <p:nvSpPr>
          <p:cNvPr id="15" name="TextBox 14"/>
          <p:cNvSpPr txBox="1"/>
          <p:nvPr/>
        </p:nvSpPr>
        <p:spPr>
          <a:xfrm>
            <a:off x="304800" y="6248400"/>
            <a:ext cx="1693092" cy="369332"/>
          </a:xfrm>
          <a:prstGeom prst="rect">
            <a:avLst/>
          </a:prstGeom>
          <a:noFill/>
        </p:spPr>
        <p:txBody>
          <a:bodyPr wrap="none" rtlCol="0">
            <a:spAutoFit/>
          </a:bodyPr>
          <a:lstStyle/>
          <a:p>
            <a:r>
              <a:rPr lang="en-US" b="1" dirty="0" smtClean="0"/>
              <a:t>An Empty Tomb</a:t>
            </a:r>
            <a:endParaRPr lang="en-US" b="1" dirty="0"/>
          </a:p>
        </p:txBody>
      </p:sp>
      <p:sp>
        <p:nvSpPr>
          <p:cNvPr id="18" name="TextBox 17"/>
          <p:cNvSpPr txBox="1"/>
          <p:nvPr/>
        </p:nvSpPr>
        <p:spPr>
          <a:xfrm>
            <a:off x="1447800" y="5325070"/>
            <a:ext cx="1218347" cy="923330"/>
          </a:xfrm>
          <a:prstGeom prst="rect">
            <a:avLst/>
          </a:prstGeom>
          <a:noFill/>
        </p:spPr>
        <p:txBody>
          <a:bodyPr wrap="none" rtlCol="0">
            <a:spAutoFit/>
          </a:bodyPr>
          <a:lstStyle/>
          <a:p>
            <a:pPr algn="ctr"/>
            <a:r>
              <a:rPr lang="en-US" b="1" dirty="0" smtClean="0"/>
              <a:t>Edessa &amp;</a:t>
            </a:r>
          </a:p>
          <a:p>
            <a:pPr algn="ctr"/>
            <a:r>
              <a:rPr lang="en-US" b="1" dirty="0" smtClean="0"/>
              <a:t>An Art </a:t>
            </a:r>
          </a:p>
          <a:p>
            <a:pPr algn="ctr"/>
            <a:r>
              <a:rPr lang="en-US" b="1" dirty="0" smtClean="0"/>
              <a:t>Revolution</a:t>
            </a:r>
            <a:endParaRPr lang="en-US" b="1" dirty="0"/>
          </a:p>
        </p:txBody>
      </p:sp>
      <p:sp>
        <p:nvSpPr>
          <p:cNvPr id="19" name="TextBox 18"/>
          <p:cNvSpPr txBox="1"/>
          <p:nvPr/>
        </p:nvSpPr>
        <p:spPr>
          <a:xfrm>
            <a:off x="1371600" y="4687669"/>
            <a:ext cx="1742208" cy="646331"/>
          </a:xfrm>
          <a:prstGeom prst="rect">
            <a:avLst/>
          </a:prstGeom>
          <a:noFill/>
        </p:spPr>
        <p:txBody>
          <a:bodyPr wrap="none" rtlCol="0">
            <a:spAutoFit/>
          </a:bodyPr>
          <a:lstStyle/>
          <a:p>
            <a:r>
              <a:rPr lang="en-US" b="1" dirty="0" smtClean="0"/>
              <a:t>Constantinople</a:t>
            </a:r>
            <a:br>
              <a:rPr lang="en-US" b="1" dirty="0" smtClean="0"/>
            </a:br>
            <a:r>
              <a:rPr lang="en-US" b="1" dirty="0" smtClean="0"/>
              <a:t>Gregory Sermon</a:t>
            </a:r>
            <a:endParaRPr lang="en-US" b="1" dirty="0"/>
          </a:p>
        </p:txBody>
      </p:sp>
      <p:sp>
        <p:nvSpPr>
          <p:cNvPr id="20" name="TextBox 19"/>
          <p:cNvSpPr txBox="1"/>
          <p:nvPr/>
        </p:nvSpPr>
        <p:spPr>
          <a:xfrm>
            <a:off x="1524000" y="4285130"/>
            <a:ext cx="1621341" cy="369332"/>
          </a:xfrm>
          <a:prstGeom prst="rect">
            <a:avLst/>
          </a:prstGeom>
          <a:noFill/>
        </p:spPr>
        <p:txBody>
          <a:bodyPr wrap="none" rtlCol="0">
            <a:spAutoFit/>
          </a:bodyPr>
          <a:lstStyle/>
          <a:p>
            <a:r>
              <a:rPr lang="en-US" b="1" dirty="0" err="1" smtClean="0"/>
              <a:t>Soemundarson</a:t>
            </a:r>
            <a:endParaRPr lang="en-US" b="1" dirty="0"/>
          </a:p>
        </p:txBody>
      </p:sp>
      <p:sp>
        <p:nvSpPr>
          <p:cNvPr id="21" name="TextBox 20"/>
          <p:cNvSpPr txBox="1"/>
          <p:nvPr/>
        </p:nvSpPr>
        <p:spPr>
          <a:xfrm>
            <a:off x="1828800" y="3810000"/>
            <a:ext cx="1242648" cy="369332"/>
          </a:xfrm>
          <a:prstGeom prst="rect">
            <a:avLst/>
          </a:prstGeom>
          <a:noFill/>
        </p:spPr>
        <p:txBody>
          <a:bodyPr wrap="none" rtlCol="0">
            <a:spAutoFit/>
          </a:bodyPr>
          <a:lstStyle/>
          <a:p>
            <a:r>
              <a:rPr lang="en-US" b="1" dirty="0" smtClean="0"/>
              <a:t>Pray Codex</a:t>
            </a:r>
            <a:endParaRPr lang="en-US" b="1" dirty="0"/>
          </a:p>
        </p:txBody>
      </p:sp>
      <p:sp>
        <p:nvSpPr>
          <p:cNvPr id="22" name="TextBox 21"/>
          <p:cNvSpPr txBox="1"/>
          <p:nvPr/>
        </p:nvSpPr>
        <p:spPr>
          <a:xfrm>
            <a:off x="1524000" y="2971800"/>
            <a:ext cx="1633268" cy="923330"/>
          </a:xfrm>
          <a:prstGeom prst="rect">
            <a:avLst/>
          </a:prstGeom>
          <a:noFill/>
        </p:spPr>
        <p:txBody>
          <a:bodyPr wrap="none" rtlCol="0">
            <a:spAutoFit/>
          </a:bodyPr>
          <a:lstStyle/>
          <a:p>
            <a:pPr algn="ctr"/>
            <a:r>
              <a:rPr lang="en-US" b="1" i="1" dirty="0" smtClean="0"/>
              <a:t>Robert de </a:t>
            </a:r>
            <a:r>
              <a:rPr lang="en-US" b="1" i="1" dirty="0" err="1" smtClean="0"/>
              <a:t>Clari</a:t>
            </a:r>
            <a:endParaRPr lang="en-US" b="1" i="1" dirty="0" smtClean="0"/>
          </a:p>
          <a:p>
            <a:pPr algn="ctr"/>
            <a:r>
              <a:rPr lang="en-US" b="1" i="1" dirty="0" smtClean="0"/>
              <a:t>Constantinople</a:t>
            </a:r>
            <a:br>
              <a:rPr lang="en-US" b="1" i="1" dirty="0" smtClean="0"/>
            </a:br>
            <a:r>
              <a:rPr lang="en-US" b="1" i="1" dirty="0" smtClean="0"/>
              <a:t>Device</a:t>
            </a:r>
            <a:endParaRPr lang="en-US" b="1" i="1" dirty="0"/>
          </a:p>
        </p:txBody>
      </p:sp>
      <p:sp>
        <p:nvSpPr>
          <p:cNvPr id="23" name="TextBox 22"/>
          <p:cNvSpPr txBox="1"/>
          <p:nvPr/>
        </p:nvSpPr>
        <p:spPr>
          <a:xfrm>
            <a:off x="1752600" y="2602468"/>
            <a:ext cx="850810" cy="369332"/>
          </a:xfrm>
          <a:prstGeom prst="rect">
            <a:avLst/>
          </a:prstGeom>
          <a:noFill/>
        </p:spPr>
        <p:txBody>
          <a:bodyPr wrap="none" rtlCol="0">
            <a:spAutoFit/>
          </a:bodyPr>
          <a:lstStyle/>
          <a:p>
            <a:r>
              <a:rPr lang="en-US" b="1" dirty="0" smtClean="0"/>
              <a:t>Athens</a:t>
            </a:r>
            <a:endParaRPr lang="en-US" b="1" dirty="0"/>
          </a:p>
        </p:txBody>
      </p:sp>
      <p:sp>
        <p:nvSpPr>
          <p:cNvPr id="24" name="TextBox 23"/>
          <p:cNvSpPr txBox="1"/>
          <p:nvPr/>
        </p:nvSpPr>
        <p:spPr>
          <a:xfrm>
            <a:off x="1981200" y="2133600"/>
            <a:ext cx="1327736" cy="369332"/>
          </a:xfrm>
          <a:prstGeom prst="rect">
            <a:avLst/>
          </a:prstGeom>
          <a:noFill/>
        </p:spPr>
        <p:txBody>
          <a:bodyPr wrap="none" rtlCol="0">
            <a:spAutoFit/>
          </a:bodyPr>
          <a:lstStyle/>
          <a:p>
            <a:r>
              <a:rPr lang="en-US" b="1" dirty="0" smtClean="0"/>
              <a:t>C14 Interval</a:t>
            </a:r>
            <a:endParaRPr lang="en-US" b="1" dirty="0"/>
          </a:p>
        </p:txBody>
      </p:sp>
      <p:sp>
        <p:nvSpPr>
          <p:cNvPr id="25" name="TextBox 24"/>
          <p:cNvSpPr txBox="1"/>
          <p:nvPr/>
        </p:nvSpPr>
        <p:spPr>
          <a:xfrm>
            <a:off x="-76200" y="5791200"/>
            <a:ext cx="1085938" cy="369332"/>
          </a:xfrm>
          <a:prstGeom prst="rect">
            <a:avLst/>
          </a:prstGeom>
          <a:noFill/>
        </p:spPr>
        <p:txBody>
          <a:bodyPr wrap="none" rtlCol="0">
            <a:spAutoFit/>
          </a:bodyPr>
          <a:lstStyle/>
          <a:p>
            <a:r>
              <a:rPr lang="en-US" b="1" dirty="0" smtClean="0"/>
              <a:t>Spy Clues</a:t>
            </a:r>
            <a:endParaRPr lang="en-US" b="1"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a:stretch>
            <a:fillRect/>
          </a:stretch>
        </p:blipFill>
        <p:spPr bwMode="auto">
          <a:xfrm>
            <a:off x="0" y="0"/>
            <a:ext cx="1004299" cy="1295400"/>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82</a:t>
            </a:fld>
            <a:endParaRPr lang="en-US"/>
          </a:p>
        </p:txBody>
      </p:sp>
      <p:sp>
        <p:nvSpPr>
          <p:cNvPr id="4" name="Title 1"/>
          <p:cNvSpPr txBox="1">
            <a:spLocks/>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smtClean="0">
                <a:ln>
                  <a:noFill/>
                </a:ln>
                <a:solidFill>
                  <a:schemeClr val="tx1"/>
                </a:solidFill>
                <a:effectLst/>
                <a:uLnTx/>
                <a:uFillTx/>
                <a:latin typeface="+mj-lt"/>
                <a:ea typeface="+mj-ea"/>
                <a:cs typeface="+mj-cs"/>
              </a:rPr>
              <a:t>Plausibility Map</a:t>
            </a:r>
            <a:endParaRPr kumimoji="0" lang="en-US" sz="6000" b="0" i="0" u="none" strike="noStrike" kern="1200" cap="none" spc="0" normalizeH="0" baseline="0" noProof="0" dirty="0">
              <a:ln>
                <a:noFill/>
              </a:ln>
              <a:solidFill>
                <a:schemeClr val="tx1"/>
              </a:solidFill>
              <a:effectLst/>
              <a:uLnTx/>
              <a:uFillTx/>
              <a:latin typeface="+mj-lt"/>
              <a:ea typeface="+mj-ea"/>
              <a:cs typeface="+mj-cs"/>
            </a:endParaRPr>
          </a:p>
        </p:txBody>
      </p:sp>
      <p:grpSp>
        <p:nvGrpSpPr>
          <p:cNvPr id="5" name="Group 4"/>
          <p:cNvGrpSpPr/>
          <p:nvPr/>
        </p:nvGrpSpPr>
        <p:grpSpPr>
          <a:xfrm>
            <a:off x="457200" y="997089"/>
            <a:ext cx="8763113" cy="5758636"/>
            <a:chOff x="457200" y="997089"/>
            <a:chExt cx="8763113" cy="5758636"/>
          </a:xfrm>
        </p:grpSpPr>
        <p:sp>
          <p:nvSpPr>
            <p:cNvPr id="6" name="TextBox 5"/>
            <p:cNvSpPr txBox="1"/>
            <p:nvPr/>
          </p:nvSpPr>
          <p:spPr>
            <a:xfrm>
              <a:off x="6858000" y="1600200"/>
              <a:ext cx="2362313" cy="830997"/>
            </a:xfrm>
            <a:prstGeom prst="rect">
              <a:avLst/>
            </a:prstGeom>
            <a:noFill/>
          </p:spPr>
          <p:txBody>
            <a:bodyPr wrap="none" rtlCol="0">
              <a:spAutoFit/>
            </a:bodyPr>
            <a:lstStyle/>
            <a:p>
              <a:r>
                <a:rPr lang="en-US" sz="2400" dirty="0" smtClean="0"/>
                <a:t>Pollen</a:t>
              </a:r>
            </a:p>
            <a:p>
              <a:r>
                <a:rPr lang="en-US" sz="2400" dirty="0" smtClean="0"/>
                <a:t>Correspondences</a:t>
              </a:r>
              <a:endParaRPr lang="en-US" sz="2400" dirty="0"/>
            </a:p>
          </p:txBody>
        </p:sp>
        <p:grpSp>
          <p:nvGrpSpPr>
            <p:cNvPr id="7" name="Group 68"/>
            <p:cNvGrpSpPr/>
            <p:nvPr/>
          </p:nvGrpSpPr>
          <p:grpSpPr>
            <a:xfrm>
              <a:off x="457200" y="997089"/>
              <a:ext cx="8531397" cy="5632311"/>
              <a:chOff x="457200" y="1066800"/>
              <a:chExt cx="8531397" cy="5632311"/>
            </a:xfrm>
          </p:grpSpPr>
          <p:sp>
            <p:nvSpPr>
              <p:cNvPr id="9" name="TextBox 8"/>
              <p:cNvSpPr txBox="1"/>
              <p:nvPr/>
            </p:nvSpPr>
            <p:spPr>
              <a:xfrm>
                <a:off x="457200" y="1066800"/>
                <a:ext cx="3751476" cy="5632311"/>
              </a:xfrm>
              <a:prstGeom prst="rect">
                <a:avLst/>
              </a:prstGeom>
              <a:noFill/>
            </p:spPr>
            <p:txBody>
              <a:bodyPr wrap="none" rtlCol="0">
                <a:spAutoFit/>
              </a:bodyPr>
              <a:lstStyle/>
              <a:p>
                <a:r>
                  <a:rPr lang="en-US" sz="2400" dirty="0" smtClean="0"/>
                  <a:t>Jerusalem</a:t>
                </a:r>
              </a:p>
              <a:p>
                <a:endParaRPr lang="en-US" sz="2400" dirty="0" smtClean="0"/>
              </a:p>
              <a:p>
                <a:r>
                  <a:rPr lang="en-US" sz="2400" dirty="0" smtClean="0"/>
                  <a:t>       - Antioch</a:t>
                </a:r>
              </a:p>
              <a:p>
                <a:r>
                  <a:rPr lang="en-US" sz="2400" dirty="0" smtClean="0"/>
                  <a:t>Edessa</a:t>
                </a:r>
              </a:p>
              <a:p>
                <a:endParaRPr lang="en-US" sz="2400" dirty="0" smtClean="0"/>
              </a:p>
              <a:p>
                <a:r>
                  <a:rPr lang="en-US" sz="2400" dirty="0" smtClean="0"/>
                  <a:t>Constantinople</a:t>
                </a:r>
              </a:p>
              <a:p>
                <a:r>
                  <a:rPr lang="en-US" sz="2400" dirty="0" smtClean="0"/>
                  <a:t>        - Athens</a:t>
                </a:r>
              </a:p>
              <a:p>
                <a:r>
                  <a:rPr lang="en-US" sz="2400" dirty="0" smtClean="0"/>
                  <a:t>                - </a:t>
                </a:r>
                <a:r>
                  <a:rPr lang="en-US" sz="2400" dirty="0" err="1" smtClean="0"/>
                  <a:t>Othon</a:t>
                </a:r>
                <a:r>
                  <a:rPr lang="en-US" sz="2400" dirty="0" smtClean="0"/>
                  <a:t> de la Roche</a:t>
                </a:r>
              </a:p>
              <a:p>
                <a:r>
                  <a:rPr lang="en-US" sz="2400" dirty="0" smtClean="0"/>
                  <a:t>                - Knights Templar</a:t>
                </a:r>
              </a:p>
              <a:p>
                <a:r>
                  <a:rPr lang="en-US" sz="2400" dirty="0" smtClean="0"/>
                  <a:t>        - Besancon</a:t>
                </a:r>
              </a:p>
              <a:p>
                <a:r>
                  <a:rPr lang="en-US" sz="2400" dirty="0" err="1" smtClean="0"/>
                  <a:t>Lirey</a:t>
                </a:r>
                <a:endParaRPr lang="en-US" sz="2400" dirty="0" smtClean="0"/>
              </a:p>
              <a:p>
                <a:endParaRPr lang="en-US" sz="2400" dirty="0" smtClean="0"/>
              </a:p>
              <a:p>
                <a:r>
                  <a:rPr lang="en-US" sz="2400" dirty="0" smtClean="0"/>
                  <a:t>Chambery</a:t>
                </a:r>
              </a:p>
              <a:p>
                <a:endParaRPr lang="en-US" sz="2400" dirty="0" smtClean="0"/>
              </a:p>
              <a:p>
                <a:r>
                  <a:rPr lang="en-US" sz="2400" dirty="0" smtClean="0"/>
                  <a:t>Turin</a:t>
                </a:r>
                <a:endParaRPr lang="en-US" sz="2400" dirty="0"/>
              </a:p>
            </p:txBody>
          </p:sp>
          <p:sp>
            <p:nvSpPr>
              <p:cNvPr id="10" name="TextBox 9"/>
              <p:cNvSpPr txBox="1"/>
              <p:nvPr/>
            </p:nvSpPr>
            <p:spPr>
              <a:xfrm>
                <a:off x="5334000" y="1295400"/>
                <a:ext cx="1382110" cy="461665"/>
              </a:xfrm>
              <a:prstGeom prst="rect">
                <a:avLst/>
              </a:prstGeom>
              <a:noFill/>
            </p:spPr>
            <p:txBody>
              <a:bodyPr wrap="none" rtlCol="0">
                <a:spAutoFit/>
              </a:bodyPr>
              <a:lstStyle/>
              <a:p>
                <a:r>
                  <a:rPr lang="en-US" sz="2400" dirty="0" err="1" smtClean="0"/>
                  <a:t>Sudarium</a:t>
                </a:r>
                <a:endParaRPr lang="en-US" sz="2400" dirty="0"/>
              </a:p>
            </p:txBody>
          </p:sp>
          <p:sp>
            <p:nvSpPr>
              <p:cNvPr id="11" name="TextBox 10"/>
              <p:cNvSpPr txBox="1"/>
              <p:nvPr/>
            </p:nvSpPr>
            <p:spPr>
              <a:xfrm>
                <a:off x="4572000" y="2590800"/>
                <a:ext cx="1946302" cy="1938992"/>
              </a:xfrm>
              <a:prstGeom prst="rect">
                <a:avLst/>
              </a:prstGeom>
              <a:noFill/>
            </p:spPr>
            <p:txBody>
              <a:bodyPr wrap="none" rtlCol="0">
                <a:spAutoFit/>
              </a:bodyPr>
              <a:lstStyle/>
              <a:p>
                <a:r>
                  <a:rPr lang="en-US" sz="2400" dirty="0" err="1" smtClean="0"/>
                  <a:t>Mandylion</a:t>
                </a:r>
                <a:endParaRPr lang="en-US" sz="2400" dirty="0" smtClean="0"/>
              </a:p>
              <a:p>
                <a:endParaRPr lang="en-US" sz="2400" dirty="0" smtClean="0"/>
              </a:p>
              <a:p>
                <a:r>
                  <a:rPr lang="en-US" sz="2400" dirty="0" smtClean="0"/>
                  <a:t>   - </a:t>
                </a:r>
                <a:r>
                  <a:rPr lang="en-US" sz="2400" dirty="0" err="1" smtClean="0"/>
                  <a:t>tetradiplon</a:t>
                </a:r>
                <a:endParaRPr lang="en-US" sz="2400" dirty="0" smtClean="0"/>
              </a:p>
              <a:p>
                <a:endParaRPr lang="en-US" sz="2400" dirty="0" smtClean="0"/>
              </a:p>
              <a:p>
                <a:r>
                  <a:rPr lang="en-US" sz="2400" dirty="0" smtClean="0"/>
                  <a:t>Shroud</a:t>
                </a:r>
                <a:endParaRPr lang="en-US" sz="2400" dirty="0"/>
              </a:p>
            </p:txBody>
          </p:sp>
          <p:sp>
            <p:nvSpPr>
              <p:cNvPr id="12" name="TextBox 11"/>
              <p:cNvSpPr txBox="1"/>
              <p:nvPr/>
            </p:nvSpPr>
            <p:spPr>
              <a:xfrm>
                <a:off x="2590800" y="1905000"/>
                <a:ext cx="1682961" cy="830997"/>
              </a:xfrm>
              <a:prstGeom prst="rect">
                <a:avLst/>
              </a:prstGeom>
              <a:noFill/>
            </p:spPr>
            <p:txBody>
              <a:bodyPr wrap="none" rtlCol="0">
                <a:spAutoFit/>
              </a:bodyPr>
              <a:lstStyle/>
              <a:p>
                <a:r>
                  <a:rPr lang="en-US" sz="2400" dirty="0" smtClean="0"/>
                  <a:t>SILENCE</a:t>
                </a:r>
              </a:p>
              <a:p>
                <a:r>
                  <a:rPr lang="en-US" sz="2400" dirty="0" smtClean="0"/>
                  <a:t>Constantine</a:t>
                </a:r>
                <a:endParaRPr lang="en-US" sz="2400" dirty="0"/>
              </a:p>
            </p:txBody>
          </p:sp>
          <p:sp>
            <p:nvSpPr>
              <p:cNvPr id="13" name="TextBox 12"/>
              <p:cNvSpPr txBox="1"/>
              <p:nvPr/>
            </p:nvSpPr>
            <p:spPr>
              <a:xfrm>
                <a:off x="6705600" y="3276600"/>
                <a:ext cx="2282997" cy="461665"/>
              </a:xfrm>
              <a:prstGeom prst="rect">
                <a:avLst/>
              </a:prstGeom>
              <a:noFill/>
            </p:spPr>
            <p:txBody>
              <a:bodyPr wrap="none" rtlCol="0">
                <a:spAutoFit/>
              </a:bodyPr>
              <a:lstStyle/>
              <a:p>
                <a:r>
                  <a:rPr lang="en-US" sz="2400" dirty="0" err="1" smtClean="0"/>
                  <a:t>Vignon</a:t>
                </a:r>
                <a:r>
                  <a:rPr lang="en-US" sz="2400" dirty="0" smtClean="0"/>
                  <a:t> Markings</a:t>
                </a:r>
                <a:endParaRPr lang="en-US" sz="2400" dirty="0"/>
              </a:p>
            </p:txBody>
          </p:sp>
          <p:cxnSp>
            <p:nvCxnSpPr>
              <p:cNvPr id="14" name="Straight Arrow Connector 13"/>
              <p:cNvCxnSpPr/>
              <p:nvPr/>
            </p:nvCxnSpPr>
            <p:spPr>
              <a:xfrm flipH="1" flipV="1">
                <a:off x="5257800" y="2971800"/>
                <a:ext cx="228600" cy="4572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181600" y="3810000"/>
                <a:ext cx="381000" cy="3048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638800" y="3733800"/>
                <a:ext cx="1447800" cy="6096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85800" y="1524000"/>
                <a:ext cx="0" cy="6858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295400" y="1524000"/>
                <a:ext cx="304800" cy="4572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1524000" y="2209800"/>
                <a:ext cx="304800" cy="1524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990600" y="2590800"/>
                <a:ext cx="76200" cy="3810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762000" y="3276600"/>
                <a:ext cx="228600" cy="2286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371600" y="3657600"/>
                <a:ext cx="0" cy="7620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962400" y="1752600"/>
                <a:ext cx="1295400" cy="461665"/>
              </a:xfrm>
              <a:prstGeom prst="rect">
                <a:avLst/>
              </a:prstGeom>
              <a:noFill/>
            </p:spPr>
            <p:txBody>
              <a:bodyPr wrap="square" rtlCol="0">
                <a:spAutoFit/>
              </a:bodyPr>
              <a:lstStyle/>
              <a:p>
                <a:r>
                  <a:rPr lang="en-US" sz="2400" dirty="0" smtClean="0"/>
                  <a:t>Shroud</a:t>
                </a:r>
                <a:endParaRPr lang="en-US" sz="2400" dirty="0"/>
              </a:p>
            </p:txBody>
          </p:sp>
          <p:cxnSp>
            <p:nvCxnSpPr>
              <p:cNvPr id="24" name="Straight Arrow Connector 23"/>
              <p:cNvCxnSpPr/>
              <p:nvPr/>
            </p:nvCxnSpPr>
            <p:spPr>
              <a:xfrm>
                <a:off x="1905000" y="1371600"/>
                <a:ext cx="3352800" cy="1524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23" idx="1"/>
              </p:cNvCxnSpPr>
              <p:nvPr/>
            </p:nvCxnSpPr>
            <p:spPr>
              <a:xfrm>
                <a:off x="1905000" y="1371600"/>
                <a:ext cx="2057400" cy="611833"/>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391400" y="2590800"/>
                <a:ext cx="676980" cy="461665"/>
              </a:xfrm>
              <a:prstGeom prst="rect">
                <a:avLst/>
              </a:prstGeom>
              <a:noFill/>
            </p:spPr>
            <p:txBody>
              <a:bodyPr wrap="none" rtlCol="0">
                <a:spAutoFit/>
              </a:bodyPr>
              <a:lstStyle/>
              <a:p>
                <a:r>
                  <a:rPr lang="en-US" sz="2400" dirty="0" smtClean="0"/>
                  <a:t>ART</a:t>
                </a:r>
                <a:endParaRPr lang="en-US" sz="2400" dirty="0"/>
              </a:p>
            </p:txBody>
          </p:sp>
          <p:cxnSp>
            <p:nvCxnSpPr>
              <p:cNvPr id="27" name="Straight Arrow Connector 26"/>
              <p:cNvCxnSpPr>
                <a:endCxn id="26" idx="1"/>
              </p:cNvCxnSpPr>
              <p:nvPr/>
            </p:nvCxnSpPr>
            <p:spPr>
              <a:xfrm flipV="1">
                <a:off x="6096000" y="2821633"/>
                <a:ext cx="1295400" cy="73967"/>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26" idx="2"/>
              </p:cNvCxnSpPr>
              <p:nvPr/>
            </p:nvCxnSpPr>
            <p:spPr>
              <a:xfrm flipV="1">
                <a:off x="7391400" y="3052465"/>
                <a:ext cx="338490" cy="300335"/>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572000" y="2133600"/>
                <a:ext cx="533400" cy="5334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10" idx="3"/>
              </p:cNvCxnSpPr>
              <p:nvPr/>
            </p:nvCxnSpPr>
            <p:spPr>
              <a:xfrm flipH="1" flipV="1">
                <a:off x="6716110" y="1526233"/>
                <a:ext cx="218090" cy="302567"/>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5105400" y="1905000"/>
                <a:ext cx="1828800" cy="762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029200" y="2057400"/>
                <a:ext cx="1752600" cy="1524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867400" y="1752600"/>
                <a:ext cx="1066800" cy="3810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1371600" y="4724400"/>
                <a:ext cx="381000" cy="3048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838200" y="5181600"/>
                <a:ext cx="0" cy="4572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838200" y="5791200"/>
                <a:ext cx="0" cy="4572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019800" y="4419600"/>
                <a:ext cx="2949525" cy="2031325"/>
              </a:xfrm>
              <a:prstGeom prst="rect">
                <a:avLst/>
              </a:prstGeom>
              <a:noFill/>
            </p:spPr>
            <p:txBody>
              <a:bodyPr wrap="none" rtlCol="0">
                <a:spAutoFit/>
              </a:bodyPr>
              <a:lstStyle/>
              <a:p>
                <a:r>
                  <a:rPr lang="en-US" b="1" dirty="0" smtClean="0"/>
                  <a:t>UNIQUE FEATURES</a:t>
                </a:r>
              </a:p>
              <a:p>
                <a:pPr>
                  <a:buFontTx/>
                  <a:buChar char="-"/>
                </a:pPr>
                <a:r>
                  <a:rPr lang="en-US" dirty="0" smtClean="0"/>
                  <a:t>Negative</a:t>
                </a:r>
              </a:p>
              <a:p>
                <a:pPr>
                  <a:buFontTx/>
                  <a:buChar char="-"/>
                </a:pPr>
                <a:r>
                  <a:rPr lang="en-US" dirty="0" smtClean="0"/>
                  <a:t>Three Dimensional</a:t>
                </a:r>
              </a:p>
              <a:p>
                <a:pPr>
                  <a:buFontTx/>
                  <a:buChar char="-"/>
                </a:pPr>
                <a:r>
                  <a:rPr lang="en-US" dirty="0" smtClean="0"/>
                  <a:t>Superficial Image</a:t>
                </a:r>
              </a:p>
              <a:p>
                <a:pPr>
                  <a:buFontTx/>
                  <a:buChar char="-"/>
                </a:pPr>
                <a:r>
                  <a:rPr lang="en-US" dirty="0" smtClean="0"/>
                  <a:t>Medical Fidelity</a:t>
                </a:r>
              </a:p>
              <a:p>
                <a:pPr>
                  <a:buFontTx/>
                  <a:buChar char="-"/>
                </a:pPr>
                <a:r>
                  <a:rPr lang="en-US" dirty="0" smtClean="0"/>
                  <a:t>Areal Density Image</a:t>
                </a:r>
              </a:p>
              <a:p>
                <a:pPr>
                  <a:buFontTx/>
                  <a:buChar char="-"/>
                </a:pPr>
                <a:r>
                  <a:rPr lang="en-US" dirty="0" smtClean="0"/>
                  <a:t>Historical/Crucifixion Fidelity</a:t>
                </a:r>
                <a:endParaRPr lang="en-US" dirty="0"/>
              </a:p>
            </p:txBody>
          </p:sp>
          <p:sp>
            <p:nvSpPr>
              <p:cNvPr id="38" name="Left Brace 37"/>
              <p:cNvSpPr/>
              <p:nvPr/>
            </p:nvSpPr>
            <p:spPr>
              <a:xfrm>
                <a:off x="5562600" y="4572000"/>
                <a:ext cx="457200" cy="1676400"/>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9" name="Straight Arrow Connector 38"/>
              <p:cNvCxnSpPr/>
              <p:nvPr/>
            </p:nvCxnSpPr>
            <p:spPr>
              <a:xfrm>
                <a:off x="5029200" y="4495800"/>
                <a:ext cx="381000" cy="914400"/>
              </a:xfrm>
              <a:prstGeom prst="straightConnector1">
                <a:avLst/>
              </a:prstGeom>
              <a:ln w="25400">
                <a:solidFill>
                  <a:schemeClr val="tx1">
                    <a:lumMod val="9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2209800" y="4724400"/>
              <a:ext cx="2895600" cy="2031325"/>
            </a:xfrm>
            <a:prstGeom prst="rect">
              <a:avLst/>
            </a:prstGeom>
            <a:noFill/>
          </p:spPr>
          <p:txBody>
            <a:bodyPr wrap="square" rtlCol="0">
              <a:spAutoFit/>
            </a:bodyPr>
            <a:lstStyle/>
            <a:p>
              <a:r>
                <a:rPr lang="en-US" b="1" dirty="0" smtClean="0"/>
                <a:t>DATING METHODOLOGIES</a:t>
              </a:r>
            </a:p>
            <a:p>
              <a:r>
                <a:rPr lang="en-US" dirty="0" smtClean="0"/>
                <a:t> - </a:t>
              </a:r>
              <a:r>
                <a:rPr lang="en-US" b="1" dirty="0" smtClean="0">
                  <a:solidFill>
                    <a:srgbClr val="FF0000"/>
                  </a:solidFill>
                </a:rPr>
                <a:t>Carbon Dating</a:t>
              </a:r>
            </a:p>
            <a:p>
              <a:r>
                <a:rPr lang="en-US" dirty="0" smtClean="0"/>
                <a:t> - Vanillin Extinction</a:t>
              </a:r>
            </a:p>
            <a:p>
              <a:r>
                <a:rPr lang="en-US" dirty="0" smtClean="0"/>
                <a:t> - FTIR</a:t>
              </a:r>
            </a:p>
            <a:p>
              <a:r>
                <a:rPr lang="en-US" dirty="0" smtClean="0"/>
                <a:t> - Raman Spectroscopy</a:t>
              </a:r>
            </a:p>
            <a:p>
              <a:r>
                <a:rPr lang="en-US" dirty="0" smtClean="0"/>
                <a:t> - Breaking Strength</a:t>
              </a:r>
            </a:p>
            <a:p>
              <a:endParaRPr lang="en-US" dirty="0"/>
            </a:p>
          </p:txBody>
        </p:sp>
      </p:gr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90600" y="533400"/>
            <a:ext cx="8229600" cy="1143000"/>
          </a:xfrm>
        </p:spPr>
        <p:txBody>
          <a:bodyPr>
            <a:noAutofit/>
          </a:bodyPr>
          <a:lstStyle/>
          <a:p>
            <a:r>
              <a:rPr lang="en-US" sz="5400" dirty="0" smtClean="0"/>
              <a:t>A Plausible Prehistory Exists</a:t>
            </a:r>
            <a:br>
              <a:rPr lang="en-US" sz="5400" dirty="0" smtClean="0"/>
            </a:br>
            <a:r>
              <a:rPr lang="en-US" sz="5400" dirty="0" smtClean="0"/>
              <a:t>But What Is It?</a:t>
            </a:r>
            <a:endParaRPr lang="en-US" sz="5400" dirty="0"/>
          </a:p>
        </p:txBody>
      </p:sp>
      <p:sp>
        <p:nvSpPr>
          <p:cNvPr id="5" name="Content Placeholder 4"/>
          <p:cNvSpPr>
            <a:spLocks noGrp="1"/>
          </p:cNvSpPr>
          <p:nvPr>
            <p:ph idx="1"/>
          </p:nvPr>
        </p:nvSpPr>
        <p:spPr>
          <a:xfrm>
            <a:off x="1371600" y="2360474"/>
            <a:ext cx="6400800" cy="1981200"/>
          </a:xfrm>
        </p:spPr>
        <p:txBody>
          <a:bodyPr/>
          <a:lstStyle/>
          <a:p>
            <a:r>
              <a:rPr lang="en-US" dirty="0" smtClean="0"/>
              <a:t>What is the image?</a:t>
            </a:r>
          </a:p>
          <a:p>
            <a:r>
              <a:rPr lang="en-US" dirty="0" smtClean="0"/>
              <a:t>How did it get on the shroud?</a:t>
            </a:r>
          </a:p>
          <a:p>
            <a:r>
              <a:rPr lang="en-US" dirty="0" smtClean="0"/>
              <a:t>Can we make one ourselves?</a:t>
            </a:r>
            <a:endParaRPr lang="en-US" dirty="0"/>
          </a:p>
        </p:txBody>
      </p:sp>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83</a:t>
            </a:fld>
            <a:endParaRPr lang="en-US"/>
          </a:p>
        </p:txBody>
      </p:sp>
      <p:sp>
        <p:nvSpPr>
          <p:cNvPr id="6" name="TextBox 5"/>
          <p:cNvSpPr txBox="1"/>
          <p:nvPr/>
        </p:nvSpPr>
        <p:spPr>
          <a:xfrm>
            <a:off x="842842" y="4036874"/>
            <a:ext cx="7516609" cy="1754326"/>
          </a:xfrm>
          <a:prstGeom prst="rect">
            <a:avLst/>
          </a:prstGeom>
          <a:noFill/>
        </p:spPr>
        <p:txBody>
          <a:bodyPr wrap="none" rtlCol="0">
            <a:spAutoFit/>
          </a:bodyPr>
          <a:lstStyle/>
          <a:p>
            <a:pPr algn="ctr"/>
            <a:r>
              <a:rPr lang="en-US" sz="5400" dirty="0" smtClean="0"/>
              <a:t>Next Time</a:t>
            </a:r>
          </a:p>
          <a:p>
            <a:pPr algn="ctr"/>
            <a:r>
              <a:rPr lang="en-US" sz="5400" b="1" dirty="0" smtClean="0">
                <a:solidFill>
                  <a:srgbClr val="FFC000"/>
                </a:solidFill>
              </a:rPr>
              <a:t>The Image &amp; The Skeptics</a:t>
            </a:r>
            <a:endParaRPr lang="en-US" sz="5400" b="1" dirty="0">
              <a:solidFill>
                <a:srgbClr val="FFC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An Enduring Mystery ©2015 R. Schneider</a:t>
            </a:r>
            <a:endParaRPr lang="en-US"/>
          </a:p>
        </p:txBody>
      </p:sp>
      <p:sp>
        <p:nvSpPr>
          <p:cNvPr id="3" name="Slide Number Placeholder 2"/>
          <p:cNvSpPr>
            <a:spLocks noGrp="1"/>
          </p:cNvSpPr>
          <p:nvPr>
            <p:ph type="sldNum" sz="quarter" idx="12"/>
          </p:nvPr>
        </p:nvSpPr>
        <p:spPr/>
        <p:txBody>
          <a:bodyPr/>
          <a:lstStyle/>
          <a:p>
            <a:fld id="{48A028EF-D103-4C28-9A2D-9D4A318C56C1}" type="slidenum">
              <a:rPr lang="en-US" smtClean="0"/>
              <a:pPr/>
              <a:t>9</a:t>
            </a:fld>
            <a:endParaRPr lang="en-US"/>
          </a:p>
        </p:txBody>
      </p:sp>
      <p:pic>
        <p:nvPicPr>
          <p:cNvPr id="56322" name="Picture 2"/>
          <p:cNvPicPr>
            <a:picLocks noChangeAspect="1" noChangeArrowheads="1"/>
          </p:cNvPicPr>
          <p:nvPr/>
        </p:nvPicPr>
        <p:blipFill>
          <a:blip r:embed="rId2" cstate="print"/>
          <a:srcRect/>
          <a:stretch>
            <a:fillRect/>
          </a:stretch>
        </p:blipFill>
        <p:spPr bwMode="auto">
          <a:xfrm>
            <a:off x="914400" y="1981200"/>
            <a:ext cx="7715250" cy="4457700"/>
          </a:xfrm>
          <a:prstGeom prst="rect">
            <a:avLst/>
          </a:prstGeom>
          <a:noFill/>
          <a:ln w="9525">
            <a:noFill/>
            <a:miter lim="800000"/>
            <a:headEnd/>
            <a:tailEnd/>
          </a:ln>
        </p:spPr>
      </p:pic>
      <p:pic>
        <p:nvPicPr>
          <p:cNvPr id="7" name="Picture 6" descr="shroudFaceSTERA.PNG"/>
          <p:cNvPicPr>
            <a:picLocks noChangeAspect="1"/>
          </p:cNvPicPr>
          <p:nvPr/>
        </p:nvPicPr>
        <p:blipFill>
          <a:blip r:embed="rId3" cstate="print"/>
          <a:stretch>
            <a:fillRect/>
          </a:stretch>
        </p:blipFill>
        <p:spPr>
          <a:xfrm>
            <a:off x="1" y="0"/>
            <a:ext cx="1447800" cy="1930400"/>
          </a:xfrm>
          <a:prstGeom prst="rect">
            <a:avLst/>
          </a:prstGeom>
        </p:spPr>
      </p:pic>
      <p:pic>
        <p:nvPicPr>
          <p:cNvPr id="4098" name="Picture 2" descr="image"/>
          <p:cNvPicPr>
            <a:picLocks noChangeAspect="1" noChangeArrowheads="1"/>
          </p:cNvPicPr>
          <p:nvPr/>
        </p:nvPicPr>
        <p:blipFill>
          <a:blip r:embed="rId4" cstate="print"/>
          <a:srcRect/>
          <a:stretch>
            <a:fillRect/>
          </a:stretch>
        </p:blipFill>
        <p:spPr bwMode="auto">
          <a:xfrm>
            <a:off x="7162800" y="0"/>
            <a:ext cx="1981200" cy="1767401"/>
          </a:xfrm>
          <a:prstGeom prst="rect">
            <a:avLst/>
          </a:prstGeom>
          <a:noFill/>
        </p:spPr>
      </p:pic>
      <p:pic>
        <p:nvPicPr>
          <p:cNvPr id="4102" name="Picture 6" descr="Spacefill model of a vanillin minor tautomer"/>
          <p:cNvPicPr>
            <a:picLocks noChangeAspect="1" noChangeArrowheads="1"/>
          </p:cNvPicPr>
          <p:nvPr/>
        </p:nvPicPr>
        <p:blipFill>
          <a:blip r:embed="rId5" cstate="print"/>
          <a:srcRect/>
          <a:stretch>
            <a:fillRect/>
          </a:stretch>
        </p:blipFill>
        <p:spPr bwMode="auto">
          <a:xfrm>
            <a:off x="3939990" y="228600"/>
            <a:ext cx="1066800" cy="1191781"/>
          </a:xfrm>
          <a:prstGeom prst="rect">
            <a:avLst/>
          </a:prstGeom>
          <a:noFill/>
        </p:spPr>
      </p:pic>
      <p:sp>
        <p:nvSpPr>
          <p:cNvPr id="6" name="TextBox 5"/>
          <p:cNvSpPr txBox="1"/>
          <p:nvPr/>
        </p:nvSpPr>
        <p:spPr>
          <a:xfrm>
            <a:off x="1219200" y="965537"/>
            <a:ext cx="6324600" cy="1015663"/>
          </a:xfrm>
          <a:prstGeom prst="rect">
            <a:avLst/>
          </a:prstGeom>
          <a:noFill/>
        </p:spPr>
        <p:txBody>
          <a:bodyPr wrap="square" rtlCol="0">
            <a:spAutoFit/>
          </a:bodyPr>
          <a:lstStyle/>
          <a:p>
            <a:r>
              <a:rPr lang="en-US" sz="6000" b="1" dirty="0" smtClean="0">
                <a:solidFill>
                  <a:srgbClr val="FF0000"/>
                </a:solidFill>
              </a:rPr>
              <a:t>VANILLIN    </a:t>
            </a:r>
            <a:r>
              <a:rPr lang="en-US" sz="6000" dirty="0" smtClean="0"/>
              <a:t>C</a:t>
            </a:r>
            <a:r>
              <a:rPr lang="en-US" sz="6000" baseline="-25000" dirty="0" smtClean="0"/>
              <a:t>8</a:t>
            </a:r>
            <a:r>
              <a:rPr lang="en-US" sz="6000" dirty="0" smtClean="0"/>
              <a:t>H</a:t>
            </a:r>
            <a:r>
              <a:rPr lang="en-US" sz="6000" baseline="-25000" dirty="0" smtClean="0"/>
              <a:t>8</a:t>
            </a:r>
            <a:r>
              <a:rPr lang="en-US" sz="6000" dirty="0" smtClean="0"/>
              <a:t>O</a:t>
            </a:r>
            <a:r>
              <a:rPr lang="en-US" sz="6000" baseline="-25000" dirty="0" smtClean="0"/>
              <a:t>3</a:t>
            </a:r>
            <a:endParaRPr lang="en-US" sz="6000" b="1" dirty="0">
              <a:solidFill>
                <a:srgbClr val="FF0000"/>
              </a:solidFill>
            </a:endParaRPr>
          </a:p>
        </p:txBody>
      </p:sp>
      <p:pic>
        <p:nvPicPr>
          <p:cNvPr id="10" name="Picture 9" descr="vanillinI.png"/>
          <p:cNvPicPr>
            <a:picLocks noChangeAspect="1"/>
          </p:cNvPicPr>
          <p:nvPr/>
        </p:nvPicPr>
        <p:blipFill>
          <a:blip r:embed="rId6" cstate="print"/>
          <a:stretch>
            <a:fillRect/>
          </a:stretch>
        </p:blipFill>
        <p:spPr>
          <a:xfrm>
            <a:off x="5867400" y="128116"/>
            <a:ext cx="1143000" cy="1243484"/>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18356</TotalTime>
  <Words>5757</Words>
  <Application>Microsoft Office PowerPoint</Application>
  <PresentationFormat>On-screen Show (4:3)</PresentationFormat>
  <Paragraphs>751</Paragraphs>
  <Slides>83</Slides>
  <Notes>0</Notes>
  <HiddenSlides>0</HiddenSlides>
  <MMClips>1</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Office Theme</vt:lpstr>
      <vt:lpstr>The Shroud of Turin an Enduring Mystery Part 3: History</vt:lpstr>
      <vt:lpstr>Last Time</vt:lpstr>
      <vt:lpstr>Slide 3</vt:lpstr>
      <vt:lpstr>Slide 4</vt:lpstr>
      <vt:lpstr>Slide 5</vt:lpstr>
      <vt:lpstr>Slide 6</vt:lpstr>
      <vt:lpstr>Slide 7</vt:lpstr>
      <vt:lpstr>Slide 8</vt:lpstr>
      <vt:lpstr>Slide 9</vt:lpstr>
      <vt:lpstr>Slide 10</vt:lpstr>
      <vt:lpstr>Slide 11</vt:lpstr>
      <vt:lpstr>Next Time</vt:lpstr>
      <vt:lpstr>Where We Are?</vt:lpstr>
      <vt:lpstr>Where Do We Begin?</vt:lpstr>
      <vt:lpstr>The Shroud Appears  In Lirey, France</vt:lpstr>
      <vt:lpstr>Geoffrey I de Charney  Lord of Savoisy and Lirey</vt:lpstr>
      <vt:lpstr>Bishop Pierre d'Arcis Bishop of Troyes (1378-1395) </vt:lpstr>
      <vt:lpstr>A Conspiracy?</vt:lpstr>
      <vt:lpstr>A Great Many Documents *</vt:lpstr>
      <vt:lpstr>Observation</vt:lpstr>
      <vt:lpstr>The de Charny/de Vergy Period</vt:lpstr>
      <vt:lpstr>The Adventure Continues</vt:lpstr>
      <vt:lpstr>The Adventure Continues 2</vt:lpstr>
      <vt:lpstr>Expositions</vt:lpstr>
      <vt:lpstr>1898 to the Present The Science We Looked At Last Time</vt:lpstr>
      <vt:lpstr>Backwards Or Forwards?</vt:lpstr>
      <vt:lpstr>Breaking It Down</vt:lpstr>
      <vt:lpstr>What Is The Mandylion Conjecture?</vt:lpstr>
      <vt:lpstr>How Did The Shroud Get To Edessa?</vt:lpstr>
      <vt:lpstr>Slide 30</vt:lpstr>
      <vt:lpstr>Slide 31</vt:lpstr>
      <vt:lpstr>Slide 32</vt:lpstr>
      <vt:lpstr>So Who Got The Shroud?</vt:lpstr>
      <vt:lpstr>Slide 34</vt:lpstr>
      <vt:lpstr>Slide 35</vt:lpstr>
      <vt:lpstr>Spy-Clues ?</vt:lpstr>
      <vt:lpstr>Galatians ?</vt:lpstr>
      <vt:lpstr>Luke 24:1-12</vt:lpstr>
      <vt:lpstr>John 20:5-10</vt:lpstr>
      <vt:lpstr>The Travels of the Shroud</vt:lpstr>
      <vt:lpstr>The Hymn of the Pearl</vt:lpstr>
      <vt:lpstr>Slide 42</vt:lpstr>
      <vt:lpstr>Slide 43</vt:lpstr>
      <vt:lpstr>Slide 44</vt:lpstr>
      <vt:lpstr>Slide 45</vt:lpstr>
      <vt:lpstr>Dan Scavone's Chronology</vt:lpstr>
      <vt:lpstr>An Edessan Easter Ritual</vt:lpstr>
      <vt:lpstr>Now We're                   In Edessa</vt:lpstr>
      <vt:lpstr>Let's Take A Short Intermission</vt:lpstr>
      <vt:lpstr>Now We're                   In Edessa</vt:lpstr>
      <vt:lpstr>Slide 51</vt:lpstr>
      <vt:lpstr>Slide 52</vt:lpstr>
      <vt:lpstr>Slide 53</vt:lpstr>
      <vt:lpstr>Tetradiplon (doubled in four)</vt:lpstr>
      <vt:lpstr>Slide 55</vt:lpstr>
      <vt:lpstr>Slide 56</vt:lpstr>
      <vt:lpstr>Slide 57</vt:lpstr>
      <vt:lpstr>From Edessa To Constantinople</vt:lpstr>
      <vt:lpstr>The Discovery The Mandylion Is More Than A Face</vt:lpstr>
      <vt:lpstr>Slide 60</vt:lpstr>
      <vt:lpstr>Slide 61</vt:lpstr>
      <vt:lpstr>Slide 62</vt:lpstr>
      <vt:lpstr>Slide 63</vt:lpstr>
      <vt:lpstr>Slide 64</vt:lpstr>
      <vt:lpstr>Slide 65</vt:lpstr>
      <vt:lpstr>STURP Transmitted Light Images</vt:lpstr>
      <vt:lpstr>Slide 67</vt:lpstr>
      <vt:lpstr>The Sack of Constantinople  In April 1204</vt:lpstr>
      <vt:lpstr>Slide 69</vt:lpstr>
      <vt:lpstr>The Simple Story</vt:lpstr>
      <vt:lpstr>Complications</vt:lpstr>
      <vt:lpstr>Slide 72</vt:lpstr>
      <vt:lpstr>A More Complicated Story</vt:lpstr>
      <vt:lpstr>The Suppression of the Templars</vt:lpstr>
      <vt:lpstr>A Remarkable Coincidence</vt:lpstr>
      <vt:lpstr>What Was The Templar Ritual?</vt:lpstr>
      <vt:lpstr>The Question Of The Sudarium</vt:lpstr>
      <vt:lpstr>Slide 78</vt:lpstr>
      <vt:lpstr>Slide 79</vt:lpstr>
      <vt:lpstr>Slide 80</vt:lpstr>
      <vt:lpstr>Slide 81</vt:lpstr>
      <vt:lpstr>Slide 82</vt:lpstr>
      <vt:lpstr>A Plausible Prehistory Exists But What Is It?</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Shroud of Turin an Enduring Mystery Part 1: Introduction</dc:title>
  <dc:creator>Ray</dc:creator>
  <cp:lastModifiedBy>Ray</cp:lastModifiedBy>
  <cp:revision>71</cp:revision>
  <dcterms:created xsi:type="dcterms:W3CDTF">2015-01-10T19:24:08Z</dcterms:created>
  <dcterms:modified xsi:type="dcterms:W3CDTF">2015-02-18T02:19:51Z</dcterms:modified>
</cp:coreProperties>
</file>