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Default Extension="tiff" ContentType="image/tiff"/>
  <Override PartName="/ppt/slideMasters/slideMaster7.xml" ContentType="application/vnd.openxmlformats-officedocument.presentationml.slideMaster+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709" r:id="rId3"/>
    <p:sldMasterId id="2147483660" r:id="rId4"/>
    <p:sldMasterId id="2147483721" r:id="rId5"/>
    <p:sldMasterId id="2147483672" r:id="rId6"/>
    <p:sldMasterId id="2147483684" r:id="rId7"/>
  </p:sldMasterIdLst>
  <p:notesMasterIdLst>
    <p:notesMasterId r:id="rId80"/>
  </p:notesMasterIdLst>
  <p:sldIdLst>
    <p:sldId id="256" r:id="rId8"/>
    <p:sldId id="257" r:id="rId9"/>
    <p:sldId id="265" r:id="rId10"/>
    <p:sldId id="258" r:id="rId11"/>
    <p:sldId id="266" r:id="rId12"/>
    <p:sldId id="260" r:id="rId13"/>
    <p:sldId id="261" r:id="rId14"/>
    <p:sldId id="262" r:id="rId15"/>
    <p:sldId id="263" r:id="rId16"/>
    <p:sldId id="264" r:id="rId17"/>
    <p:sldId id="259" r:id="rId18"/>
    <p:sldId id="274" r:id="rId19"/>
    <p:sldId id="286" r:id="rId20"/>
    <p:sldId id="267" r:id="rId21"/>
    <p:sldId id="268" r:id="rId22"/>
    <p:sldId id="285" r:id="rId23"/>
    <p:sldId id="287" r:id="rId24"/>
    <p:sldId id="288" r:id="rId25"/>
    <p:sldId id="289" r:id="rId26"/>
    <p:sldId id="270" r:id="rId27"/>
    <p:sldId id="269" r:id="rId28"/>
    <p:sldId id="271" r:id="rId29"/>
    <p:sldId id="272" r:id="rId30"/>
    <p:sldId id="273" r:id="rId31"/>
    <p:sldId id="280" r:id="rId32"/>
    <p:sldId id="275" r:id="rId33"/>
    <p:sldId id="276" r:id="rId34"/>
    <p:sldId id="278" r:id="rId35"/>
    <p:sldId id="277" r:id="rId36"/>
    <p:sldId id="328" r:id="rId37"/>
    <p:sldId id="279" r:id="rId38"/>
    <p:sldId id="281" r:id="rId39"/>
    <p:sldId id="282" r:id="rId40"/>
    <p:sldId id="283" r:id="rId41"/>
    <p:sldId id="284" r:id="rId42"/>
    <p:sldId id="290" r:id="rId43"/>
    <p:sldId id="291" r:id="rId44"/>
    <p:sldId id="310" r:id="rId45"/>
    <p:sldId id="292" r:id="rId46"/>
    <p:sldId id="294" r:id="rId47"/>
    <p:sldId id="293" r:id="rId48"/>
    <p:sldId id="295" r:id="rId49"/>
    <p:sldId id="324" r:id="rId50"/>
    <p:sldId id="325" r:id="rId51"/>
    <p:sldId id="327" r:id="rId52"/>
    <p:sldId id="319" r:id="rId53"/>
    <p:sldId id="296" r:id="rId54"/>
    <p:sldId id="297" r:id="rId55"/>
    <p:sldId id="311" r:id="rId56"/>
    <p:sldId id="298" r:id="rId57"/>
    <p:sldId id="301" r:id="rId58"/>
    <p:sldId id="313" r:id="rId59"/>
    <p:sldId id="314" r:id="rId60"/>
    <p:sldId id="304" r:id="rId61"/>
    <p:sldId id="300" r:id="rId62"/>
    <p:sldId id="299" r:id="rId63"/>
    <p:sldId id="322" r:id="rId64"/>
    <p:sldId id="302" r:id="rId65"/>
    <p:sldId id="303" r:id="rId66"/>
    <p:sldId id="326" r:id="rId67"/>
    <p:sldId id="305" r:id="rId68"/>
    <p:sldId id="320" r:id="rId69"/>
    <p:sldId id="321" r:id="rId70"/>
    <p:sldId id="306" r:id="rId71"/>
    <p:sldId id="308" r:id="rId72"/>
    <p:sldId id="309" r:id="rId73"/>
    <p:sldId id="312" r:id="rId74"/>
    <p:sldId id="315" r:id="rId75"/>
    <p:sldId id="316" r:id="rId76"/>
    <p:sldId id="317" r:id="rId77"/>
    <p:sldId id="323" r:id="rId78"/>
    <p:sldId id="318"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50" autoAdjust="0"/>
  </p:normalViewPr>
  <p:slideViewPr>
    <p:cSldViewPr>
      <p:cViewPr varScale="1">
        <p:scale>
          <a:sx n="103" d="100"/>
          <a:sy n="103" d="100"/>
        </p:scale>
        <p:origin x="-852" y="-102"/>
      </p:cViewPr>
      <p:guideLst>
        <p:guide orient="horz" pos="2160"/>
        <p:guide pos="2880"/>
      </p:guideLst>
    </p:cSldViewPr>
  </p:slideViewPr>
  <p:outlineViewPr>
    <p:cViewPr>
      <p:scale>
        <a:sx n="33" d="100"/>
        <a:sy n="33" d="100"/>
      </p:scale>
      <p:origin x="0" y="17646"/>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3E44F9-017E-404B-B192-A7F6C4D620AE}" type="datetimeFigureOut">
              <a:rPr lang="en-US" smtClean="0"/>
              <a:pPr/>
              <a:t>2/7/2015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422813-38A0-42C6-A656-B887A2D0469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422813-38A0-42C6-A656-B887A2D04695}"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Each of our guides has a unique perspective.  Whether science, history, archeology, art, personal witness, or religion, each seeks to illuminate the truth.</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EF69DCE-849A-4D3D-BFDA-1365F187A389}"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For the ultimate test of story is whether it is true.</a:t>
            </a:r>
          </a:p>
          <a:p>
            <a:endParaRPr lang="en-US" dirty="0"/>
          </a:p>
        </p:txBody>
      </p:sp>
      <p:sp>
        <p:nvSpPr>
          <p:cNvPr id="4" name="Slide Number Placeholder 3"/>
          <p:cNvSpPr>
            <a:spLocks noGrp="1"/>
          </p:cNvSpPr>
          <p:nvPr>
            <p:ph type="sldNum" sz="quarter" idx="10"/>
          </p:nvPr>
        </p:nvSpPr>
        <p:spPr/>
        <p:txBody>
          <a:bodyPr/>
          <a:lstStyle/>
          <a:p>
            <a:fld id="{1EF69DCE-849A-4D3D-BFDA-1365F187A389}"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But "What is truth?"  Pontius Pilate asked Jesus. </a:t>
            </a:r>
            <a:endParaRPr lang="en-US" dirty="0"/>
          </a:p>
        </p:txBody>
      </p:sp>
      <p:sp>
        <p:nvSpPr>
          <p:cNvPr id="4" name="Slide Number Placeholder 3"/>
          <p:cNvSpPr>
            <a:spLocks noGrp="1"/>
          </p:cNvSpPr>
          <p:nvPr>
            <p:ph type="sldNum" sz="quarter" idx="10"/>
          </p:nvPr>
        </p:nvSpPr>
        <p:spPr/>
        <p:txBody>
          <a:bodyPr/>
          <a:lstStyle/>
          <a:p>
            <a:fld id="{1EF69DCE-849A-4D3D-BFDA-1365F187A389}"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Truth is the correspondence between story and reality.  </a:t>
            </a:r>
          </a:p>
        </p:txBody>
      </p:sp>
      <p:sp>
        <p:nvSpPr>
          <p:cNvPr id="4" name="Slide Number Placeholder 3"/>
          <p:cNvSpPr>
            <a:spLocks noGrp="1"/>
          </p:cNvSpPr>
          <p:nvPr>
            <p:ph type="sldNum" sz="quarter" idx="10"/>
          </p:nvPr>
        </p:nvSpPr>
        <p:spPr/>
        <p:txBody>
          <a:bodyPr/>
          <a:lstStyle/>
          <a:p>
            <a:fld id="{1EF69DCE-849A-4D3D-BFDA-1365F187A389}"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apostle Thomas, declared "Unless I see I will not believe."  Direct witness, correct interpretation, correspondences among known truths, and coherence are the tests of truth.</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EF69DCE-849A-4D3D-BFDA-1365F187A389}"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C132956-5B8E-40E5-985E-74675D69A50C}" type="slidenum">
              <a:rPr lang="en-US"/>
              <a:pPr eaLnBrk="1" hangingPunct="1"/>
              <a:t>12</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622774-6C28-4AF1-AD76-91B43C097F0F}" type="datetime1">
              <a:rPr lang="en-US" smtClean="0"/>
              <a:pPr/>
              <a:t>2/7/2015</a:t>
            </a:fld>
            <a:endParaRPr lang="en-US"/>
          </a:p>
        </p:txBody>
      </p:sp>
      <p:sp>
        <p:nvSpPr>
          <p:cNvPr id="5" name="Footer Placeholder 4"/>
          <p:cNvSpPr>
            <a:spLocks noGrp="1"/>
          </p:cNvSpPr>
          <p:nvPr>
            <p:ph type="ftr" sz="quarter" idx="11"/>
          </p:nvPr>
        </p:nvSpPr>
        <p:spPr/>
        <p:txBody>
          <a:bodyPr/>
          <a:lstStyle/>
          <a:p>
            <a:r>
              <a:rPr lang="en-US" smtClean="0"/>
              <a:t>An Enduring Mystery ©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pic>
        <p:nvPicPr>
          <p:cNvPr id="7" name="Picture 6" descr="shroudFaceSTERA.PNG"/>
          <p:cNvPicPr>
            <a:picLocks noChangeAspect="1"/>
          </p:cNvPicPr>
          <p:nvPr userDrawn="1"/>
        </p:nvPicPr>
        <p:blipFill>
          <a:blip r:embed="rId2" cstate="print"/>
          <a:stretch>
            <a:fillRect/>
          </a:stretch>
        </p:blipFill>
        <p:spPr>
          <a:xfrm>
            <a:off x="0" y="0"/>
            <a:ext cx="1200477" cy="160063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7E6B44-8C5D-4DA5-A747-4B5A94362EE0}" type="datetime1">
              <a:rPr lang="en-US" smtClean="0"/>
              <a:pPr/>
              <a:t>2/7/2015</a:t>
            </a:fld>
            <a:endParaRPr lang="en-US"/>
          </a:p>
        </p:txBody>
      </p:sp>
      <p:sp>
        <p:nvSpPr>
          <p:cNvPr id="5" name="Footer Placeholder 4"/>
          <p:cNvSpPr>
            <a:spLocks noGrp="1"/>
          </p:cNvSpPr>
          <p:nvPr>
            <p:ph type="ftr" sz="quarter" idx="11"/>
          </p:nvPr>
        </p:nvSpPr>
        <p:spPr/>
        <p:txBody>
          <a:bodyPr/>
          <a:lstStyle/>
          <a:p>
            <a:r>
              <a:rPr lang="en-US" smtClean="0"/>
              <a:t>An Enduring Mystery ©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E0F4DE-0E8A-4848-8DFE-4EA755478540}" type="datetime1">
              <a:rPr lang="en-US" smtClean="0"/>
              <a:pPr/>
              <a:t>2/7/2015</a:t>
            </a:fld>
            <a:endParaRPr lang="en-US"/>
          </a:p>
        </p:txBody>
      </p:sp>
      <p:sp>
        <p:nvSpPr>
          <p:cNvPr id="5" name="Footer Placeholder 4"/>
          <p:cNvSpPr>
            <a:spLocks noGrp="1"/>
          </p:cNvSpPr>
          <p:nvPr>
            <p:ph type="ftr" sz="quarter" idx="11"/>
          </p:nvPr>
        </p:nvSpPr>
        <p:spPr/>
        <p:txBody>
          <a:bodyPr/>
          <a:lstStyle/>
          <a:p>
            <a:r>
              <a:rPr lang="en-US" smtClean="0"/>
              <a:t>An Enduring Mystery ©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8E2B20-456D-453F-BBF7-85125F68E809}" type="datetimeFigureOut">
              <a:rPr lang="en-US" smtClean="0"/>
              <a:pPr/>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7A676-3BCE-41BF-931A-BF4FAE7A33C8}"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8E2B20-456D-453F-BBF7-85125F68E809}" type="datetimeFigureOut">
              <a:rPr lang="en-US" smtClean="0"/>
              <a:pPr/>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7A676-3BCE-41BF-931A-BF4FAE7A33C8}"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8E2B20-456D-453F-BBF7-85125F68E809}" type="datetimeFigureOut">
              <a:rPr lang="en-US" smtClean="0"/>
              <a:pPr/>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7A676-3BCE-41BF-931A-BF4FAE7A33C8}"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8E2B20-456D-453F-BBF7-85125F68E809}" type="datetimeFigureOut">
              <a:rPr lang="en-US" smtClean="0"/>
              <a:pPr/>
              <a:t>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E7A676-3BCE-41BF-931A-BF4FAE7A33C8}"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8E2B20-456D-453F-BBF7-85125F68E809}" type="datetimeFigureOut">
              <a:rPr lang="en-US" smtClean="0"/>
              <a:pPr/>
              <a:t>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E7A676-3BCE-41BF-931A-BF4FAE7A33C8}"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8E2B20-456D-453F-BBF7-85125F68E809}" type="datetimeFigureOut">
              <a:rPr lang="en-US" smtClean="0"/>
              <a:pPr/>
              <a:t>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E7A676-3BCE-41BF-931A-BF4FAE7A33C8}"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8E2B20-456D-453F-BBF7-85125F68E809}" type="datetimeFigureOut">
              <a:rPr lang="en-US" smtClean="0"/>
              <a:pPr/>
              <a:t>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E7A676-3BCE-41BF-931A-BF4FAE7A33C8}"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8E2B20-456D-453F-BBF7-85125F68E809}" type="datetimeFigureOut">
              <a:rPr lang="en-US" smtClean="0"/>
              <a:pPr/>
              <a:t>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E7A676-3BCE-41BF-931A-BF4FAE7A33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E3397C-3D15-46F5-B689-B3FA2ACB5CB4}" type="datetime1">
              <a:rPr lang="en-US" smtClean="0"/>
              <a:pPr/>
              <a:t>2/7/2015</a:t>
            </a:fld>
            <a:endParaRPr lang="en-US"/>
          </a:p>
        </p:txBody>
      </p:sp>
      <p:sp>
        <p:nvSpPr>
          <p:cNvPr id="5" name="Footer Placeholder 4"/>
          <p:cNvSpPr>
            <a:spLocks noGrp="1"/>
          </p:cNvSpPr>
          <p:nvPr>
            <p:ph type="ftr" sz="quarter" idx="11"/>
          </p:nvPr>
        </p:nvSpPr>
        <p:spPr/>
        <p:txBody>
          <a:bodyPr/>
          <a:lstStyle/>
          <a:p>
            <a:r>
              <a:rPr lang="en-US" smtClean="0"/>
              <a:t>An Enduring Mystery © 2015  R. Schneider</a:t>
            </a:r>
            <a:endParaRPr lang="en-US" dirty="0"/>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dirty="0"/>
          </a:p>
        </p:txBody>
      </p:sp>
      <p:pic>
        <p:nvPicPr>
          <p:cNvPr id="7" name="Picture 6" descr="shroudFaceSTERA.PNG"/>
          <p:cNvPicPr>
            <a:picLocks noChangeAspect="1"/>
          </p:cNvPicPr>
          <p:nvPr userDrawn="1"/>
        </p:nvPicPr>
        <p:blipFill>
          <a:blip r:embed="rId2" cstate="print"/>
          <a:stretch>
            <a:fillRect/>
          </a:stretch>
        </p:blipFill>
        <p:spPr>
          <a:xfrm>
            <a:off x="0" y="0"/>
            <a:ext cx="1200477" cy="1600636"/>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8E2B20-456D-453F-BBF7-85125F68E809}" type="datetimeFigureOut">
              <a:rPr lang="en-US" smtClean="0"/>
              <a:pPr/>
              <a:t>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E7A676-3BCE-41BF-931A-BF4FAE7A33C8}"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8E2B20-456D-453F-BBF7-85125F68E809}" type="datetimeFigureOut">
              <a:rPr lang="en-US" smtClean="0"/>
              <a:pPr/>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7A676-3BCE-41BF-931A-BF4FAE7A33C8}"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8E2B20-456D-453F-BBF7-85125F68E809}" type="datetimeFigureOut">
              <a:rPr lang="en-US" smtClean="0"/>
              <a:pPr/>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7A676-3BCE-41BF-931A-BF4FAE7A33C8}"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4398C0-41AD-44C9-B9FA-0CF8861B90F4}" type="datetimeFigureOut">
              <a:rPr lang="en-US" smtClean="0"/>
              <a:pPr/>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A14BF5-2613-4D6B-BAD5-30489B2C2CC9}"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4398C0-41AD-44C9-B9FA-0CF8861B90F4}" type="datetimeFigureOut">
              <a:rPr lang="en-US" smtClean="0"/>
              <a:pPr/>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A14BF5-2613-4D6B-BAD5-30489B2C2CC9}"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4398C0-41AD-44C9-B9FA-0CF8861B90F4}" type="datetimeFigureOut">
              <a:rPr lang="en-US" smtClean="0"/>
              <a:pPr/>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A14BF5-2613-4D6B-BAD5-30489B2C2CC9}"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4398C0-41AD-44C9-B9FA-0CF8861B90F4}" type="datetimeFigureOut">
              <a:rPr lang="en-US" smtClean="0"/>
              <a:pPr/>
              <a:t>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A14BF5-2613-4D6B-BAD5-30489B2C2CC9}"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4398C0-41AD-44C9-B9FA-0CF8861B90F4}" type="datetimeFigureOut">
              <a:rPr lang="en-US" smtClean="0"/>
              <a:pPr/>
              <a:t>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A14BF5-2613-4D6B-BAD5-30489B2C2CC9}"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4398C0-41AD-44C9-B9FA-0CF8861B90F4}" type="datetimeFigureOut">
              <a:rPr lang="en-US" smtClean="0"/>
              <a:pPr/>
              <a:t>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A14BF5-2613-4D6B-BAD5-30489B2C2CC9}"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4398C0-41AD-44C9-B9FA-0CF8861B90F4}" type="datetimeFigureOut">
              <a:rPr lang="en-US" smtClean="0"/>
              <a:pPr/>
              <a:t>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A14BF5-2613-4D6B-BAD5-30489B2C2CC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2AD153-70CD-48E7-9813-C200E616440C}" type="datetime1">
              <a:rPr lang="en-US" smtClean="0"/>
              <a:pPr/>
              <a:t>2/7/2015</a:t>
            </a:fld>
            <a:endParaRPr lang="en-US"/>
          </a:p>
        </p:txBody>
      </p:sp>
      <p:sp>
        <p:nvSpPr>
          <p:cNvPr id="5" name="Footer Placeholder 4"/>
          <p:cNvSpPr>
            <a:spLocks noGrp="1"/>
          </p:cNvSpPr>
          <p:nvPr>
            <p:ph type="ftr" sz="quarter" idx="11"/>
          </p:nvPr>
        </p:nvSpPr>
        <p:spPr/>
        <p:txBody>
          <a:bodyPr/>
          <a:lstStyle/>
          <a:p>
            <a:r>
              <a:rPr lang="en-US" smtClean="0"/>
              <a:t>An Enduring Mystery ©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pic>
        <p:nvPicPr>
          <p:cNvPr id="7" name="Picture 6" descr="shroudFaceSTERA.PNG"/>
          <p:cNvPicPr>
            <a:picLocks noChangeAspect="1"/>
          </p:cNvPicPr>
          <p:nvPr userDrawn="1"/>
        </p:nvPicPr>
        <p:blipFill>
          <a:blip r:embed="rId2" cstate="print"/>
          <a:stretch>
            <a:fillRect/>
          </a:stretch>
        </p:blipFill>
        <p:spPr>
          <a:xfrm>
            <a:off x="0" y="0"/>
            <a:ext cx="1200477" cy="1600636"/>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4398C0-41AD-44C9-B9FA-0CF8861B90F4}" type="datetimeFigureOut">
              <a:rPr lang="en-US" smtClean="0"/>
              <a:pPr/>
              <a:t>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A14BF5-2613-4D6B-BAD5-30489B2C2CC9}"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4398C0-41AD-44C9-B9FA-0CF8861B90F4}" type="datetimeFigureOut">
              <a:rPr lang="en-US" smtClean="0"/>
              <a:pPr/>
              <a:t>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A14BF5-2613-4D6B-BAD5-30489B2C2CC9}"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4398C0-41AD-44C9-B9FA-0CF8861B90F4}" type="datetimeFigureOut">
              <a:rPr lang="en-US" smtClean="0"/>
              <a:pPr/>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A14BF5-2613-4D6B-BAD5-30489B2C2CC9}"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4398C0-41AD-44C9-B9FA-0CF8861B90F4}" type="datetimeFigureOut">
              <a:rPr lang="en-US" smtClean="0"/>
              <a:pPr/>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A14BF5-2613-4D6B-BAD5-30489B2C2CC9}"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A43FC0-29B4-4431-9670-18A2D25D1753}" type="datetime1">
              <a:rPr lang="en-US" smtClean="0"/>
              <a:pPr/>
              <a:t>2/7/2015</a:t>
            </a:fld>
            <a:endParaRPr lang="en-US"/>
          </a:p>
        </p:txBody>
      </p:sp>
      <p:sp>
        <p:nvSpPr>
          <p:cNvPr id="5" name="Footer Placeholder 4"/>
          <p:cNvSpPr>
            <a:spLocks noGrp="1"/>
          </p:cNvSpPr>
          <p:nvPr>
            <p:ph type="ftr" sz="quarter" idx="11"/>
          </p:nvPr>
        </p:nvSpPr>
        <p:spPr/>
        <p:txBody>
          <a:bodyPr/>
          <a:lstStyle/>
          <a:p>
            <a:r>
              <a:rPr lang="en-US" smtClean="0"/>
              <a:t>An Enduring Mystery © 2015  R. Schneider</a:t>
            </a:r>
            <a:endParaRPr lang="en-US"/>
          </a:p>
        </p:txBody>
      </p:sp>
      <p:sp>
        <p:nvSpPr>
          <p:cNvPr id="6" name="Slide Number Placeholder 5"/>
          <p:cNvSpPr>
            <a:spLocks noGrp="1"/>
          </p:cNvSpPr>
          <p:nvPr>
            <p:ph type="sldNum" sz="quarter" idx="12"/>
          </p:nvPr>
        </p:nvSpPr>
        <p:spPr/>
        <p:txBody>
          <a:bodyPr/>
          <a:lstStyle/>
          <a:p>
            <a:fld id="{90FEB5F3-CB61-404A-B7D4-8A0E8568386E}"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D01F91-2155-4999-896E-1CA5FE320800}" type="datetime1">
              <a:rPr lang="en-US" smtClean="0"/>
              <a:pPr/>
              <a:t>2/7/2015</a:t>
            </a:fld>
            <a:endParaRPr lang="en-US"/>
          </a:p>
        </p:txBody>
      </p:sp>
      <p:sp>
        <p:nvSpPr>
          <p:cNvPr id="5" name="Footer Placeholder 4"/>
          <p:cNvSpPr>
            <a:spLocks noGrp="1"/>
          </p:cNvSpPr>
          <p:nvPr>
            <p:ph type="ftr" sz="quarter" idx="11"/>
          </p:nvPr>
        </p:nvSpPr>
        <p:spPr/>
        <p:txBody>
          <a:bodyPr/>
          <a:lstStyle/>
          <a:p>
            <a:r>
              <a:rPr lang="en-US" smtClean="0"/>
              <a:t>An Enduring Mystery © 2015  R. Schneider</a:t>
            </a:r>
            <a:endParaRPr lang="en-US"/>
          </a:p>
        </p:txBody>
      </p:sp>
      <p:sp>
        <p:nvSpPr>
          <p:cNvPr id="6" name="Slide Number Placeholder 5"/>
          <p:cNvSpPr>
            <a:spLocks noGrp="1"/>
          </p:cNvSpPr>
          <p:nvPr>
            <p:ph type="sldNum" sz="quarter" idx="12"/>
          </p:nvPr>
        </p:nvSpPr>
        <p:spPr/>
        <p:txBody>
          <a:bodyPr/>
          <a:lstStyle/>
          <a:p>
            <a:fld id="{90FEB5F3-CB61-404A-B7D4-8A0E8568386E}" type="slidenum">
              <a:rPr lang="en-US" smtClean="0"/>
              <a:pPr/>
              <a:t>‹#›</a:t>
            </a:fld>
            <a:endParaRPr lang="en-US"/>
          </a:p>
        </p:txBody>
      </p:sp>
      <p:pic>
        <p:nvPicPr>
          <p:cNvPr id="7" name="Picture 6" descr="shroudFaceSTERA.PNG"/>
          <p:cNvPicPr>
            <a:picLocks noChangeAspect="1"/>
          </p:cNvPicPr>
          <p:nvPr userDrawn="1"/>
        </p:nvPicPr>
        <p:blipFill>
          <a:blip r:embed="rId2" cstate="print"/>
          <a:stretch>
            <a:fillRect/>
          </a:stretch>
        </p:blipFill>
        <p:spPr>
          <a:xfrm>
            <a:off x="0" y="0"/>
            <a:ext cx="1200477" cy="1600636"/>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2DB5FB-69B2-4672-AE4B-A3BF794338C2}" type="datetime1">
              <a:rPr lang="en-US" smtClean="0"/>
              <a:pPr/>
              <a:t>2/7/2015</a:t>
            </a:fld>
            <a:endParaRPr lang="en-US"/>
          </a:p>
        </p:txBody>
      </p:sp>
      <p:sp>
        <p:nvSpPr>
          <p:cNvPr id="5" name="Footer Placeholder 4"/>
          <p:cNvSpPr>
            <a:spLocks noGrp="1"/>
          </p:cNvSpPr>
          <p:nvPr>
            <p:ph type="ftr" sz="quarter" idx="11"/>
          </p:nvPr>
        </p:nvSpPr>
        <p:spPr/>
        <p:txBody>
          <a:bodyPr/>
          <a:lstStyle/>
          <a:p>
            <a:r>
              <a:rPr lang="en-US" smtClean="0"/>
              <a:t>An Enduring Mystery © 2015  R. Schneider</a:t>
            </a:r>
            <a:endParaRPr lang="en-US"/>
          </a:p>
        </p:txBody>
      </p:sp>
      <p:sp>
        <p:nvSpPr>
          <p:cNvPr id="6" name="Slide Number Placeholder 5"/>
          <p:cNvSpPr>
            <a:spLocks noGrp="1"/>
          </p:cNvSpPr>
          <p:nvPr>
            <p:ph type="sldNum" sz="quarter" idx="12"/>
          </p:nvPr>
        </p:nvSpPr>
        <p:spPr/>
        <p:txBody>
          <a:bodyPr/>
          <a:lstStyle/>
          <a:p>
            <a:fld id="{90FEB5F3-CB61-404A-B7D4-8A0E8568386E}" type="slidenum">
              <a:rPr lang="en-US" smtClean="0"/>
              <a:pPr/>
              <a:t>‹#›</a:t>
            </a:fld>
            <a:endParaRPr lang="en-US"/>
          </a:p>
        </p:txBody>
      </p:sp>
      <p:pic>
        <p:nvPicPr>
          <p:cNvPr id="7" name="Picture 6" descr="shroudFaceSTERA.PNG"/>
          <p:cNvPicPr>
            <a:picLocks noChangeAspect="1"/>
          </p:cNvPicPr>
          <p:nvPr userDrawn="1"/>
        </p:nvPicPr>
        <p:blipFill>
          <a:blip r:embed="rId2" cstate="print"/>
          <a:stretch>
            <a:fillRect/>
          </a:stretch>
        </p:blipFill>
        <p:spPr>
          <a:xfrm>
            <a:off x="0" y="0"/>
            <a:ext cx="1200477" cy="1600636"/>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74F986-CD79-4611-9024-CE914E147452}" type="datetime1">
              <a:rPr lang="en-US" smtClean="0"/>
              <a:pPr/>
              <a:t>2/7/2015</a:t>
            </a:fld>
            <a:endParaRPr lang="en-US"/>
          </a:p>
        </p:txBody>
      </p:sp>
      <p:sp>
        <p:nvSpPr>
          <p:cNvPr id="6" name="Footer Placeholder 5"/>
          <p:cNvSpPr>
            <a:spLocks noGrp="1"/>
          </p:cNvSpPr>
          <p:nvPr>
            <p:ph type="ftr" sz="quarter" idx="11"/>
          </p:nvPr>
        </p:nvSpPr>
        <p:spPr/>
        <p:txBody>
          <a:bodyPr/>
          <a:lstStyle/>
          <a:p>
            <a:r>
              <a:rPr lang="en-US" smtClean="0"/>
              <a:t>An Enduring Mystery © 2015  R. Schneider</a:t>
            </a:r>
            <a:endParaRPr lang="en-US"/>
          </a:p>
        </p:txBody>
      </p:sp>
      <p:sp>
        <p:nvSpPr>
          <p:cNvPr id="7" name="Slide Number Placeholder 6"/>
          <p:cNvSpPr>
            <a:spLocks noGrp="1"/>
          </p:cNvSpPr>
          <p:nvPr>
            <p:ph type="sldNum" sz="quarter" idx="12"/>
          </p:nvPr>
        </p:nvSpPr>
        <p:spPr/>
        <p:txBody>
          <a:bodyPr/>
          <a:lstStyle/>
          <a:p>
            <a:fld id="{90FEB5F3-CB61-404A-B7D4-8A0E8568386E}"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32A4C4-E029-47E6-9272-C928E6A42B9B}" type="datetime1">
              <a:rPr lang="en-US" smtClean="0"/>
              <a:pPr/>
              <a:t>2/7/2015</a:t>
            </a:fld>
            <a:endParaRPr lang="en-US"/>
          </a:p>
        </p:txBody>
      </p:sp>
      <p:sp>
        <p:nvSpPr>
          <p:cNvPr id="8" name="Footer Placeholder 7"/>
          <p:cNvSpPr>
            <a:spLocks noGrp="1"/>
          </p:cNvSpPr>
          <p:nvPr>
            <p:ph type="ftr" sz="quarter" idx="11"/>
          </p:nvPr>
        </p:nvSpPr>
        <p:spPr/>
        <p:txBody>
          <a:bodyPr/>
          <a:lstStyle/>
          <a:p>
            <a:r>
              <a:rPr lang="en-US" smtClean="0"/>
              <a:t>An Enduring Mystery © 2015  R. Schneider</a:t>
            </a:r>
            <a:endParaRPr lang="en-US"/>
          </a:p>
        </p:txBody>
      </p:sp>
      <p:sp>
        <p:nvSpPr>
          <p:cNvPr id="9" name="Slide Number Placeholder 8"/>
          <p:cNvSpPr>
            <a:spLocks noGrp="1"/>
          </p:cNvSpPr>
          <p:nvPr>
            <p:ph type="sldNum" sz="quarter" idx="12"/>
          </p:nvPr>
        </p:nvSpPr>
        <p:spPr/>
        <p:txBody>
          <a:bodyPr/>
          <a:lstStyle/>
          <a:p>
            <a:fld id="{90FEB5F3-CB61-404A-B7D4-8A0E8568386E}"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33C860-4351-4905-A912-8124F0BB1FD4}" type="datetime1">
              <a:rPr lang="en-US" smtClean="0"/>
              <a:pPr/>
              <a:t>2/7/2015</a:t>
            </a:fld>
            <a:endParaRPr lang="en-US"/>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AE2CF2-99EE-4515-AE55-A2B4F2CF651C}" type="datetime1">
              <a:rPr lang="en-US" smtClean="0"/>
              <a:pPr/>
              <a:t>2/7/2015</a:t>
            </a:fld>
            <a:endParaRPr lang="en-US"/>
          </a:p>
        </p:txBody>
      </p:sp>
      <p:sp>
        <p:nvSpPr>
          <p:cNvPr id="6" name="Footer Placeholder 5"/>
          <p:cNvSpPr>
            <a:spLocks noGrp="1"/>
          </p:cNvSpPr>
          <p:nvPr>
            <p:ph type="ftr" sz="quarter" idx="11"/>
          </p:nvPr>
        </p:nvSpPr>
        <p:spPr/>
        <p:txBody>
          <a:bodyPr/>
          <a:lstStyle/>
          <a:p>
            <a:r>
              <a:rPr lang="en-US" smtClean="0"/>
              <a:t>An Enduring Mystery © 2015  R. Schneider</a:t>
            </a:r>
            <a:endParaRPr lang="en-US"/>
          </a:p>
        </p:txBody>
      </p:sp>
      <p:sp>
        <p:nvSpPr>
          <p:cNvPr id="7" name="Slide Number Placeholder 6"/>
          <p:cNvSpPr>
            <a:spLocks noGrp="1"/>
          </p:cNvSpPr>
          <p:nvPr>
            <p:ph type="sldNum" sz="quarter" idx="12"/>
          </p:nvPr>
        </p:nvSpPr>
        <p:spPr/>
        <p:txBody>
          <a:bodyPr/>
          <a:lstStyle/>
          <a:p>
            <a:fld id="{48A028EF-D103-4C28-9A2D-9D4A318C56C1}" type="slidenum">
              <a:rPr lang="en-US" smtClean="0"/>
              <a:pPr/>
              <a:t>‹#›</a:t>
            </a:fld>
            <a:endParaRPr lang="en-US"/>
          </a:p>
        </p:txBody>
      </p:sp>
      <p:pic>
        <p:nvPicPr>
          <p:cNvPr id="8" name="Picture 7" descr="shroudFaceSTERA.PNG"/>
          <p:cNvPicPr>
            <a:picLocks noChangeAspect="1"/>
          </p:cNvPicPr>
          <p:nvPr userDrawn="1"/>
        </p:nvPicPr>
        <p:blipFill>
          <a:blip r:embed="rId2" cstate="print"/>
          <a:stretch>
            <a:fillRect/>
          </a:stretch>
        </p:blipFill>
        <p:spPr>
          <a:xfrm>
            <a:off x="0" y="0"/>
            <a:ext cx="1200477" cy="1600636"/>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D0FB4A-E7BD-4F05-B2DE-4FB18283AF67}" type="datetime1">
              <a:rPr lang="en-US" smtClean="0"/>
              <a:pPr/>
              <a:t>2/7/2015</a:t>
            </a:fld>
            <a:endParaRPr lang="en-US"/>
          </a:p>
        </p:txBody>
      </p:sp>
      <p:sp>
        <p:nvSpPr>
          <p:cNvPr id="3" name="Footer Placeholder 2"/>
          <p:cNvSpPr>
            <a:spLocks noGrp="1"/>
          </p:cNvSpPr>
          <p:nvPr>
            <p:ph type="ftr" sz="quarter" idx="11"/>
          </p:nvPr>
        </p:nvSpPr>
        <p:spPr/>
        <p:txBody>
          <a:bodyPr/>
          <a:lstStyle/>
          <a:p>
            <a:r>
              <a:rPr lang="en-US" smtClean="0"/>
              <a:t>An Enduring Mystery © 2015  R. Schneider</a:t>
            </a:r>
            <a:endParaRPr lang="en-US"/>
          </a:p>
        </p:txBody>
      </p:sp>
      <p:sp>
        <p:nvSpPr>
          <p:cNvPr id="4" name="Slide Number Placeholder 3"/>
          <p:cNvSpPr>
            <a:spLocks noGrp="1"/>
          </p:cNvSpPr>
          <p:nvPr>
            <p:ph type="sldNum" sz="quarter" idx="12"/>
          </p:nvPr>
        </p:nvSpPr>
        <p:spPr/>
        <p:txBody>
          <a:bodyPr/>
          <a:lstStyle/>
          <a:p>
            <a:fld id="{90FEB5F3-CB61-404A-B7D4-8A0E8568386E}"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195939-664B-4078-B648-8F7D48E27707}" type="datetime1">
              <a:rPr lang="en-US" smtClean="0"/>
              <a:pPr/>
              <a:t>2/7/2015</a:t>
            </a:fld>
            <a:endParaRPr lang="en-US"/>
          </a:p>
        </p:txBody>
      </p:sp>
      <p:sp>
        <p:nvSpPr>
          <p:cNvPr id="6" name="Footer Placeholder 5"/>
          <p:cNvSpPr>
            <a:spLocks noGrp="1"/>
          </p:cNvSpPr>
          <p:nvPr>
            <p:ph type="ftr" sz="quarter" idx="11"/>
          </p:nvPr>
        </p:nvSpPr>
        <p:spPr/>
        <p:txBody>
          <a:bodyPr/>
          <a:lstStyle/>
          <a:p>
            <a:r>
              <a:rPr lang="en-US" smtClean="0"/>
              <a:t>An Enduring Mystery © 2015  R. Schneider</a:t>
            </a:r>
            <a:endParaRPr lang="en-US"/>
          </a:p>
        </p:txBody>
      </p:sp>
      <p:sp>
        <p:nvSpPr>
          <p:cNvPr id="7" name="Slide Number Placeholder 6"/>
          <p:cNvSpPr>
            <a:spLocks noGrp="1"/>
          </p:cNvSpPr>
          <p:nvPr>
            <p:ph type="sldNum" sz="quarter" idx="12"/>
          </p:nvPr>
        </p:nvSpPr>
        <p:spPr/>
        <p:txBody>
          <a:bodyPr/>
          <a:lstStyle/>
          <a:p>
            <a:fld id="{90FEB5F3-CB61-404A-B7D4-8A0E8568386E}"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0CE37C-235A-42FF-9DEA-296F1B30641C}" type="datetime1">
              <a:rPr lang="en-US" smtClean="0"/>
              <a:pPr/>
              <a:t>2/7/2015</a:t>
            </a:fld>
            <a:endParaRPr lang="en-US"/>
          </a:p>
        </p:txBody>
      </p:sp>
      <p:sp>
        <p:nvSpPr>
          <p:cNvPr id="6" name="Footer Placeholder 5"/>
          <p:cNvSpPr>
            <a:spLocks noGrp="1"/>
          </p:cNvSpPr>
          <p:nvPr>
            <p:ph type="ftr" sz="quarter" idx="11"/>
          </p:nvPr>
        </p:nvSpPr>
        <p:spPr/>
        <p:txBody>
          <a:bodyPr/>
          <a:lstStyle/>
          <a:p>
            <a:r>
              <a:rPr lang="en-US" smtClean="0"/>
              <a:t>An Enduring Mystery © 2015  R. Schneider</a:t>
            </a:r>
            <a:endParaRPr lang="en-US"/>
          </a:p>
        </p:txBody>
      </p:sp>
      <p:sp>
        <p:nvSpPr>
          <p:cNvPr id="7" name="Slide Number Placeholder 6"/>
          <p:cNvSpPr>
            <a:spLocks noGrp="1"/>
          </p:cNvSpPr>
          <p:nvPr>
            <p:ph type="sldNum" sz="quarter" idx="12"/>
          </p:nvPr>
        </p:nvSpPr>
        <p:spPr/>
        <p:txBody>
          <a:bodyPr/>
          <a:lstStyle/>
          <a:p>
            <a:fld id="{90FEB5F3-CB61-404A-B7D4-8A0E8568386E}"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64A32C-62E0-4DEE-9E6D-0DBE4C8F19F8}" type="datetime1">
              <a:rPr lang="en-US" smtClean="0"/>
              <a:pPr/>
              <a:t>2/7/2015</a:t>
            </a:fld>
            <a:endParaRPr lang="en-US"/>
          </a:p>
        </p:txBody>
      </p:sp>
      <p:sp>
        <p:nvSpPr>
          <p:cNvPr id="5" name="Footer Placeholder 4"/>
          <p:cNvSpPr>
            <a:spLocks noGrp="1"/>
          </p:cNvSpPr>
          <p:nvPr>
            <p:ph type="ftr" sz="quarter" idx="11"/>
          </p:nvPr>
        </p:nvSpPr>
        <p:spPr/>
        <p:txBody>
          <a:bodyPr/>
          <a:lstStyle/>
          <a:p>
            <a:r>
              <a:rPr lang="en-US" smtClean="0"/>
              <a:t>An Enduring Mystery © 2015  R. Schneider</a:t>
            </a:r>
            <a:endParaRPr lang="en-US"/>
          </a:p>
        </p:txBody>
      </p:sp>
      <p:sp>
        <p:nvSpPr>
          <p:cNvPr id="6" name="Slide Number Placeholder 5"/>
          <p:cNvSpPr>
            <a:spLocks noGrp="1"/>
          </p:cNvSpPr>
          <p:nvPr>
            <p:ph type="sldNum" sz="quarter" idx="12"/>
          </p:nvPr>
        </p:nvSpPr>
        <p:spPr/>
        <p:txBody>
          <a:bodyPr/>
          <a:lstStyle/>
          <a:p>
            <a:fld id="{90FEB5F3-CB61-404A-B7D4-8A0E8568386E}"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DC5D26-6BBE-4293-A8AD-267F80E43A38}" type="datetime1">
              <a:rPr lang="en-US" smtClean="0"/>
              <a:pPr/>
              <a:t>2/7/2015</a:t>
            </a:fld>
            <a:endParaRPr lang="en-US"/>
          </a:p>
        </p:txBody>
      </p:sp>
      <p:sp>
        <p:nvSpPr>
          <p:cNvPr id="5" name="Footer Placeholder 4"/>
          <p:cNvSpPr>
            <a:spLocks noGrp="1"/>
          </p:cNvSpPr>
          <p:nvPr>
            <p:ph type="ftr" sz="quarter" idx="11"/>
          </p:nvPr>
        </p:nvSpPr>
        <p:spPr/>
        <p:txBody>
          <a:bodyPr/>
          <a:lstStyle/>
          <a:p>
            <a:r>
              <a:rPr lang="en-US" smtClean="0"/>
              <a:t>An Enduring Mystery © 2015  R. Schneider</a:t>
            </a:r>
            <a:endParaRPr lang="en-US"/>
          </a:p>
        </p:txBody>
      </p:sp>
      <p:sp>
        <p:nvSpPr>
          <p:cNvPr id="6" name="Slide Number Placeholder 5"/>
          <p:cNvSpPr>
            <a:spLocks noGrp="1"/>
          </p:cNvSpPr>
          <p:nvPr>
            <p:ph type="sldNum" sz="quarter" idx="12"/>
          </p:nvPr>
        </p:nvSpPr>
        <p:spPr/>
        <p:txBody>
          <a:bodyPr/>
          <a:lstStyle/>
          <a:p>
            <a:fld id="{90FEB5F3-CB61-404A-B7D4-8A0E8568386E}"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A92C9E-E58B-40F5-8A80-3021C4BAACF0}" type="datetimeFigureOut">
              <a:rPr lang="en-US" smtClean="0"/>
              <a:pPr/>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643F6-DC08-44B3-BE07-DAAAC83D68FD}"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92C9E-E58B-40F5-8A80-3021C4BAACF0}" type="datetimeFigureOut">
              <a:rPr lang="en-US" smtClean="0"/>
              <a:pPr/>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643F6-DC08-44B3-BE07-DAAAC83D68FD}"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A92C9E-E58B-40F5-8A80-3021C4BAACF0}" type="datetimeFigureOut">
              <a:rPr lang="en-US" smtClean="0"/>
              <a:pPr/>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643F6-DC08-44B3-BE07-DAAAC83D68FD}"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A92C9E-E58B-40F5-8A80-3021C4BAACF0}" type="datetimeFigureOut">
              <a:rPr lang="en-US" smtClean="0"/>
              <a:pPr/>
              <a:t>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643F6-DC08-44B3-BE07-DAAAC83D68FD}"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A92C9E-E58B-40F5-8A80-3021C4BAACF0}" type="datetimeFigureOut">
              <a:rPr lang="en-US" smtClean="0"/>
              <a:pPr/>
              <a:t>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3643F6-DC08-44B3-BE07-DAAAC83D68F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DCCA11-4A43-4C0B-81D0-2A8D125B2DDA}" type="datetime1">
              <a:rPr lang="en-US" smtClean="0"/>
              <a:pPr/>
              <a:t>2/7/2015</a:t>
            </a:fld>
            <a:endParaRPr lang="en-US"/>
          </a:p>
        </p:txBody>
      </p:sp>
      <p:sp>
        <p:nvSpPr>
          <p:cNvPr id="8" name="Footer Placeholder 7"/>
          <p:cNvSpPr>
            <a:spLocks noGrp="1"/>
          </p:cNvSpPr>
          <p:nvPr>
            <p:ph type="ftr" sz="quarter" idx="11"/>
          </p:nvPr>
        </p:nvSpPr>
        <p:spPr/>
        <p:txBody>
          <a:bodyPr/>
          <a:lstStyle/>
          <a:p>
            <a:r>
              <a:rPr lang="en-US" smtClean="0"/>
              <a:t>An Enduring Mystery © 2015  R. Schneider</a:t>
            </a:r>
            <a:endParaRPr lang="en-US"/>
          </a:p>
        </p:txBody>
      </p:sp>
      <p:sp>
        <p:nvSpPr>
          <p:cNvPr id="9" name="Slide Number Placeholder 8"/>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A92C9E-E58B-40F5-8A80-3021C4BAACF0}" type="datetimeFigureOut">
              <a:rPr lang="en-US" smtClean="0"/>
              <a:pPr/>
              <a:t>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3643F6-DC08-44B3-BE07-DAAAC83D68FD}"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A92C9E-E58B-40F5-8A80-3021C4BAACF0}" type="datetimeFigureOut">
              <a:rPr lang="en-US" smtClean="0"/>
              <a:pPr/>
              <a:t>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3643F6-DC08-44B3-BE07-DAAAC83D68FD}"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A92C9E-E58B-40F5-8A80-3021C4BAACF0}" type="datetimeFigureOut">
              <a:rPr lang="en-US" smtClean="0"/>
              <a:pPr/>
              <a:t>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643F6-DC08-44B3-BE07-DAAAC83D68FD}"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A92C9E-E58B-40F5-8A80-3021C4BAACF0}" type="datetimeFigureOut">
              <a:rPr lang="en-US" smtClean="0"/>
              <a:pPr/>
              <a:t>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643F6-DC08-44B3-BE07-DAAAC83D68FD}"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92C9E-E58B-40F5-8A80-3021C4BAACF0}" type="datetimeFigureOut">
              <a:rPr lang="en-US" smtClean="0"/>
              <a:pPr/>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643F6-DC08-44B3-BE07-DAAAC83D68FD}"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92C9E-E58B-40F5-8A80-3021C4BAACF0}" type="datetimeFigureOut">
              <a:rPr lang="en-US" smtClean="0"/>
              <a:pPr/>
              <a:t>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643F6-DC08-44B3-BE07-DAAAC83D68FD}"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C7A0CE-AFEB-468F-B9FF-51A135428CFB}" type="datetime1">
              <a:rPr lang="en-US" smtClean="0"/>
              <a:pPr/>
              <a:t>2/7/2015</a:t>
            </a:fld>
            <a:endParaRPr lang="en-US"/>
          </a:p>
        </p:txBody>
      </p:sp>
      <p:sp>
        <p:nvSpPr>
          <p:cNvPr id="5" name="Footer Placeholder 4"/>
          <p:cNvSpPr>
            <a:spLocks noGrp="1"/>
          </p:cNvSpPr>
          <p:nvPr>
            <p:ph type="ftr" sz="quarter" idx="11"/>
          </p:nvPr>
        </p:nvSpPr>
        <p:spPr/>
        <p:txBody>
          <a:bodyPr/>
          <a:lstStyle/>
          <a:p>
            <a:r>
              <a:rPr lang="en-US" smtClean="0"/>
              <a:t>An Enduring Mystery © 2015  R. Schneider</a:t>
            </a:r>
            <a:endParaRPr lang="en-US"/>
          </a:p>
        </p:txBody>
      </p:sp>
      <p:sp>
        <p:nvSpPr>
          <p:cNvPr id="6" name="Slide Number Placeholder 5"/>
          <p:cNvSpPr>
            <a:spLocks noGrp="1"/>
          </p:cNvSpPr>
          <p:nvPr>
            <p:ph type="sldNum" sz="quarter" idx="12"/>
          </p:nvPr>
        </p:nvSpPr>
        <p:spPr/>
        <p:txBody>
          <a:bodyPr/>
          <a:lstStyle/>
          <a:p>
            <a:fld id="{F15BA1CC-9DDD-4472-9D51-C87F8427A610}" type="slidenum">
              <a:rPr lang="en-US" smtClean="0"/>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B6CF6A-225B-4FF6-840C-BF895B5FEEA1}" type="datetime1">
              <a:rPr lang="en-US" smtClean="0"/>
              <a:pPr/>
              <a:t>2/7/2015</a:t>
            </a:fld>
            <a:endParaRPr lang="en-US"/>
          </a:p>
        </p:txBody>
      </p:sp>
      <p:sp>
        <p:nvSpPr>
          <p:cNvPr id="5" name="Footer Placeholder 4"/>
          <p:cNvSpPr>
            <a:spLocks noGrp="1"/>
          </p:cNvSpPr>
          <p:nvPr>
            <p:ph type="ftr" sz="quarter" idx="11"/>
          </p:nvPr>
        </p:nvSpPr>
        <p:spPr/>
        <p:txBody>
          <a:bodyPr/>
          <a:lstStyle/>
          <a:p>
            <a:r>
              <a:rPr lang="en-US" smtClean="0"/>
              <a:t>An Enduring Mystery © 2015  R. Schneider</a:t>
            </a:r>
            <a:endParaRPr lang="en-US"/>
          </a:p>
        </p:txBody>
      </p:sp>
      <p:sp>
        <p:nvSpPr>
          <p:cNvPr id="6" name="Slide Number Placeholder 5"/>
          <p:cNvSpPr>
            <a:spLocks noGrp="1"/>
          </p:cNvSpPr>
          <p:nvPr>
            <p:ph type="sldNum" sz="quarter" idx="12"/>
          </p:nvPr>
        </p:nvSpPr>
        <p:spPr/>
        <p:txBody>
          <a:bodyPr/>
          <a:lstStyle/>
          <a:p>
            <a:fld id="{F15BA1CC-9DDD-4472-9D51-C87F8427A610}" type="slidenum">
              <a:rPr lang="en-US" smtClean="0"/>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EC290-0F80-45D0-9DDB-CAA79C8EB250}" type="datetime1">
              <a:rPr lang="en-US" smtClean="0"/>
              <a:pPr/>
              <a:t>2/7/2015</a:t>
            </a:fld>
            <a:endParaRPr lang="en-US"/>
          </a:p>
        </p:txBody>
      </p:sp>
      <p:sp>
        <p:nvSpPr>
          <p:cNvPr id="5" name="Footer Placeholder 4"/>
          <p:cNvSpPr>
            <a:spLocks noGrp="1"/>
          </p:cNvSpPr>
          <p:nvPr>
            <p:ph type="ftr" sz="quarter" idx="11"/>
          </p:nvPr>
        </p:nvSpPr>
        <p:spPr/>
        <p:txBody>
          <a:bodyPr/>
          <a:lstStyle/>
          <a:p>
            <a:r>
              <a:rPr lang="en-US" smtClean="0"/>
              <a:t>An Enduring Mystery © 2015  R. Schneider</a:t>
            </a:r>
            <a:endParaRPr lang="en-US"/>
          </a:p>
        </p:txBody>
      </p:sp>
      <p:sp>
        <p:nvSpPr>
          <p:cNvPr id="6" name="Slide Number Placeholder 5"/>
          <p:cNvSpPr>
            <a:spLocks noGrp="1"/>
          </p:cNvSpPr>
          <p:nvPr>
            <p:ph type="sldNum" sz="quarter" idx="12"/>
          </p:nvPr>
        </p:nvSpPr>
        <p:spPr/>
        <p:txBody>
          <a:bodyPr/>
          <a:lstStyle/>
          <a:p>
            <a:fld id="{F15BA1CC-9DDD-4472-9D51-C87F8427A610}" type="slidenum">
              <a:rPr lang="en-US" smtClean="0"/>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300792-6659-4A9F-B250-83A6D3D07755}" type="datetime1">
              <a:rPr lang="en-US" smtClean="0"/>
              <a:pPr/>
              <a:t>2/7/2015</a:t>
            </a:fld>
            <a:endParaRPr lang="en-US"/>
          </a:p>
        </p:txBody>
      </p:sp>
      <p:sp>
        <p:nvSpPr>
          <p:cNvPr id="6" name="Footer Placeholder 5"/>
          <p:cNvSpPr>
            <a:spLocks noGrp="1"/>
          </p:cNvSpPr>
          <p:nvPr>
            <p:ph type="ftr" sz="quarter" idx="11"/>
          </p:nvPr>
        </p:nvSpPr>
        <p:spPr/>
        <p:txBody>
          <a:bodyPr/>
          <a:lstStyle/>
          <a:p>
            <a:r>
              <a:rPr lang="en-US" smtClean="0"/>
              <a:t>An Enduring Mystery © 2015  R. Schneider</a:t>
            </a:r>
            <a:endParaRPr lang="en-US"/>
          </a:p>
        </p:txBody>
      </p:sp>
      <p:sp>
        <p:nvSpPr>
          <p:cNvPr id="7" name="Slide Number Placeholder 6"/>
          <p:cNvSpPr>
            <a:spLocks noGrp="1"/>
          </p:cNvSpPr>
          <p:nvPr>
            <p:ph type="sldNum" sz="quarter" idx="12"/>
          </p:nvPr>
        </p:nvSpPr>
        <p:spPr/>
        <p:txBody>
          <a:bodyPr/>
          <a:lstStyle/>
          <a:p>
            <a:fld id="{F15BA1CC-9DDD-4472-9D51-C87F8427A61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A9751A-E43C-459F-AE3C-A99A5019257F}" type="datetime1">
              <a:rPr lang="en-US" smtClean="0"/>
              <a:pPr/>
              <a:t>2/7/2015</a:t>
            </a:fld>
            <a:endParaRPr lang="en-US"/>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C40B15-BE3C-4768-8972-88E2B3F4C4C8}" type="datetime1">
              <a:rPr lang="en-US" smtClean="0"/>
              <a:pPr/>
              <a:t>2/7/2015</a:t>
            </a:fld>
            <a:endParaRPr lang="en-US"/>
          </a:p>
        </p:txBody>
      </p:sp>
      <p:sp>
        <p:nvSpPr>
          <p:cNvPr id="8" name="Footer Placeholder 7"/>
          <p:cNvSpPr>
            <a:spLocks noGrp="1"/>
          </p:cNvSpPr>
          <p:nvPr>
            <p:ph type="ftr" sz="quarter" idx="11"/>
          </p:nvPr>
        </p:nvSpPr>
        <p:spPr/>
        <p:txBody>
          <a:bodyPr/>
          <a:lstStyle/>
          <a:p>
            <a:r>
              <a:rPr lang="en-US" smtClean="0"/>
              <a:t>An Enduring Mystery © 2015  R. Schneider</a:t>
            </a:r>
            <a:endParaRPr lang="en-US"/>
          </a:p>
        </p:txBody>
      </p:sp>
      <p:sp>
        <p:nvSpPr>
          <p:cNvPr id="9" name="Slide Number Placeholder 8"/>
          <p:cNvSpPr>
            <a:spLocks noGrp="1"/>
          </p:cNvSpPr>
          <p:nvPr>
            <p:ph type="sldNum" sz="quarter" idx="12"/>
          </p:nvPr>
        </p:nvSpPr>
        <p:spPr/>
        <p:txBody>
          <a:bodyPr/>
          <a:lstStyle/>
          <a:p>
            <a:fld id="{F15BA1CC-9DDD-4472-9D51-C87F8427A610}" type="slidenum">
              <a:rPr lang="en-US" smtClean="0"/>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D4FDAC-2F77-4D22-BF31-459A7D7E339B}" type="datetime1">
              <a:rPr lang="en-US" smtClean="0"/>
              <a:pPr/>
              <a:t>2/7/2015</a:t>
            </a:fld>
            <a:endParaRPr lang="en-US"/>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F15BA1CC-9DDD-4472-9D51-C87F8427A610}" type="slidenum">
              <a:rPr lang="en-US" smtClean="0"/>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D8CFCD-AE2B-4037-BDCF-E2DB41171769}" type="datetime1">
              <a:rPr lang="en-US" smtClean="0"/>
              <a:pPr/>
              <a:t>2/7/2015</a:t>
            </a:fld>
            <a:endParaRPr lang="en-US"/>
          </a:p>
        </p:txBody>
      </p:sp>
      <p:sp>
        <p:nvSpPr>
          <p:cNvPr id="3" name="Footer Placeholder 2"/>
          <p:cNvSpPr>
            <a:spLocks noGrp="1"/>
          </p:cNvSpPr>
          <p:nvPr>
            <p:ph type="ftr" sz="quarter" idx="11"/>
          </p:nvPr>
        </p:nvSpPr>
        <p:spPr/>
        <p:txBody>
          <a:bodyPr/>
          <a:lstStyle/>
          <a:p>
            <a:r>
              <a:rPr lang="en-US" smtClean="0"/>
              <a:t>An Enduring Mystery © 2015  R. Schneider</a:t>
            </a:r>
            <a:endParaRPr lang="en-US"/>
          </a:p>
        </p:txBody>
      </p:sp>
      <p:sp>
        <p:nvSpPr>
          <p:cNvPr id="4" name="Slide Number Placeholder 3"/>
          <p:cNvSpPr>
            <a:spLocks noGrp="1"/>
          </p:cNvSpPr>
          <p:nvPr>
            <p:ph type="sldNum" sz="quarter" idx="12"/>
          </p:nvPr>
        </p:nvSpPr>
        <p:spPr/>
        <p:txBody>
          <a:bodyPr/>
          <a:lstStyle/>
          <a:p>
            <a:fld id="{F15BA1CC-9DDD-4472-9D51-C87F8427A610}" type="slidenum">
              <a:rPr lang="en-US" smtClean="0"/>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EA38DB-0E11-4E0C-9140-68578E1C4BC7}" type="datetime1">
              <a:rPr lang="en-US" smtClean="0"/>
              <a:pPr/>
              <a:t>2/7/2015</a:t>
            </a:fld>
            <a:endParaRPr lang="en-US"/>
          </a:p>
        </p:txBody>
      </p:sp>
      <p:sp>
        <p:nvSpPr>
          <p:cNvPr id="6" name="Footer Placeholder 5"/>
          <p:cNvSpPr>
            <a:spLocks noGrp="1"/>
          </p:cNvSpPr>
          <p:nvPr>
            <p:ph type="ftr" sz="quarter" idx="11"/>
          </p:nvPr>
        </p:nvSpPr>
        <p:spPr/>
        <p:txBody>
          <a:bodyPr/>
          <a:lstStyle/>
          <a:p>
            <a:r>
              <a:rPr lang="en-US" smtClean="0"/>
              <a:t>An Enduring Mystery © 2015  R. Schneider</a:t>
            </a:r>
            <a:endParaRPr lang="en-US"/>
          </a:p>
        </p:txBody>
      </p:sp>
      <p:sp>
        <p:nvSpPr>
          <p:cNvPr id="7" name="Slide Number Placeholder 6"/>
          <p:cNvSpPr>
            <a:spLocks noGrp="1"/>
          </p:cNvSpPr>
          <p:nvPr>
            <p:ph type="sldNum" sz="quarter" idx="12"/>
          </p:nvPr>
        </p:nvSpPr>
        <p:spPr/>
        <p:txBody>
          <a:bodyPr/>
          <a:lstStyle/>
          <a:p>
            <a:fld id="{F15BA1CC-9DDD-4472-9D51-C87F8427A610}" type="slidenum">
              <a:rPr lang="en-US" smtClean="0"/>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C2120D-D25D-4072-9A87-B4BF0E960F12}" type="datetime1">
              <a:rPr lang="en-US" smtClean="0"/>
              <a:pPr/>
              <a:t>2/7/2015</a:t>
            </a:fld>
            <a:endParaRPr lang="en-US"/>
          </a:p>
        </p:txBody>
      </p:sp>
      <p:sp>
        <p:nvSpPr>
          <p:cNvPr id="6" name="Footer Placeholder 5"/>
          <p:cNvSpPr>
            <a:spLocks noGrp="1"/>
          </p:cNvSpPr>
          <p:nvPr>
            <p:ph type="ftr" sz="quarter" idx="11"/>
          </p:nvPr>
        </p:nvSpPr>
        <p:spPr/>
        <p:txBody>
          <a:bodyPr/>
          <a:lstStyle/>
          <a:p>
            <a:r>
              <a:rPr lang="en-US" smtClean="0"/>
              <a:t>An Enduring Mystery © 2015  R. Schneider</a:t>
            </a:r>
            <a:endParaRPr lang="en-US"/>
          </a:p>
        </p:txBody>
      </p:sp>
      <p:sp>
        <p:nvSpPr>
          <p:cNvPr id="7" name="Slide Number Placeholder 6"/>
          <p:cNvSpPr>
            <a:spLocks noGrp="1"/>
          </p:cNvSpPr>
          <p:nvPr>
            <p:ph type="sldNum" sz="quarter" idx="12"/>
          </p:nvPr>
        </p:nvSpPr>
        <p:spPr/>
        <p:txBody>
          <a:bodyPr/>
          <a:lstStyle/>
          <a:p>
            <a:fld id="{F15BA1CC-9DDD-4472-9D51-C87F8427A610}" type="slidenum">
              <a:rPr lang="en-US" smtClean="0"/>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AE7CFE-0A54-4958-8C65-5FF818DBF9AF}" type="datetime1">
              <a:rPr lang="en-US" smtClean="0"/>
              <a:pPr/>
              <a:t>2/7/2015</a:t>
            </a:fld>
            <a:endParaRPr lang="en-US"/>
          </a:p>
        </p:txBody>
      </p:sp>
      <p:sp>
        <p:nvSpPr>
          <p:cNvPr id="5" name="Footer Placeholder 4"/>
          <p:cNvSpPr>
            <a:spLocks noGrp="1"/>
          </p:cNvSpPr>
          <p:nvPr>
            <p:ph type="ftr" sz="quarter" idx="11"/>
          </p:nvPr>
        </p:nvSpPr>
        <p:spPr/>
        <p:txBody>
          <a:bodyPr/>
          <a:lstStyle/>
          <a:p>
            <a:r>
              <a:rPr lang="en-US" smtClean="0"/>
              <a:t>An Enduring Mystery © 2015  R. Schneider</a:t>
            </a:r>
            <a:endParaRPr lang="en-US"/>
          </a:p>
        </p:txBody>
      </p:sp>
      <p:sp>
        <p:nvSpPr>
          <p:cNvPr id="6" name="Slide Number Placeholder 5"/>
          <p:cNvSpPr>
            <a:spLocks noGrp="1"/>
          </p:cNvSpPr>
          <p:nvPr>
            <p:ph type="sldNum" sz="quarter" idx="12"/>
          </p:nvPr>
        </p:nvSpPr>
        <p:spPr/>
        <p:txBody>
          <a:bodyPr/>
          <a:lstStyle/>
          <a:p>
            <a:fld id="{F15BA1CC-9DDD-4472-9D51-C87F8427A610}" type="slidenum">
              <a:rPr lang="en-US" smtClean="0"/>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CB1FE7-07EE-4CCC-B963-B33172726FD1}" type="datetime1">
              <a:rPr lang="en-US" smtClean="0"/>
              <a:pPr/>
              <a:t>2/7/2015</a:t>
            </a:fld>
            <a:endParaRPr lang="en-US"/>
          </a:p>
        </p:txBody>
      </p:sp>
      <p:sp>
        <p:nvSpPr>
          <p:cNvPr id="5" name="Footer Placeholder 4"/>
          <p:cNvSpPr>
            <a:spLocks noGrp="1"/>
          </p:cNvSpPr>
          <p:nvPr>
            <p:ph type="ftr" sz="quarter" idx="11"/>
          </p:nvPr>
        </p:nvSpPr>
        <p:spPr/>
        <p:txBody>
          <a:bodyPr/>
          <a:lstStyle/>
          <a:p>
            <a:r>
              <a:rPr lang="en-US" smtClean="0"/>
              <a:t>An Enduring Mystery © 2015  R. Schneider</a:t>
            </a:r>
            <a:endParaRPr lang="en-US"/>
          </a:p>
        </p:txBody>
      </p:sp>
      <p:sp>
        <p:nvSpPr>
          <p:cNvPr id="6" name="Slide Number Placeholder 5"/>
          <p:cNvSpPr>
            <a:spLocks noGrp="1"/>
          </p:cNvSpPr>
          <p:nvPr>
            <p:ph type="sldNum" sz="quarter" idx="12"/>
          </p:nvPr>
        </p:nvSpPr>
        <p:spPr/>
        <p:txBody>
          <a:bodyPr/>
          <a:lstStyle/>
          <a:p>
            <a:fld id="{F15BA1CC-9DDD-4472-9D51-C87F8427A610}" type="slidenum">
              <a:rPr lang="en-US" smtClean="0"/>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9E8DB3-27C8-4C2B-8332-71FB697A64AC}" type="datetime1">
              <a:rPr lang="en-US" smtClean="0"/>
              <a:pPr/>
              <a:t>2/7/2015</a:t>
            </a:fld>
            <a:endParaRPr lang="en-US"/>
          </a:p>
        </p:txBody>
      </p:sp>
      <p:sp>
        <p:nvSpPr>
          <p:cNvPr id="5" name="Footer Placeholder 4"/>
          <p:cNvSpPr>
            <a:spLocks noGrp="1"/>
          </p:cNvSpPr>
          <p:nvPr>
            <p:ph type="ftr" sz="quarter" idx="11"/>
          </p:nvPr>
        </p:nvSpPr>
        <p:spPr/>
        <p:txBody>
          <a:bodyPr/>
          <a:lstStyle/>
          <a:p>
            <a:r>
              <a:rPr lang="en-US" smtClean="0"/>
              <a:t>An Enduring Mystery © 2015  R. Schneider</a:t>
            </a:r>
            <a:endParaRPr lang="en-US"/>
          </a:p>
        </p:txBody>
      </p:sp>
      <p:sp>
        <p:nvSpPr>
          <p:cNvPr id="6" name="Slide Number Placeholder 5"/>
          <p:cNvSpPr>
            <a:spLocks noGrp="1"/>
          </p:cNvSpPr>
          <p:nvPr>
            <p:ph type="sldNum" sz="quarter" idx="12"/>
          </p:nvPr>
        </p:nvSpPr>
        <p:spPr/>
        <p:txBody>
          <a:bodyPr/>
          <a:lstStyle/>
          <a:p>
            <a:fld id="{2B05220E-5B98-4E82-B097-0AA274DA97D4}"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07C03-ADA7-4679-95EB-0905EA36912D}" type="datetime1">
              <a:rPr lang="en-US" smtClean="0"/>
              <a:pPr/>
              <a:t>2/7/2015</a:t>
            </a:fld>
            <a:endParaRPr lang="en-US"/>
          </a:p>
        </p:txBody>
      </p:sp>
      <p:sp>
        <p:nvSpPr>
          <p:cNvPr id="5" name="Footer Placeholder 4"/>
          <p:cNvSpPr>
            <a:spLocks noGrp="1"/>
          </p:cNvSpPr>
          <p:nvPr>
            <p:ph type="ftr" sz="quarter" idx="11"/>
          </p:nvPr>
        </p:nvSpPr>
        <p:spPr/>
        <p:txBody>
          <a:bodyPr/>
          <a:lstStyle/>
          <a:p>
            <a:r>
              <a:rPr lang="en-US" smtClean="0"/>
              <a:t>An Enduring Mystery © 2015  R. Schneider</a:t>
            </a:r>
            <a:endParaRPr lang="en-US"/>
          </a:p>
        </p:txBody>
      </p:sp>
      <p:sp>
        <p:nvSpPr>
          <p:cNvPr id="6" name="Slide Number Placeholder 5"/>
          <p:cNvSpPr>
            <a:spLocks noGrp="1"/>
          </p:cNvSpPr>
          <p:nvPr>
            <p:ph type="sldNum" sz="quarter" idx="12"/>
          </p:nvPr>
        </p:nvSpPr>
        <p:spPr/>
        <p:txBody>
          <a:bodyPr/>
          <a:lstStyle/>
          <a:p>
            <a:fld id="{2B05220E-5B98-4E82-B097-0AA274DA97D4}"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C274D3-5F2E-4A20-A283-F36B9D784052}" type="datetime1">
              <a:rPr lang="en-US" smtClean="0"/>
              <a:pPr/>
              <a:t>2/7/2015</a:t>
            </a:fld>
            <a:endParaRPr lang="en-US"/>
          </a:p>
        </p:txBody>
      </p:sp>
      <p:sp>
        <p:nvSpPr>
          <p:cNvPr id="5" name="Footer Placeholder 4"/>
          <p:cNvSpPr>
            <a:spLocks noGrp="1"/>
          </p:cNvSpPr>
          <p:nvPr>
            <p:ph type="ftr" sz="quarter" idx="11"/>
          </p:nvPr>
        </p:nvSpPr>
        <p:spPr/>
        <p:txBody>
          <a:bodyPr/>
          <a:lstStyle/>
          <a:p>
            <a:r>
              <a:rPr lang="en-US" smtClean="0"/>
              <a:t>An Enduring Mystery © 2015  R. Schneider</a:t>
            </a:r>
            <a:endParaRPr lang="en-US"/>
          </a:p>
        </p:txBody>
      </p:sp>
      <p:sp>
        <p:nvSpPr>
          <p:cNvPr id="6" name="Slide Number Placeholder 5"/>
          <p:cNvSpPr>
            <a:spLocks noGrp="1"/>
          </p:cNvSpPr>
          <p:nvPr>
            <p:ph type="sldNum" sz="quarter" idx="12"/>
          </p:nvPr>
        </p:nvSpPr>
        <p:spPr/>
        <p:txBody>
          <a:bodyPr/>
          <a:lstStyle/>
          <a:p>
            <a:fld id="{2B05220E-5B98-4E82-B097-0AA274DA97D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E6FA13-10DD-41F1-BF4B-7A8B593FE052}" type="datetime1">
              <a:rPr lang="en-US" smtClean="0"/>
              <a:pPr/>
              <a:t>2/7/2015</a:t>
            </a:fld>
            <a:endParaRPr lang="en-US"/>
          </a:p>
        </p:txBody>
      </p:sp>
      <p:sp>
        <p:nvSpPr>
          <p:cNvPr id="3" name="Footer Placeholder 2"/>
          <p:cNvSpPr>
            <a:spLocks noGrp="1"/>
          </p:cNvSpPr>
          <p:nvPr>
            <p:ph type="ftr" sz="quarter" idx="11"/>
          </p:nvPr>
        </p:nvSpPr>
        <p:spPr/>
        <p:txBody>
          <a:bodyPr/>
          <a:lstStyle/>
          <a:p>
            <a:r>
              <a:rPr lang="en-US" smtClean="0"/>
              <a:t>An Enduring Mystery ©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79AD3E-CDA6-4695-BFB3-745104E951EF}" type="datetime1">
              <a:rPr lang="en-US" smtClean="0"/>
              <a:pPr/>
              <a:t>2/7/2015</a:t>
            </a:fld>
            <a:endParaRPr lang="en-US"/>
          </a:p>
        </p:txBody>
      </p:sp>
      <p:sp>
        <p:nvSpPr>
          <p:cNvPr id="6" name="Footer Placeholder 5"/>
          <p:cNvSpPr>
            <a:spLocks noGrp="1"/>
          </p:cNvSpPr>
          <p:nvPr>
            <p:ph type="ftr" sz="quarter" idx="11"/>
          </p:nvPr>
        </p:nvSpPr>
        <p:spPr/>
        <p:txBody>
          <a:bodyPr/>
          <a:lstStyle/>
          <a:p>
            <a:r>
              <a:rPr lang="en-US" smtClean="0"/>
              <a:t>An Enduring Mystery © 2015  R. Schneider</a:t>
            </a:r>
            <a:endParaRPr lang="en-US"/>
          </a:p>
        </p:txBody>
      </p:sp>
      <p:sp>
        <p:nvSpPr>
          <p:cNvPr id="7" name="Slide Number Placeholder 6"/>
          <p:cNvSpPr>
            <a:spLocks noGrp="1"/>
          </p:cNvSpPr>
          <p:nvPr>
            <p:ph type="sldNum" sz="quarter" idx="12"/>
          </p:nvPr>
        </p:nvSpPr>
        <p:spPr/>
        <p:txBody>
          <a:bodyPr/>
          <a:lstStyle/>
          <a:p>
            <a:fld id="{2B05220E-5B98-4E82-B097-0AA274DA97D4}"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30CE3A-3DED-45BE-AE1B-26547DB4A8E8}" type="datetime1">
              <a:rPr lang="en-US" smtClean="0"/>
              <a:pPr/>
              <a:t>2/7/2015</a:t>
            </a:fld>
            <a:endParaRPr lang="en-US"/>
          </a:p>
        </p:txBody>
      </p:sp>
      <p:sp>
        <p:nvSpPr>
          <p:cNvPr id="8" name="Footer Placeholder 7"/>
          <p:cNvSpPr>
            <a:spLocks noGrp="1"/>
          </p:cNvSpPr>
          <p:nvPr>
            <p:ph type="ftr" sz="quarter" idx="11"/>
          </p:nvPr>
        </p:nvSpPr>
        <p:spPr/>
        <p:txBody>
          <a:bodyPr/>
          <a:lstStyle/>
          <a:p>
            <a:r>
              <a:rPr lang="en-US" smtClean="0"/>
              <a:t>An Enduring Mystery © 2015  R. Schneider</a:t>
            </a:r>
            <a:endParaRPr lang="en-US"/>
          </a:p>
        </p:txBody>
      </p:sp>
      <p:sp>
        <p:nvSpPr>
          <p:cNvPr id="9" name="Slide Number Placeholder 8"/>
          <p:cNvSpPr>
            <a:spLocks noGrp="1"/>
          </p:cNvSpPr>
          <p:nvPr>
            <p:ph type="sldNum" sz="quarter" idx="12"/>
          </p:nvPr>
        </p:nvSpPr>
        <p:spPr/>
        <p:txBody>
          <a:bodyPr/>
          <a:lstStyle/>
          <a:p>
            <a:fld id="{2B05220E-5B98-4E82-B097-0AA274DA97D4}"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1D830-C514-4434-8A75-5F43E6682D7C}" type="datetime1">
              <a:rPr lang="en-US" smtClean="0"/>
              <a:pPr/>
              <a:t>2/7/2015</a:t>
            </a:fld>
            <a:endParaRPr lang="en-US"/>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2B05220E-5B98-4E82-B097-0AA274DA97D4}"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8F773A-F8A0-4A38-B14C-4D1625AECC29}" type="datetime1">
              <a:rPr lang="en-US" smtClean="0"/>
              <a:pPr/>
              <a:t>2/7/2015</a:t>
            </a:fld>
            <a:endParaRPr lang="en-US"/>
          </a:p>
        </p:txBody>
      </p:sp>
      <p:sp>
        <p:nvSpPr>
          <p:cNvPr id="3" name="Footer Placeholder 2"/>
          <p:cNvSpPr>
            <a:spLocks noGrp="1"/>
          </p:cNvSpPr>
          <p:nvPr>
            <p:ph type="ftr" sz="quarter" idx="11"/>
          </p:nvPr>
        </p:nvSpPr>
        <p:spPr/>
        <p:txBody>
          <a:bodyPr/>
          <a:lstStyle/>
          <a:p>
            <a:r>
              <a:rPr lang="en-US" smtClean="0"/>
              <a:t>An Enduring Mystery © 2015  R. Schneider</a:t>
            </a:r>
            <a:endParaRPr lang="en-US"/>
          </a:p>
        </p:txBody>
      </p:sp>
      <p:sp>
        <p:nvSpPr>
          <p:cNvPr id="4" name="Slide Number Placeholder 3"/>
          <p:cNvSpPr>
            <a:spLocks noGrp="1"/>
          </p:cNvSpPr>
          <p:nvPr>
            <p:ph type="sldNum" sz="quarter" idx="12"/>
          </p:nvPr>
        </p:nvSpPr>
        <p:spPr/>
        <p:txBody>
          <a:bodyPr/>
          <a:lstStyle/>
          <a:p>
            <a:fld id="{2B05220E-5B98-4E82-B097-0AA274DA97D4}"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1C4D9B-7B3D-42DD-B30D-2AB52515FCCF}" type="datetime1">
              <a:rPr lang="en-US" smtClean="0"/>
              <a:pPr/>
              <a:t>2/7/2015</a:t>
            </a:fld>
            <a:endParaRPr lang="en-US"/>
          </a:p>
        </p:txBody>
      </p:sp>
      <p:sp>
        <p:nvSpPr>
          <p:cNvPr id="6" name="Footer Placeholder 5"/>
          <p:cNvSpPr>
            <a:spLocks noGrp="1"/>
          </p:cNvSpPr>
          <p:nvPr>
            <p:ph type="ftr" sz="quarter" idx="11"/>
          </p:nvPr>
        </p:nvSpPr>
        <p:spPr/>
        <p:txBody>
          <a:bodyPr/>
          <a:lstStyle/>
          <a:p>
            <a:r>
              <a:rPr lang="en-US" smtClean="0"/>
              <a:t>An Enduring Mystery © 2015  R. Schneider</a:t>
            </a:r>
            <a:endParaRPr lang="en-US"/>
          </a:p>
        </p:txBody>
      </p:sp>
      <p:sp>
        <p:nvSpPr>
          <p:cNvPr id="7" name="Slide Number Placeholder 6"/>
          <p:cNvSpPr>
            <a:spLocks noGrp="1"/>
          </p:cNvSpPr>
          <p:nvPr>
            <p:ph type="sldNum" sz="quarter" idx="12"/>
          </p:nvPr>
        </p:nvSpPr>
        <p:spPr/>
        <p:txBody>
          <a:bodyPr/>
          <a:lstStyle/>
          <a:p>
            <a:fld id="{2B05220E-5B98-4E82-B097-0AA274DA97D4}"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9EF2F1-76BF-42FD-8344-211AD5E2AFC2}" type="datetime1">
              <a:rPr lang="en-US" smtClean="0"/>
              <a:pPr/>
              <a:t>2/7/2015</a:t>
            </a:fld>
            <a:endParaRPr lang="en-US"/>
          </a:p>
        </p:txBody>
      </p:sp>
      <p:sp>
        <p:nvSpPr>
          <p:cNvPr id="6" name="Footer Placeholder 5"/>
          <p:cNvSpPr>
            <a:spLocks noGrp="1"/>
          </p:cNvSpPr>
          <p:nvPr>
            <p:ph type="ftr" sz="quarter" idx="11"/>
          </p:nvPr>
        </p:nvSpPr>
        <p:spPr/>
        <p:txBody>
          <a:bodyPr/>
          <a:lstStyle/>
          <a:p>
            <a:r>
              <a:rPr lang="en-US" smtClean="0"/>
              <a:t>An Enduring Mystery © 2015  R. Schneider</a:t>
            </a:r>
            <a:endParaRPr lang="en-US"/>
          </a:p>
        </p:txBody>
      </p:sp>
      <p:sp>
        <p:nvSpPr>
          <p:cNvPr id="7" name="Slide Number Placeholder 6"/>
          <p:cNvSpPr>
            <a:spLocks noGrp="1"/>
          </p:cNvSpPr>
          <p:nvPr>
            <p:ph type="sldNum" sz="quarter" idx="12"/>
          </p:nvPr>
        </p:nvSpPr>
        <p:spPr/>
        <p:txBody>
          <a:bodyPr/>
          <a:lstStyle/>
          <a:p>
            <a:fld id="{2B05220E-5B98-4E82-B097-0AA274DA97D4}" type="slidenum">
              <a:rPr lang="en-US" smtClean="0"/>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87F849-9609-417A-A531-92AB954DAB36}" type="datetime1">
              <a:rPr lang="en-US" smtClean="0"/>
              <a:pPr/>
              <a:t>2/7/2015</a:t>
            </a:fld>
            <a:endParaRPr lang="en-US"/>
          </a:p>
        </p:txBody>
      </p:sp>
      <p:sp>
        <p:nvSpPr>
          <p:cNvPr id="5" name="Footer Placeholder 4"/>
          <p:cNvSpPr>
            <a:spLocks noGrp="1"/>
          </p:cNvSpPr>
          <p:nvPr>
            <p:ph type="ftr" sz="quarter" idx="11"/>
          </p:nvPr>
        </p:nvSpPr>
        <p:spPr/>
        <p:txBody>
          <a:bodyPr/>
          <a:lstStyle/>
          <a:p>
            <a:r>
              <a:rPr lang="en-US" smtClean="0"/>
              <a:t>An Enduring Mystery © 2015  R. Schneider</a:t>
            </a:r>
            <a:endParaRPr lang="en-US"/>
          </a:p>
        </p:txBody>
      </p:sp>
      <p:sp>
        <p:nvSpPr>
          <p:cNvPr id="6" name="Slide Number Placeholder 5"/>
          <p:cNvSpPr>
            <a:spLocks noGrp="1"/>
          </p:cNvSpPr>
          <p:nvPr>
            <p:ph type="sldNum" sz="quarter" idx="12"/>
          </p:nvPr>
        </p:nvSpPr>
        <p:spPr/>
        <p:txBody>
          <a:bodyPr/>
          <a:lstStyle/>
          <a:p>
            <a:fld id="{2B05220E-5B98-4E82-B097-0AA274DA97D4}"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DE0CE8-39A0-420D-89F7-E0685FF59492}" type="datetime1">
              <a:rPr lang="en-US" smtClean="0"/>
              <a:pPr/>
              <a:t>2/7/2015</a:t>
            </a:fld>
            <a:endParaRPr lang="en-US"/>
          </a:p>
        </p:txBody>
      </p:sp>
      <p:sp>
        <p:nvSpPr>
          <p:cNvPr id="5" name="Footer Placeholder 4"/>
          <p:cNvSpPr>
            <a:spLocks noGrp="1"/>
          </p:cNvSpPr>
          <p:nvPr>
            <p:ph type="ftr" sz="quarter" idx="11"/>
          </p:nvPr>
        </p:nvSpPr>
        <p:spPr/>
        <p:txBody>
          <a:bodyPr/>
          <a:lstStyle/>
          <a:p>
            <a:r>
              <a:rPr lang="en-US" smtClean="0"/>
              <a:t>An Enduring Mystery © 2015  R. Schneider</a:t>
            </a:r>
            <a:endParaRPr lang="en-US"/>
          </a:p>
        </p:txBody>
      </p:sp>
      <p:sp>
        <p:nvSpPr>
          <p:cNvPr id="6" name="Slide Number Placeholder 5"/>
          <p:cNvSpPr>
            <a:spLocks noGrp="1"/>
          </p:cNvSpPr>
          <p:nvPr>
            <p:ph type="sldNum" sz="quarter" idx="12"/>
          </p:nvPr>
        </p:nvSpPr>
        <p:spPr/>
        <p:txBody>
          <a:bodyPr/>
          <a:lstStyle/>
          <a:p>
            <a:fld id="{2B05220E-5B98-4E82-B097-0AA274DA97D4}"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F220D1-787F-4FD7-AE95-6D8E44647D3D}" type="datetime1">
              <a:rPr lang="en-US" smtClean="0"/>
              <a:pPr/>
              <a:t>2/7/2015</a:t>
            </a:fld>
            <a:endParaRPr lang="en-US"/>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2B05220E-5B98-4E82-B097-0AA274DA97D4}" type="slidenum">
              <a:rPr lang="en-US" smtClean="0"/>
              <a:pPr/>
              <a:t>‹#›</a:t>
            </a:fld>
            <a:endParaRPr lang="en-US"/>
          </a:p>
        </p:txBody>
      </p:sp>
      <p:pic>
        <p:nvPicPr>
          <p:cNvPr id="6" name="Picture 5" descr="shroudFaceSTERA.PNG"/>
          <p:cNvPicPr>
            <a:picLocks noChangeAspect="1"/>
          </p:cNvPicPr>
          <p:nvPr userDrawn="1"/>
        </p:nvPicPr>
        <p:blipFill>
          <a:blip r:embed="rId2" cstate="print"/>
          <a:stretch>
            <a:fillRect/>
          </a:stretch>
        </p:blipFill>
        <p:spPr>
          <a:xfrm>
            <a:off x="0" y="0"/>
            <a:ext cx="1200477" cy="1600636"/>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24DAC0-A271-4E94-BEE3-7218A99B873F}" type="datetime1">
              <a:rPr lang="en-US" smtClean="0"/>
              <a:pPr/>
              <a:t>2/7/2015</a:t>
            </a:fld>
            <a:endParaRPr lang="en-US"/>
          </a:p>
        </p:txBody>
      </p:sp>
      <p:sp>
        <p:nvSpPr>
          <p:cNvPr id="6" name="Footer Placeholder 5"/>
          <p:cNvSpPr>
            <a:spLocks noGrp="1"/>
          </p:cNvSpPr>
          <p:nvPr>
            <p:ph type="ftr" sz="quarter" idx="11"/>
          </p:nvPr>
        </p:nvSpPr>
        <p:spPr/>
        <p:txBody>
          <a:bodyPr/>
          <a:lstStyle/>
          <a:p>
            <a:r>
              <a:rPr lang="en-US" smtClean="0"/>
              <a:t>An Enduring Mystery © 2015  R. Schneider</a:t>
            </a:r>
            <a:endParaRPr lang="en-US"/>
          </a:p>
        </p:txBody>
      </p:sp>
      <p:sp>
        <p:nvSpPr>
          <p:cNvPr id="7" name="Slide Number Placeholder 6"/>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C6088D-FA94-4269-8A8B-EE1E0E9AC0B3}" type="datetime1">
              <a:rPr lang="en-US" smtClean="0"/>
              <a:pPr/>
              <a:t>2/7/2015</a:t>
            </a:fld>
            <a:endParaRPr lang="en-US"/>
          </a:p>
        </p:txBody>
      </p:sp>
      <p:sp>
        <p:nvSpPr>
          <p:cNvPr id="6" name="Footer Placeholder 5"/>
          <p:cNvSpPr>
            <a:spLocks noGrp="1"/>
          </p:cNvSpPr>
          <p:nvPr>
            <p:ph type="ftr" sz="quarter" idx="11"/>
          </p:nvPr>
        </p:nvSpPr>
        <p:spPr/>
        <p:txBody>
          <a:bodyPr/>
          <a:lstStyle/>
          <a:p>
            <a:r>
              <a:rPr lang="en-US" smtClean="0"/>
              <a:t>An Enduring Mystery © 2015  R. Schneider</a:t>
            </a:r>
            <a:endParaRPr lang="en-US"/>
          </a:p>
        </p:txBody>
      </p:sp>
      <p:sp>
        <p:nvSpPr>
          <p:cNvPr id="7" name="Slide Number Placeholder 6"/>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B5C3BD-E4D3-4475-8DF8-1D437C76139F}" type="datetime1">
              <a:rPr lang="en-US" smtClean="0"/>
              <a:pPr/>
              <a:t>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An Enduring Mystery © 2015  R. Schneider</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A028EF-D103-4C28-9A2D-9D4A318C56C1}"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E2B20-456D-453F-BBF7-85125F68E809}" type="datetimeFigureOut">
              <a:rPr lang="en-US" smtClean="0"/>
              <a:pPr/>
              <a:t>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7A676-3BCE-41BF-931A-BF4FAE7A33C8}" type="slidenum">
              <a:rPr lang="en-US" smtClean="0"/>
              <a:pPr/>
              <a:t>‹#›</a:t>
            </a:fld>
            <a:endParaRPr lang="en-US"/>
          </a:p>
        </p:txBody>
      </p:sp>
      <p:pic>
        <p:nvPicPr>
          <p:cNvPr id="7" name="Picture 6" descr="shroudFaceSTERA.PNG"/>
          <p:cNvPicPr>
            <a:picLocks noChangeAspect="1"/>
          </p:cNvPicPr>
          <p:nvPr userDrawn="1"/>
        </p:nvPicPr>
        <p:blipFill>
          <a:blip r:embed="rId13" cstate="print"/>
          <a:stretch>
            <a:fillRect/>
          </a:stretch>
        </p:blipFill>
        <p:spPr>
          <a:xfrm>
            <a:off x="0" y="0"/>
            <a:ext cx="1200477" cy="1600636"/>
          </a:xfrm>
          <a:prstGeom prst="rect">
            <a:avLst/>
          </a:prstGeom>
        </p:spPr>
      </p:pic>
    </p:spTree>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4398C0-41AD-44C9-B9FA-0CF8861B90F4}" type="datetimeFigureOut">
              <a:rPr lang="en-US" smtClean="0"/>
              <a:pPr/>
              <a:t>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A14BF5-2613-4D6B-BAD5-30489B2C2CC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D28BC1-6642-4FDB-ADC5-5F61DB23766C}" type="datetime1">
              <a:rPr lang="en-US" smtClean="0"/>
              <a:pPr/>
              <a:t>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An Enduring Mystery © 2015  R. Schneider</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FEB5F3-CB61-404A-B7D4-8A0E8568386E}"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A92C9E-E58B-40F5-8A80-3021C4BAACF0}" type="datetimeFigureOut">
              <a:rPr lang="en-US" smtClean="0"/>
              <a:pPr/>
              <a:t>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643F6-DC08-44B3-BE07-DAAAC83D68FD}" type="slidenum">
              <a:rPr lang="en-US" smtClean="0"/>
              <a:pPr/>
              <a:t>‹#›</a:t>
            </a:fld>
            <a:endParaRPr lang="en-US"/>
          </a:p>
        </p:txBody>
      </p:sp>
      <p:pic>
        <p:nvPicPr>
          <p:cNvPr id="7" name="Picture 6" descr="shroudFaceSTERA.PNG"/>
          <p:cNvPicPr>
            <a:picLocks noChangeAspect="1"/>
          </p:cNvPicPr>
          <p:nvPr userDrawn="1"/>
        </p:nvPicPr>
        <p:blipFill>
          <a:blip r:embed="rId13" cstate="print"/>
          <a:stretch>
            <a:fillRect/>
          </a:stretch>
        </p:blipFill>
        <p:spPr>
          <a:xfrm>
            <a:off x="0" y="0"/>
            <a:ext cx="1200477" cy="1600636"/>
          </a:xfrm>
          <a:prstGeom prst="rect">
            <a:avLst/>
          </a:prstGeom>
        </p:spPr>
      </p:pic>
    </p:spTree>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E71D7-D743-4CA3-922B-8AF4E8D1F874}" type="datetime1">
              <a:rPr lang="en-US" smtClean="0"/>
              <a:pPr/>
              <a:t>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An Enduring Mystery © 2015  R. Schneider</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BA1CC-9DDD-4472-9D51-C87F8427A61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42B435-4D75-4B48-AC94-8B7FA5F81B1F}" type="datetime1">
              <a:rPr lang="en-US" smtClean="0"/>
              <a:pPr/>
              <a:t>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An Enduring Mystery © 2015  R. Schneider</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5220E-5B98-4E82-B097-0AA274DA97D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indonology.or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35.xml"/><Relationship Id="rId5" Type="http://schemas.openxmlformats.org/officeDocument/2006/relationships/image" Target="../media/image59.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5.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5.xml"/><Relationship Id="rId5" Type="http://schemas.openxmlformats.org/officeDocument/2006/relationships/image" Target="../media/image65.jpe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shroudofturin.com/" TargetMode="External"/><Relationship Id="rId1" Type="http://schemas.openxmlformats.org/officeDocument/2006/relationships/slideLayout" Target="../slideLayouts/slideLayout35.xml"/><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hyperlink" Target="http://www.shroud.com/" TargetMode="External"/><Relationship Id="rId2" Type="http://schemas.openxmlformats.org/officeDocument/2006/relationships/image" Target="../media/image68.jpe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5.xml"/><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5.xml"/><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hyperlink" Target="http://www.shrouduniversity.com/" TargetMode="External"/><Relationship Id="rId2" Type="http://schemas.openxmlformats.org/officeDocument/2006/relationships/hyperlink" Target="http://shroudencounter.com/" TargetMode="External"/><Relationship Id="rId1" Type="http://schemas.openxmlformats.org/officeDocument/2006/relationships/slideLayout" Target="../slideLayouts/slideLayout35.xml"/><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35.xml"/><Relationship Id="rId5" Type="http://schemas.openxmlformats.org/officeDocument/2006/relationships/image" Target="../media/image81.png"/><Relationship Id="rId4" Type="http://schemas.openxmlformats.org/officeDocument/2006/relationships/image" Target="../media/image80.jpeg"/></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gif"/><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35.xml"/><Relationship Id="rId5" Type="http://schemas.openxmlformats.org/officeDocument/2006/relationships/hyperlink" Target="http://www.shroud.com/pdfs/rogers10.pdf" TargetMode="External"/><Relationship Id="rId4" Type="http://schemas.openxmlformats.org/officeDocument/2006/relationships/image" Target="../media/image90.jpeg"/></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35.xml"/><Relationship Id="rId5" Type="http://schemas.openxmlformats.org/officeDocument/2006/relationships/image" Target="../media/image94.jpeg"/><Relationship Id="rId4" Type="http://schemas.openxmlformats.org/officeDocument/2006/relationships/image" Target="../media/image93.jpeg"/></Relationships>
</file>

<file path=ppt/slides/_rels/slide5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vimeo.com/40036132" TargetMode="External"/><Relationship Id="rId1" Type="http://schemas.openxmlformats.org/officeDocument/2006/relationships/slideLayout" Target="../slideLayouts/slideLayout35.xml"/><Relationship Id="rId5" Type="http://schemas.openxmlformats.org/officeDocument/2006/relationships/image" Target="../media/image97.png"/><Relationship Id="rId4" Type="http://schemas.openxmlformats.org/officeDocument/2006/relationships/image" Target="../media/image96.jpeg"/></Relationships>
</file>

<file path=ppt/slides/_rels/slide5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35.xml"/><Relationship Id="rId4" Type="http://schemas.openxmlformats.org/officeDocument/2006/relationships/image" Target="../media/image100.jpeg"/></Relationships>
</file>

<file path=ppt/slides/_rels/slide5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35.xml"/><Relationship Id="rId4" Type="http://schemas.openxmlformats.org/officeDocument/2006/relationships/image" Target="../media/image105.jpeg"/></Relationships>
</file>

<file path=ppt/slides/_rels/slide5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hyperlink" Target="http://shroudstory.com/" TargetMode="External"/><Relationship Id="rId2" Type="http://schemas.openxmlformats.org/officeDocument/2006/relationships/image" Target="../media/image108.jpe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35.xml"/><Relationship Id="rId4" Type="http://schemas.openxmlformats.org/officeDocument/2006/relationships/image" Target="../media/image112.png"/></Relationships>
</file>

<file path=ppt/slides/_rels/slide62.xml.rels><?xml version="1.0" encoding="UTF-8" standalone="yes"?>
<Relationships xmlns="http://schemas.openxmlformats.org/package/2006/relationships"><Relationship Id="rId3" Type="http://schemas.openxmlformats.org/officeDocument/2006/relationships/hyperlink" Target="http://www.shroud.com/pdfs/Markwardt-refl.pdf" TargetMode="External"/><Relationship Id="rId2" Type="http://schemas.openxmlformats.org/officeDocument/2006/relationships/image" Target="../media/image113.jpe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35.xml"/><Relationship Id="rId4" Type="http://schemas.openxmlformats.org/officeDocument/2006/relationships/hyperlink" Target="http://www.holyshroudguild.org/drmccrone5.html"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35.xml"/><Relationship Id="rId4" Type="http://schemas.openxmlformats.org/officeDocument/2006/relationships/image" Target="../media/image120.jpeg"/></Relationships>
</file>

<file path=ppt/slides/_rels/slide67.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image" Target="../media/image121.jpeg"/><Relationship Id="rId1" Type="http://schemas.openxmlformats.org/officeDocument/2006/relationships/slideLayout" Target="../slideLayouts/slideLayout35.xml"/><Relationship Id="rId4" Type="http://schemas.openxmlformats.org/officeDocument/2006/relationships/image" Target="../media/image123.jpeg"/></Relationships>
</file>

<file path=ppt/slides/_rels/slide6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35.xml"/><Relationship Id="rId5" Type="http://schemas.openxmlformats.org/officeDocument/2006/relationships/image" Target="../media/image130.jpeg"/><Relationship Id="rId4" Type="http://schemas.openxmlformats.org/officeDocument/2006/relationships/image" Target="../media/image129.jpeg"/></Relationships>
</file>

<file path=ppt/slides/_rels/slide7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hyperlink" Target="http://www.amazon.com/" TargetMode="External"/><Relationship Id="rId2" Type="http://schemas.openxmlformats.org/officeDocument/2006/relationships/hyperlink" Target="http://www.shroud.com/" TargetMode="External"/><Relationship Id="rId1" Type="http://schemas.openxmlformats.org/officeDocument/2006/relationships/slideLayout" Target="../slideLayouts/slideLayout35.xml"/><Relationship Id="rId4" Type="http://schemas.openxmlformats.org/officeDocument/2006/relationships/hyperlink" Target="http://www.shroudstory.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8.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roudFaceSTERA.PNG"/>
          <p:cNvPicPr>
            <a:picLocks noChangeAspect="1"/>
          </p:cNvPicPr>
          <p:nvPr/>
        </p:nvPicPr>
        <p:blipFill>
          <a:blip r:embed="rId3" cstate="print"/>
          <a:stretch>
            <a:fillRect/>
          </a:stretch>
        </p:blipFill>
        <p:spPr>
          <a:xfrm>
            <a:off x="0" y="152400"/>
            <a:ext cx="2343477" cy="3124636"/>
          </a:xfrm>
          <a:prstGeom prst="rect">
            <a:avLst/>
          </a:prstGeom>
        </p:spPr>
      </p:pic>
      <p:sp>
        <p:nvSpPr>
          <p:cNvPr id="2" name="Title 1"/>
          <p:cNvSpPr>
            <a:spLocks noGrp="1"/>
          </p:cNvSpPr>
          <p:nvPr>
            <p:ph type="ctrTitle"/>
          </p:nvPr>
        </p:nvSpPr>
        <p:spPr>
          <a:xfrm>
            <a:off x="1219200" y="1676400"/>
            <a:ext cx="7772400" cy="1470025"/>
          </a:xfrm>
        </p:spPr>
        <p:txBody>
          <a:bodyPr>
            <a:normAutofit fontScale="90000"/>
          </a:bodyPr>
          <a:lstStyle/>
          <a:p>
            <a:r>
              <a:rPr lang="en-US" sz="6700" dirty="0" smtClean="0"/>
              <a:t>The Shroud of Turin</a:t>
            </a:r>
            <a:br>
              <a:rPr lang="en-US" sz="6700" dirty="0" smtClean="0"/>
            </a:br>
            <a:r>
              <a:rPr lang="en-US" sz="6700" dirty="0" smtClean="0"/>
              <a:t>an Enduring Mystery</a:t>
            </a:r>
            <a:r>
              <a:rPr lang="en-US" dirty="0" smtClean="0"/>
              <a:t/>
            </a:r>
            <a:br>
              <a:rPr lang="en-US" dirty="0" smtClean="0"/>
            </a:br>
            <a:r>
              <a:rPr lang="en-US" dirty="0" smtClean="0"/>
              <a:t>Part 1: Introduction</a:t>
            </a:r>
            <a:endParaRPr lang="en-US" dirty="0"/>
          </a:p>
        </p:txBody>
      </p:sp>
      <p:sp>
        <p:nvSpPr>
          <p:cNvPr id="3" name="Subtitle 2"/>
          <p:cNvSpPr>
            <a:spLocks noGrp="1"/>
          </p:cNvSpPr>
          <p:nvPr>
            <p:ph type="subTitle" idx="1"/>
          </p:nvPr>
        </p:nvSpPr>
        <p:spPr>
          <a:xfrm>
            <a:off x="304800" y="3886200"/>
            <a:ext cx="6400800" cy="1752600"/>
          </a:xfrm>
        </p:spPr>
        <p:txBody>
          <a:bodyPr/>
          <a:lstStyle/>
          <a:p>
            <a:r>
              <a:rPr lang="en-US" dirty="0" smtClean="0"/>
              <a:t>Dr. Ray Schneider, P.E., Ph.D.</a:t>
            </a:r>
          </a:p>
          <a:p>
            <a:r>
              <a:rPr lang="en-US" dirty="0" smtClean="0"/>
              <a:t>Associate Professor Emeritus</a:t>
            </a:r>
          </a:p>
          <a:p>
            <a:r>
              <a:rPr lang="en-US" dirty="0" smtClean="0"/>
              <a:t>Bridgewater College, Virginia</a:t>
            </a:r>
          </a:p>
          <a:p>
            <a:endParaRPr lang="en-US" dirty="0"/>
          </a:p>
        </p:txBody>
      </p:sp>
      <p:pic>
        <p:nvPicPr>
          <p:cNvPr id="5" name="Picture 4" descr="ShroudPuzzle-5.PNG"/>
          <p:cNvPicPr>
            <a:picLocks noChangeAspect="1"/>
          </p:cNvPicPr>
          <p:nvPr/>
        </p:nvPicPr>
        <p:blipFill>
          <a:blip r:embed="rId4" cstate="print"/>
          <a:stretch>
            <a:fillRect/>
          </a:stretch>
        </p:blipFill>
        <p:spPr>
          <a:xfrm>
            <a:off x="6096000" y="3657600"/>
            <a:ext cx="2762721" cy="2142279"/>
          </a:xfrm>
          <a:prstGeom prst="rect">
            <a:avLst/>
          </a:prstGeom>
        </p:spPr>
      </p:pic>
      <p:sp>
        <p:nvSpPr>
          <p:cNvPr id="7" name="Slide Number Placeholder 6"/>
          <p:cNvSpPr>
            <a:spLocks noGrp="1"/>
          </p:cNvSpPr>
          <p:nvPr>
            <p:ph type="sldNum" sz="quarter" idx="12"/>
          </p:nvPr>
        </p:nvSpPr>
        <p:spPr/>
        <p:txBody>
          <a:bodyPr/>
          <a:lstStyle/>
          <a:p>
            <a:fld id="{48A028EF-D103-4C28-9A2D-9D4A318C56C1}" type="slidenum">
              <a:rPr lang="en-US" smtClean="0"/>
              <a:pPr/>
              <a:t>1</a:t>
            </a:fld>
            <a:endParaRPr lang="en-US"/>
          </a:p>
        </p:txBody>
      </p:sp>
      <p:sp>
        <p:nvSpPr>
          <p:cNvPr id="8" name="Footer Placeholder 7"/>
          <p:cNvSpPr>
            <a:spLocks noGrp="1"/>
          </p:cNvSpPr>
          <p:nvPr>
            <p:ph type="ftr" sz="quarter" idx="11"/>
          </p:nvPr>
        </p:nvSpPr>
        <p:spPr/>
        <p:txBody>
          <a:bodyPr/>
          <a:lstStyle/>
          <a:p>
            <a:r>
              <a:rPr lang="en-US" smtClean="0"/>
              <a:t>An Enduring Mystery © 2015  R. Schneider</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4343400" y="1524000"/>
            <a:ext cx="4662295" cy="2209800"/>
          </a:xfrm>
          <a:prstGeom prst="rect">
            <a:avLst/>
          </a:prstGeom>
          <a:noFill/>
          <a:ln w="9525">
            <a:noFill/>
            <a:miter lim="800000"/>
            <a:headEnd/>
            <a:tailEnd/>
          </a:ln>
        </p:spPr>
      </p:pic>
      <p:sp>
        <p:nvSpPr>
          <p:cNvPr id="2" name="Title 1"/>
          <p:cNvSpPr>
            <a:spLocks noGrp="1"/>
          </p:cNvSpPr>
          <p:nvPr>
            <p:ph type="title"/>
          </p:nvPr>
        </p:nvSpPr>
        <p:spPr>
          <a:xfrm>
            <a:off x="1295400" y="228600"/>
            <a:ext cx="7696200" cy="1143000"/>
          </a:xfrm>
        </p:spPr>
        <p:txBody>
          <a:bodyPr/>
          <a:lstStyle/>
          <a:p>
            <a:r>
              <a:rPr lang="en-US" dirty="0" smtClean="0"/>
              <a:t>How Do You Know The Truth?</a:t>
            </a:r>
            <a:endParaRPr lang="en-US" dirty="0"/>
          </a:p>
        </p:txBody>
      </p:sp>
      <p:sp>
        <p:nvSpPr>
          <p:cNvPr id="3" name="Content Placeholder 2"/>
          <p:cNvSpPr>
            <a:spLocks noGrp="1"/>
          </p:cNvSpPr>
          <p:nvPr>
            <p:ph idx="1"/>
          </p:nvPr>
        </p:nvSpPr>
        <p:spPr>
          <a:xfrm>
            <a:off x="152400" y="1676400"/>
            <a:ext cx="8229600" cy="4571999"/>
          </a:xfrm>
        </p:spPr>
        <p:txBody>
          <a:bodyPr>
            <a:normAutofit/>
          </a:bodyPr>
          <a:lstStyle/>
          <a:p>
            <a:r>
              <a:rPr lang="en-US" dirty="0" smtClean="0"/>
              <a:t>Direct Observation</a:t>
            </a:r>
          </a:p>
          <a:p>
            <a:pPr lvl="1"/>
            <a:r>
              <a:rPr lang="en-US" dirty="0" smtClean="0"/>
              <a:t>Witnesses</a:t>
            </a:r>
          </a:p>
          <a:p>
            <a:r>
              <a:rPr lang="en-US" dirty="0" smtClean="0"/>
              <a:t>Correct Interpretation</a:t>
            </a:r>
          </a:p>
          <a:p>
            <a:pPr lvl="1"/>
            <a:r>
              <a:rPr lang="en-US" dirty="0" smtClean="0"/>
              <a:t>Understanding</a:t>
            </a:r>
          </a:p>
          <a:p>
            <a:r>
              <a:rPr lang="en-US" dirty="0" smtClean="0"/>
              <a:t>Correspondences With Other Known Truths</a:t>
            </a:r>
          </a:p>
          <a:p>
            <a:pPr lvl="1"/>
            <a:r>
              <a:rPr lang="en-US" dirty="0" smtClean="0"/>
              <a:t>Correlation and Explanatory Principles</a:t>
            </a:r>
          </a:p>
          <a:p>
            <a:r>
              <a:rPr lang="en-US" dirty="0" smtClean="0"/>
              <a:t>Coherence</a:t>
            </a:r>
          </a:p>
          <a:p>
            <a:pPr lvl="1"/>
            <a:r>
              <a:rPr lang="en-US" dirty="0" smtClean="0"/>
              <a:t>It All Fits Together</a:t>
            </a:r>
            <a:endParaRPr lang="en-US" dirty="0"/>
          </a:p>
        </p:txBody>
      </p:sp>
      <p:sp>
        <p:nvSpPr>
          <p:cNvPr id="6" name="Slide Number Placeholder 5"/>
          <p:cNvSpPr>
            <a:spLocks noGrp="1"/>
          </p:cNvSpPr>
          <p:nvPr>
            <p:ph type="sldNum" sz="quarter" idx="12"/>
          </p:nvPr>
        </p:nvSpPr>
        <p:spPr/>
        <p:txBody>
          <a:bodyPr/>
          <a:lstStyle/>
          <a:p>
            <a:fld id="{544F191B-7659-47EC-98D3-89B21B41DD79}" type="slidenum">
              <a:rPr lang="en-US" smtClean="0"/>
              <a:pPr/>
              <a:t>10</a:t>
            </a:fld>
            <a:endParaRPr lang="en-US"/>
          </a:p>
        </p:txBody>
      </p:sp>
      <p:sp>
        <p:nvSpPr>
          <p:cNvPr id="7" name="Footer Placeholder 6"/>
          <p:cNvSpPr>
            <a:spLocks noGrp="1"/>
          </p:cNvSpPr>
          <p:nvPr>
            <p:ph type="ftr" sz="quarter" idx="11"/>
          </p:nvPr>
        </p:nvSpPr>
        <p:spPr/>
        <p:txBody>
          <a:bodyPr/>
          <a:lstStyle/>
          <a:p>
            <a:r>
              <a:rPr lang="en-US" smtClean="0"/>
              <a:t>An Enduring Mystery © 2015  R. Schneider</a:t>
            </a:r>
            <a:endParaRPr lang="en-US"/>
          </a:p>
        </p:txBody>
      </p:sp>
    </p:spTree>
  </p:cSld>
  <p:clrMapOvr>
    <a:masterClrMapping/>
  </p:clrMapOvr>
  <p:transition advTm="12333"/>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Shroud?</a:t>
            </a:r>
            <a:endParaRPr lang="en-US" dirty="0"/>
          </a:p>
        </p:txBody>
      </p:sp>
      <p:sp>
        <p:nvSpPr>
          <p:cNvPr id="3" name="Content Placeholder 2"/>
          <p:cNvSpPr>
            <a:spLocks noGrp="1"/>
          </p:cNvSpPr>
          <p:nvPr>
            <p:ph idx="1"/>
          </p:nvPr>
        </p:nvSpPr>
        <p:spPr/>
        <p:txBody>
          <a:bodyPr>
            <a:normAutofit lnSpcReduction="10000"/>
          </a:bodyPr>
          <a:lstStyle/>
          <a:p>
            <a:r>
              <a:rPr lang="en-US" dirty="0" smtClean="0"/>
              <a:t>The Shroud is a linen cloth 2 x 8 cubits (14' 3" long and 3' 7" wide)</a:t>
            </a:r>
          </a:p>
          <a:p>
            <a:endParaRPr lang="en-US" dirty="0" smtClean="0"/>
          </a:p>
          <a:p>
            <a:endParaRPr lang="en-US" dirty="0" smtClean="0"/>
          </a:p>
          <a:p>
            <a:endParaRPr lang="en-US" dirty="0" smtClean="0"/>
          </a:p>
          <a:p>
            <a:endParaRPr lang="en-US" dirty="0" smtClean="0"/>
          </a:p>
          <a:p>
            <a:endParaRPr lang="en-US" dirty="0" smtClean="0"/>
          </a:p>
          <a:p>
            <a:r>
              <a:rPr lang="en-US" dirty="0" smtClean="0"/>
              <a:t>Above: the Shroud From The Back Side</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11</a:t>
            </a:fld>
            <a:endParaRPr lang="en-US" dirty="0"/>
          </a:p>
        </p:txBody>
      </p:sp>
      <p:pic>
        <p:nvPicPr>
          <p:cNvPr id="8" name="Picture 7" descr="giandurant1-back-1200.jpg"/>
          <p:cNvPicPr>
            <a:picLocks noChangeAspect="1"/>
          </p:cNvPicPr>
          <p:nvPr/>
        </p:nvPicPr>
        <p:blipFill>
          <a:blip r:embed="rId2" cstate="print"/>
          <a:stretch>
            <a:fillRect/>
          </a:stretch>
        </p:blipFill>
        <p:spPr>
          <a:xfrm>
            <a:off x="0" y="2667000"/>
            <a:ext cx="9144000" cy="245364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An Enduring Mystery © 2015  R. Schneider</a:t>
            </a:r>
            <a:endParaRPr lang="en-US" dirty="0"/>
          </a:p>
        </p:txBody>
      </p:sp>
      <p:sp>
        <p:nvSpPr>
          <p:cNvPr id="7171"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438742-2CAC-4B90-BE9A-8BB5E1C650EC}" type="slidenum">
              <a:rPr lang="en-US"/>
              <a:pPr eaLnBrk="1" hangingPunct="1"/>
              <a:t>12</a:t>
            </a:fld>
            <a:endParaRPr lang="en-US" dirty="0"/>
          </a:p>
        </p:txBody>
      </p:sp>
      <p:sp>
        <p:nvSpPr>
          <p:cNvPr id="7172" name="Rectangle 2"/>
          <p:cNvSpPr>
            <a:spLocks noGrp="1" noChangeArrowheads="1"/>
          </p:cNvSpPr>
          <p:nvPr>
            <p:ph type="title"/>
          </p:nvPr>
        </p:nvSpPr>
        <p:spPr>
          <a:xfrm>
            <a:off x="1066800" y="457200"/>
            <a:ext cx="3200400" cy="914400"/>
          </a:xfrm>
        </p:spPr>
        <p:txBody>
          <a:bodyPr/>
          <a:lstStyle/>
          <a:p>
            <a:pPr eaLnBrk="1" hangingPunct="1"/>
            <a:r>
              <a:rPr lang="en-US" dirty="0" err="1" smtClean="0"/>
              <a:t>LinenTextile</a:t>
            </a:r>
            <a:endParaRPr lang="en-US" dirty="0" smtClean="0"/>
          </a:p>
        </p:txBody>
      </p:sp>
      <p:sp>
        <p:nvSpPr>
          <p:cNvPr id="7173" name="Rectangle 3"/>
          <p:cNvSpPr>
            <a:spLocks noGrp="1" noChangeArrowheads="1"/>
          </p:cNvSpPr>
          <p:nvPr>
            <p:ph type="body" idx="1"/>
          </p:nvPr>
        </p:nvSpPr>
        <p:spPr>
          <a:xfrm>
            <a:off x="0" y="1524000"/>
            <a:ext cx="8763000" cy="4525963"/>
          </a:xfrm>
        </p:spPr>
        <p:txBody>
          <a:bodyPr>
            <a:normAutofit lnSpcReduction="10000"/>
          </a:bodyPr>
          <a:lstStyle/>
          <a:p>
            <a:pPr eaLnBrk="1" hangingPunct="1">
              <a:lnSpc>
                <a:spcPct val="90000"/>
              </a:lnSpc>
            </a:pPr>
            <a:r>
              <a:rPr lang="en-US" dirty="0" smtClean="0"/>
              <a:t>Weave</a:t>
            </a:r>
          </a:p>
          <a:p>
            <a:pPr lvl="1" eaLnBrk="1" hangingPunct="1">
              <a:lnSpc>
                <a:spcPct val="90000"/>
              </a:lnSpc>
            </a:pPr>
            <a:r>
              <a:rPr lang="en-US" dirty="0" smtClean="0"/>
              <a:t>a three-to-one herringbone twill — each weft thread passing alternately under three warp threads and over one, producing diagonal lines, which reverse direction at regular intervals to create a herringbone pattern. </a:t>
            </a:r>
          </a:p>
          <a:p>
            <a:pPr lvl="1" eaLnBrk="1" hangingPunct="1">
              <a:lnSpc>
                <a:spcPct val="90000"/>
              </a:lnSpc>
            </a:pPr>
            <a:r>
              <a:rPr lang="en-US" dirty="0" smtClean="0"/>
              <a:t>Shroud Threads are Z-twist (clockwise)</a:t>
            </a:r>
          </a:p>
          <a:p>
            <a:pPr lvl="1" eaLnBrk="1" hangingPunct="1">
              <a:lnSpc>
                <a:spcPct val="90000"/>
              </a:lnSpc>
            </a:pPr>
            <a:r>
              <a:rPr lang="en-US" dirty="0" smtClean="0"/>
              <a:t>Egyptian Linen is predominantly S-twist</a:t>
            </a:r>
          </a:p>
          <a:p>
            <a:pPr lvl="1" eaLnBrk="1" hangingPunct="1">
              <a:lnSpc>
                <a:spcPct val="90000"/>
              </a:lnSpc>
              <a:buNone/>
            </a:pPr>
            <a:endParaRPr lang="en-US" dirty="0" smtClean="0"/>
          </a:p>
          <a:p>
            <a:pPr eaLnBrk="1" hangingPunct="1">
              <a:lnSpc>
                <a:spcPct val="90000"/>
              </a:lnSpc>
            </a:pPr>
            <a:r>
              <a:rPr lang="en-US" dirty="0" smtClean="0"/>
              <a:t>Weave Density</a:t>
            </a:r>
          </a:p>
          <a:p>
            <a:pPr lvl="1" eaLnBrk="1" hangingPunct="1">
              <a:lnSpc>
                <a:spcPct val="90000"/>
              </a:lnSpc>
            </a:pPr>
            <a:r>
              <a:rPr lang="en-US" dirty="0" smtClean="0"/>
              <a:t>Warp 38.6, Weft 25.7 threads per cm. Z-twist</a:t>
            </a:r>
          </a:p>
        </p:txBody>
      </p:sp>
      <p:pic>
        <p:nvPicPr>
          <p:cNvPr id="7174" name="Picture 4" descr="evan2-2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91200" y="0"/>
            <a:ext cx="3124200" cy="202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5" name="Picture 5" descr="me-2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19600" y="609600"/>
            <a:ext cx="2133600" cy="143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6" name="Picture 6" descr="Twis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05600" y="3581400"/>
            <a:ext cx="2438400" cy="165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Fineness of Weave</a:t>
            </a:r>
            <a:endParaRPr lang="en-US" dirty="0"/>
          </a:p>
        </p:txBody>
      </p:sp>
      <p:sp>
        <p:nvSpPr>
          <p:cNvPr id="3" name="Content Placeholder 2"/>
          <p:cNvSpPr>
            <a:spLocks noGrp="1"/>
          </p:cNvSpPr>
          <p:nvPr>
            <p:ph idx="1"/>
          </p:nvPr>
        </p:nvSpPr>
        <p:spPr>
          <a:xfrm>
            <a:off x="457200" y="1600201"/>
            <a:ext cx="8229600" cy="1219200"/>
          </a:xfrm>
        </p:spPr>
        <p:txBody>
          <a:bodyPr/>
          <a:lstStyle/>
          <a:p>
            <a:r>
              <a:rPr lang="en-US" dirty="0" err="1" smtClean="0"/>
              <a:t>Raes</a:t>
            </a:r>
            <a:r>
              <a:rPr lang="en-US" dirty="0" smtClean="0"/>
              <a:t> Results from 1973 Sampling as reported by Ian Wilson</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13</a:t>
            </a:fld>
            <a:endParaRPr lang="en-US" dirty="0"/>
          </a:p>
        </p:txBody>
      </p:sp>
      <p:pic>
        <p:nvPicPr>
          <p:cNvPr id="89090" name="Picture 2"/>
          <p:cNvPicPr>
            <a:picLocks noChangeAspect="1" noChangeArrowheads="1"/>
          </p:cNvPicPr>
          <p:nvPr/>
        </p:nvPicPr>
        <p:blipFill>
          <a:blip r:embed="rId2" cstate="print"/>
          <a:srcRect/>
          <a:stretch>
            <a:fillRect/>
          </a:stretch>
        </p:blipFill>
        <p:spPr bwMode="auto">
          <a:xfrm>
            <a:off x="0" y="2651656"/>
            <a:ext cx="9144000" cy="35967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Markings</a:t>
            </a:r>
            <a:endParaRPr lang="en-US" dirty="0"/>
          </a:p>
        </p:txBody>
      </p:sp>
      <p:sp>
        <p:nvSpPr>
          <p:cNvPr id="3" name="Content Placeholder 2"/>
          <p:cNvSpPr>
            <a:spLocks noGrp="1"/>
          </p:cNvSpPr>
          <p:nvPr>
            <p:ph idx="1"/>
          </p:nvPr>
        </p:nvSpPr>
        <p:spPr>
          <a:xfrm>
            <a:off x="3733800" y="3962400"/>
            <a:ext cx="4419600" cy="2544763"/>
          </a:xfrm>
        </p:spPr>
        <p:txBody>
          <a:bodyPr>
            <a:normAutofit fontScale="92500" lnSpcReduction="10000"/>
          </a:bodyPr>
          <a:lstStyle/>
          <a:p>
            <a:r>
              <a:rPr lang="en-US" dirty="0" smtClean="0"/>
              <a:t>Burn Holes</a:t>
            </a:r>
          </a:p>
          <a:p>
            <a:r>
              <a:rPr lang="en-US" dirty="0" smtClean="0"/>
              <a:t>Scorches</a:t>
            </a:r>
          </a:p>
          <a:p>
            <a:r>
              <a:rPr lang="en-US" dirty="0" smtClean="0"/>
              <a:t>Water Stains</a:t>
            </a:r>
          </a:p>
          <a:p>
            <a:r>
              <a:rPr lang="en-US" dirty="0" smtClean="0"/>
              <a:t>Patches</a:t>
            </a:r>
          </a:p>
          <a:p>
            <a:r>
              <a:rPr lang="en-US" dirty="0" smtClean="0"/>
              <a:t>A Complex Weave</a:t>
            </a:r>
            <a:endParaRPr lang="en-US" dirty="0"/>
          </a:p>
        </p:txBody>
      </p:sp>
      <p:sp>
        <p:nvSpPr>
          <p:cNvPr id="4" name="Footer Placeholder 3"/>
          <p:cNvSpPr>
            <a:spLocks noGrp="1"/>
          </p:cNvSpPr>
          <p:nvPr>
            <p:ph type="ftr" sz="quarter" idx="11"/>
          </p:nvPr>
        </p:nvSpPr>
        <p:spPr>
          <a:xfrm>
            <a:off x="3124200" y="6356350"/>
            <a:ext cx="3200400" cy="365125"/>
          </a:xfrm>
        </p:spPr>
        <p:txBody>
          <a:bodyPr/>
          <a:lstStyle/>
          <a:p>
            <a:r>
              <a:rPr lang="en-US" dirty="0"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14</a:t>
            </a:fld>
            <a:endParaRPr lang="en-US" dirty="0"/>
          </a:p>
        </p:txBody>
      </p:sp>
      <p:pic>
        <p:nvPicPr>
          <p:cNvPr id="7" name="Picture 6" descr="giandurant1-back-1200.jpg"/>
          <p:cNvPicPr>
            <a:picLocks noChangeAspect="1"/>
          </p:cNvPicPr>
          <p:nvPr/>
        </p:nvPicPr>
        <p:blipFill>
          <a:blip r:embed="rId2" cstate="print"/>
          <a:stretch>
            <a:fillRect/>
          </a:stretch>
        </p:blipFill>
        <p:spPr>
          <a:xfrm>
            <a:off x="0" y="1447800"/>
            <a:ext cx="9144000" cy="2453640"/>
          </a:xfrm>
          <a:prstGeom prst="rect">
            <a:avLst/>
          </a:prstGeom>
        </p:spPr>
      </p:pic>
      <p:grpSp>
        <p:nvGrpSpPr>
          <p:cNvPr id="9" name="Group 8"/>
          <p:cNvGrpSpPr/>
          <p:nvPr/>
        </p:nvGrpSpPr>
        <p:grpSpPr>
          <a:xfrm>
            <a:off x="457200" y="4114800"/>
            <a:ext cx="2798420" cy="2362922"/>
            <a:chOff x="609600" y="4343400"/>
            <a:chExt cx="2798420" cy="2362922"/>
          </a:xfrm>
        </p:grpSpPr>
        <p:pic>
          <p:nvPicPr>
            <p:cNvPr id="2050" name="Picture 2" descr="C:\DigitalImageProcessing\ME-02.TIF"/>
            <p:cNvPicPr>
              <a:picLocks noChangeAspect="1" noChangeArrowheads="1"/>
            </p:cNvPicPr>
            <p:nvPr/>
          </p:nvPicPr>
          <p:blipFill>
            <a:blip r:embed="rId3" cstate="print"/>
            <a:srcRect/>
            <a:stretch>
              <a:fillRect/>
            </a:stretch>
          </p:blipFill>
          <p:spPr bwMode="auto">
            <a:xfrm>
              <a:off x="609600" y="4876800"/>
              <a:ext cx="2768297" cy="1829522"/>
            </a:xfrm>
            <a:prstGeom prst="rect">
              <a:avLst/>
            </a:prstGeom>
            <a:noFill/>
          </p:spPr>
        </p:pic>
        <p:sp>
          <p:nvSpPr>
            <p:cNvPr id="8" name="TextBox 7"/>
            <p:cNvSpPr txBox="1"/>
            <p:nvPr/>
          </p:nvSpPr>
          <p:spPr>
            <a:xfrm>
              <a:off x="685800" y="4343400"/>
              <a:ext cx="2722220" cy="461665"/>
            </a:xfrm>
            <a:prstGeom prst="rect">
              <a:avLst/>
            </a:prstGeom>
            <a:noFill/>
          </p:spPr>
          <p:txBody>
            <a:bodyPr wrap="none" rtlCol="0">
              <a:spAutoFit/>
            </a:bodyPr>
            <a:lstStyle/>
            <a:p>
              <a:r>
                <a:rPr lang="en-US" sz="2400" b="1" dirty="0" smtClean="0"/>
                <a:t>3 and 1 Twill Weave</a:t>
              </a:r>
              <a:endParaRPr lang="en-US" sz="2400" b="1" dirty="0"/>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534400" cy="1143000"/>
          </a:xfrm>
        </p:spPr>
        <p:txBody>
          <a:bodyPr>
            <a:noAutofit/>
          </a:bodyPr>
          <a:lstStyle/>
          <a:p>
            <a:r>
              <a:rPr lang="en-US" sz="3200" dirty="0" smtClean="0"/>
              <a:t>And On The Other Side The Faint Image Of The Front And Back Of A Man</a:t>
            </a:r>
            <a:endParaRPr lang="en-US" sz="3200" dirty="0"/>
          </a:p>
        </p:txBody>
      </p:sp>
      <p:pic>
        <p:nvPicPr>
          <p:cNvPr id="6" name="Content Placeholder 5" descr="giandurant1-front-1200.jpg"/>
          <p:cNvPicPr>
            <a:picLocks noGrp="1" noChangeAspect="1"/>
          </p:cNvPicPr>
          <p:nvPr>
            <p:ph idx="1"/>
          </p:nvPr>
        </p:nvPicPr>
        <p:blipFill>
          <a:blip r:embed="rId2" cstate="print"/>
          <a:stretch>
            <a:fillRect/>
          </a:stretch>
        </p:blipFill>
        <p:spPr>
          <a:xfrm>
            <a:off x="0" y="1470660"/>
            <a:ext cx="9144000" cy="2415540"/>
          </a:xfrm>
        </p:spPr>
      </p:pic>
      <p:sp>
        <p:nvSpPr>
          <p:cNvPr id="4" name="Footer Placeholder 3"/>
          <p:cNvSpPr>
            <a:spLocks noGrp="1"/>
          </p:cNvSpPr>
          <p:nvPr>
            <p:ph type="ftr" sz="quarter" idx="11"/>
          </p:nvPr>
        </p:nvSpPr>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15</a:t>
            </a:fld>
            <a:endParaRPr lang="en-US" dirty="0"/>
          </a:p>
        </p:txBody>
      </p:sp>
      <p:sp>
        <p:nvSpPr>
          <p:cNvPr id="8" name="TextBox 7"/>
          <p:cNvSpPr txBox="1"/>
          <p:nvPr/>
        </p:nvSpPr>
        <p:spPr>
          <a:xfrm>
            <a:off x="3048000" y="3962400"/>
            <a:ext cx="3045770" cy="461665"/>
          </a:xfrm>
          <a:prstGeom prst="rect">
            <a:avLst/>
          </a:prstGeom>
          <a:noFill/>
        </p:spPr>
        <p:txBody>
          <a:bodyPr wrap="none" rtlCol="0">
            <a:spAutoFit/>
          </a:bodyPr>
          <a:lstStyle/>
          <a:p>
            <a:r>
              <a:rPr lang="en-US" sz="2400" dirty="0" smtClean="0"/>
              <a:t>Lower Image Equalized</a:t>
            </a:r>
            <a:endParaRPr lang="en-US" sz="2400" dirty="0"/>
          </a:p>
        </p:txBody>
      </p:sp>
      <p:pic>
        <p:nvPicPr>
          <p:cNvPr id="9" name="Picture 8" descr="giandurant1-frontE.jpg"/>
          <p:cNvPicPr>
            <a:picLocks noChangeAspect="1"/>
          </p:cNvPicPr>
          <p:nvPr/>
        </p:nvPicPr>
        <p:blipFill>
          <a:blip r:embed="rId3" cstate="print"/>
          <a:stretch>
            <a:fillRect/>
          </a:stretch>
        </p:blipFill>
        <p:spPr>
          <a:xfrm>
            <a:off x="0" y="4419600"/>
            <a:ext cx="9144000" cy="241373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roudPope.jpg"/>
          <p:cNvPicPr>
            <a:picLocks noChangeAspect="1"/>
          </p:cNvPicPr>
          <p:nvPr/>
        </p:nvPicPr>
        <p:blipFill>
          <a:blip r:embed="rId2" cstate="print"/>
          <a:stretch>
            <a:fillRect/>
          </a:stretch>
        </p:blipFill>
        <p:spPr>
          <a:xfrm>
            <a:off x="1600200" y="2819400"/>
            <a:ext cx="5671719" cy="3813969"/>
          </a:xfrm>
          <a:prstGeom prst="rect">
            <a:avLst/>
          </a:prstGeom>
        </p:spPr>
      </p:pic>
      <p:sp>
        <p:nvSpPr>
          <p:cNvPr id="2" name="Title 1"/>
          <p:cNvSpPr>
            <a:spLocks noGrp="1"/>
          </p:cNvSpPr>
          <p:nvPr>
            <p:ph type="title"/>
          </p:nvPr>
        </p:nvSpPr>
        <p:spPr/>
        <p:txBody>
          <a:bodyPr/>
          <a:lstStyle/>
          <a:p>
            <a:r>
              <a:rPr lang="en-US" dirty="0" smtClean="0"/>
              <a:t>Visibility of the Image</a:t>
            </a:r>
            <a:endParaRPr lang="en-US" dirty="0"/>
          </a:p>
        </p:txBody>
      </p:sp>
      <p:sp>
        <p:nvSpPr>
          <p:cNvPr id="3" name="Content Placeholder 2"/>
          <p:cNvSpPr>
            <a:spLocks noGrp="1"/>
          </p:cNvSpPr>
          <p:nvPr>
            <p:ph idx="1"/>
          </p:nvPr>
        </p:nvSpPr>
        <p:spPr>
          <a:xfrm>
            <a:off x="457200" y="1219200"/>
            <a:ext cx="8686800" cy="4906963"/>
          </a:xfrm>
        </p:spPr>
        <p:txBody>
          <a:bodyPr/>
          <a:lstStyle/>
          <a:p>
            <a:r>
              <a:rPr lang="en-US" dirty="0" smtClean="0"/>
              <a:t>the image is only visible at a distance</a:t>
            </a:r>
          </a:p>
          <a:p>
            <a:r>
              <a:rPr lang="en-US" dirty="0" smtClean="0"/>
              <a:t>when you are close to the shroud you can no longer discern the image</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Pray "Poker" Holes</a:t>
            </a:r>
            <a:endParaRPr lang="en-US" dirty="0"/>
          </a:p>
        </p:txBody>
      </p:sp>
      <p:sp>
        <p:nvSpPr>
          <p:cNvPr id="3" name="Content Placeholder 2"/>
          <p:cNvSpPr>
            <a:spLocks noGrp="1"/>
          </p:cNvSpPr>
          <p:nvPr>
            <p:ph idx="1"/>
          </p:nvPr>
        </p:nvSpPr>
        <p:spPr>
          <a:xfrm>
            <a:off x="457200" y="1371600"/>
            <a:ext cx="8229600" cy="1371600"/>
          </a:xfrm>
        </p:spPr>
        <p:txBody>
          <a:bodyPr>
            <a:normAutofit fontScale="77500" lnSpcReduction="20000"/>
          </a:bodyPr>
          <a:lstStyle/>
          <a:p>
            <a:r>
              <a:rPr lang="en-US" dirty="0" smtClean="0"/>
              <a:t>Four sets of holes often called the "Poker " holes or the Pray holes from the illustration in the Pray codex indicate that at the time of the damage the shroud was folded in four.</a:t>
            </a:r>
            <a:endParaRPr lang="en-US" dirty="0"/>
          </a:p>
        </p:txBody>
      </p:sp>
      <p:sp>
        <p:nvSpPr>
          <p:cNvPr id="4" name="Footer Placeholder 3"/>
          <p:cNvSpPr>
            <a:spLocks noGrp="1"/>
          </p:cNvSpPr>
          <p:nvPr>
            <p:ph type="ftr" sz="quarter" idx="11"/>
          </p:nvPr>
        </p:nvSpPr>
        <p:spPr>
          <a:xfrm>
            <a:off x="2514600" y="6356350"/>
            <a:ext cx="3505200" cy="365125"/>
          </a:xfrm>
        </p:spPr>
        <p:txBody>
          <a:bodyPr/>
          <a:lstStyle/>
          <a:p>
            <a:r>
              <a:rPr lang="en-US" dirty="0" smtClean="0"/>
              <a:t>An Enduring Mystery © 2015  R. Schneider</a:t>
            </a:r>
            <a:endParaRPr lang="en-US" dirty="0"/>
          </a:p>
        </p:txBody>
      </p:sp>
      <p:sp>
        <p:nvSpPr>
          <p:cNvPr id="5" name="Slide Number Placeholder 4"/>
          <p:cNvSpPr>
            <a:spLocks noGrp="1"/>
          </p:cNvSpPr>
          <p:nvPr>
            <p:ph type="sldNum" sz="quarter" idx="12"/>
          </p:nvPr>
        </p:nvSpPr>
        <p:spPr>
          <a:xfrm>
            <a:off x="6553200" y="6492875"/>
            <a:ext cx="2133600" cy="365125"/>
          </a:xfrm>
        </p:spPr>
        <p:txBody>
          <a:bodyPr/>
          <a:lstStyle/>
          <a:p>
            <a:fld id="{48A028EF-D103-4C28-9A2D-9D4A318C56C1}" type="slidenum">
              <a:rPr lang="en-US" smtClean="0"/>
              <a:pPr/>
              <a:t>17</a:t>
            </a:fld>
            <a:endParaRPr lang="en-US" dirty="0"/>
          </a:p>
        </p:txBody>
      </p:sp>
      <p:grpSp>
        <p:nvGrpSpPr>
          <p:cNvPr id="11" name="Group 10"/>
          <p:cNvGrpSpPr/>
          <p:nvPr/>
        </p:nvGrpSpPr>
        <p:grpSpPr>
          <a:xfrm>
            <a:off x="457200" y="2590800"/>
            <a:ext cx="5723080" cy="3615560"/>
            <a:chOff x="1600200" y="2743200"/>
            <a:chExt cx="5723080" cy="3615560"/>
          </a:xfrm>
        </p:grpSpPr>
        <p:pic>
          <p:nvPicPr>
            <p:cNvPr id="6" name="Picture 5" descr="PrayHoles1.PNG"/>
            <p:cNvPicPr>
              <a:picLocks noChangeAspect="1"/>
            </p:cNvPicPr>
            <p:nvPr/>
          </p:nvPicPr>
          <p:blipFill>
            <a:blip r:embed="rId2" cstate="print"/>
            <a:stretch>
              <a:fillRect/>
            </a:stretch>
          </p:blipFill>
          <p:spPr>
            <a:xfrm>
              <a:off x="4494837" y="2743200"/>
              <a:ext cx="2809534" cy="1830114"/>
            </a:xfrm>
            <a:prstGeom prst="rect">
              <a:avLst/>
            </a:prstGeom>
          </p:spPr>
        </p:pic>
        <p:pic>
          <p:nvPicPr>
            <p:cNvPr id="7" name="Picture 6" descr="PrayHoles2.PNG"/>
            <p:cNvPicPr>
              <a:picLocks noChangeAspect="1"/>
            </p:cNvPicPr>
            <p:nvPr/>
          </p:nvPicPr>
          <p:blipFill>
            <a:blip r:embed="rId3" cstate="print"/>
            <a:stretch>
              <a:fillRect/>
            </a:stretch>
          </p:blipFill>
          <p:spPr>
            <a:xfrm>
              <a:off x="4484327" y="4521200"/>
              <a:ext cx="2838953" cy="1837523"/>
            </a:xfrm>
            <a:prstGeom prst="rect">
              <a:avLst/>
            </a:prstGeom>
          </p:spPr>
        </p:pic>
        <p:pic>
          <p:nvPicPr>
            <p:cNvPr id="8" name="Picture 7" descr="PrayHoles3.PNG"/>
            <p:cNvPicPr>
              <a:picLocks noChangeAspect="1"/>
            </p:cNvPicPr>
            <p:nvPr/>
          </p:nvPicPr>
          <p:blipFill>
            <a:blip r:embed="rId4" cstate="print"/>
            <a:stretch>
              <a:fillRect/>
            </a:stretch>
          </p:blipFill>
          <p:spPr>
            <a:xfrm>
              <a:off x="1600200" y="4562496"/>
              <a:ext cx="2905147" cy="1796264"/>
            </a:xfrm>
            <a:prstGeom prst="rect">
              <a:avLst/>
            </a:prstGeom>
          </p:spPr>
        </p:pic>
        <p:pic>
          <p:nvPicPr>
            <p:cNvPr id="9" name="Picture 8" descr="PrayHoles4.PNG"/>
            <p:cNvPicPr>
              <a:picLocks noChangeAspect="1"/>
            </p:cNvPicPr>
            <p:nvPr/>
          </p:nvPicPr>
          <p:blipFill>
            <a:blip r:embed="rId5" cstate="print"/>
            <a:stretch>
              <a:fillRect/>
            </a:stretch>
          </p:blipFill>
          <p:spPr>
            <a:xfrm>
              <a:off x="1612157" y="2743200"/>
              <a:ext cx="2882680" cy="1815295"/>
            </a:xfrm>
            <a:prstGeom prst="rect">
              <a:avLst/>
            </a:prstGeom>
          </p:spPr>
        </p:pic>
      </p:grpSp>
      <p:pic>
        <p:nvPicPr>
          <p:cNvPr id="91138" name="Picture 2"/>
          <p:cNvPicPr>
            <a:picLocks noChangeAspect="1" noChangeArrowheads="1"/>
          </p:cNvPicPr>
          <p:nvPr/>
        </p:nvPicPr>
        <p:blipFill>
          <a:blip r:embed="rId6" cstate="print"/>
          <a:srcRect/>
          <a:stretch>
            <a:fillRect/>
          </a:stretch>
        </p:blipFill>
        <p:spPr bwMode="auto">
          <a:xfrm rot="10800000">
            <a:off x="6248400" y="2590800"/>
            <a:ext cx="2771775" cy="233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Burn Holes From 1532 Fire</a:t>
            </a:r>
            <a:endParaRPr lang="en-US" dirty="0"/>
          </a:p>
        </p:txBody>
      </p:sp>
      <p:sp>
        <p:nvSpPr>
          <p:cNvPr id="3" name="Content Placeholder 2"/>
          <p:cNvSpPr>
            <a:spLocks noGrp="1"/>
          </p:cNvSpPr>
          <p:nvPr>
            <p:ph idx="1"/>
          </p:nvPr>
        </p:nvSpPr>
        <p:spPr>
          <a:xfrm>
            <a:off x="457200" y="1447800"/>
            <a:ext cx="8229600" cy="990600"/>
          </a:xfrm>
        </p:spPr>
        <p:txBody>
          <a:bodyPr>
            <a:normAutofit fontScale="85000" lnSpcReduction="10000"/>
          </a:bodyPr>
          <a:lstStyle/>
          <a:p>
            <a:r>
              <a:rPr lang="en-US" dirty="0" smtClean="0"/>
              <a:t>Burn holes from a fire in Chambery in 1532 run the length of the shroud on both sides of the image</a:t>
            </a:r>
            <a:endParaRPr lang="en-US" dirty="0"/>
          </a:p>
        </p:txBody>
      </p:sp>
      <p:sp>
        <p:nvSpPr>
          <p:cNvPr id="4" name="Footer Placeholder 3"/>
          <p:cNvSpPr>
            <a:spLocks noGrp="1"/>
          </p:cNvSpPr>
          <p:nvPr>
            <p:ph type="ftr" sz="quarter" idx="11"/>
          </p:nvPr>
        </p:nvSpPr>
        <p:spPr/>
        <p:txBody>
          <a:bodyPr/>
          <a:lstStyle/>
          <a:p>
            <a:r>
              <a:rPr lang="en-US" dirty="0"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18</a:t>
            </a:fld>
            <a:endParaRPr lang="en-US" dirty="0"/>
          </a:p>
        </p:txBody>
      </p:sp>
      <p:pic>
        <p:nvPicPr>
          <p:cNvPr id="6" name="Picture 5" descr="giandurant1-frontE.jpg"/>
          <p:cNvPicPr>
            <a:picLocks noChangeAspect="1"/>
          </p:cNvPicPr>
          <p:nvPr/>
        </p:nvPicPr>
        <p:blipFill>
          <a:blip r:embed="rId2" cstate="print"/>
          <a:stretch>
            <a:fillRect/>
          </a:stretch>
        </p:blipFill>
        <p:spPr>
          <a:xfrm>
            <a:off x="0" y="2438400"/>
            <a:ext cx="9144000" cy="2413734"/>
          </a:xfrm>
          <a:prstGeom prst="rect">
            <a:avLst/>
          </a:prstGeom>
        </p:spPr>
      </p:pic>
      <p:sp>
        <p:nvSpPr>
          <p:cNvPr id="7" name="Rectangle 6"/>
          <p:cNvSpPr/>
          <p:nvPr/>
        </p:nvSpPr>
        <p:spPr>
          <a:xfrm>
            <a:off x="457200" y="5105400"/>
            <a:ext cx="457200" cy="3048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2667000"/>
            <a:ext cx="9144000" cy="685800"/>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477000" y="2743200"/>
            <a:ext cx="685800" cy="533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77000" y="3886200"/>
            <a:ext cx="685800" cy="533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05000" y="2743200"/>
            <a:ext cx="685800" cy="533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5000" y="3886200"/>
            <a:ext cx="685800" cy="533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3810000"/>
            <a:ext cx="9144000" cy="685800"/>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57200" y="5562600"/>
            <a:ext cx="457200" cy="304800"/>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66800" y="5105400"/>
            <a:ext cx="4038600" cy="369332"/>
          </a:xfrm>
          <a:prstGeom prst="rect">
            <a:avLst/>
          </a:prstGeom>
          <a:noFill/>
        </p:spPr>
        <p:txBody>
          <a:bodyPr wrap="square" rtlCol="0">
            <a:spAutoFit/>
          </a:bodyPr>
          <a:lstStyle/>
          <a:p>
            <a:r>
              <a:rPr lang="en-US" dirty="0" smtClean="0"/>
              <a:t>Pray Holes, shroud folded in 4</a:t>
            </a:r>
            <a:endParaRPr lang="en-US" dirty="0"/>
          </a:p>
        </p:txBody>
      </p:sp>
      <p:sp>
        <p:nvSpPr>
          <p:cNvPr id="17" name="TextBox 16"/>
          <p:cNvSpPr txBox="1"/>
          <p:nvPr/>
        </p:nvSpPr>
        <p:spPr>
          <a:xfrm>
            <a:off x="1066800" y="5562600"/>
            <a:ext cx="4103111" cy="369332"/>
          </a:xfrm>
          <a:prstGeom prst="rect">
            <a:avLst/>
          </a:prstGeom>
          <a:noFill/>
        </p:spPr>
        <p:txBody>
          <a:bodyPr wrap="none" rtlCol="0">
            <a:spAutoFit/>
          </a:bodyPr>
          <a:lstStyle/>
          <a:p>
            <a:r>
              <a:rPr lang="en-US" dirty="0" smtClean="0"/>
              <a:t>Burns from 1532 fire, shroud folded in 32 </a:t>
            </a:r>
            <a:endParaRPr lang="en-US" dirty="0"/>
          </a:p>
        </p:txBody>
      </p:sp>
      <p:pic>
        <p:nvPicPr>
          <p:cNvPr id="90115" name="Picture 3"/>
          <p:cNvPicPr>
            <a:picLocks noChangeAspect="1" noChangeArrowheads="1"/>
          </p:cNvPicPr>
          <p:nvPr/>
        </p:nvPicPr>
        <p:blipFill>
          <a:blip r:embed="rId3" cstate="print"/>
          <a:srcRect/>
          <a:stretch>
            <a:fillRect/>
          </a:stretch>
        </p:blipFill>
        <p:spPr bwMode="auto">
          <a:xfrm>
            <a:off x="5281612" y="4953000"/>
            <a:ext cx="3709988" cy="1447800"/>
          </a:xfrm>
          <a:prstGeom prst="rect">
            <a:avLst/>
          </a:prstGeom>
          <a:noFill/>
          <a:ln w="9525">
            <a:noFill/>
            <a:miter lim="800000"/>
            <a:headEnd/>
            <a:tailEnd/>
          </a:ln>
        </p:spPr>
      </p:pic>
      <p:sp>
        <p:nvSpPr>
          <p:cNvPr id="20" name="TextBox 19"/>
          <p:cNvSpPr txBox="1"/>
          <p:nvPr/>
        </p:nvSpPr>
        <p:spPr>
          <a:xfrm>
            <a:off x="609600" y="5943600"/>
            <a:ext cx="4509376" cy="461665"/>
          </a:xfrm>
          <a:prstGeom prst="rect">
            <a:avLst/>
          </a:prstGeom>
          <a:noFill/>
        </p:spPr>
        <p:txBody>
          <a:bodyPr wrap="none" rtlCol="0">
            <a:spAutoFit/>
          </a:bodyPr>
          <a:lstStyle/>
          <a:p>
            <a:r>
              <a:rPr lang="en-US" sz="1200" dirty="0" smtClean="0"/>
              <a:t>Folding image from FURTHER STUDIES ON THE SCORCHES AND THE</a:t>
            </a:r>
          </a:p>
          <a:p>
            <a:r>
              <a:rPr lang="en-US" sz="1200" dirty="0" smtClean="0"/>
              <a:t>WATERMARKS by </a:t>
            </a:r>
            <a:r>
              <a:rPr lang="it-IT" sz="1200" dirty="0" smtClean="0"/>
              <a:t>Aldo Guerreschi and Michele Salcito, © 2005 Dallas</a:t>
            </a:r>
            <a:endParaRPr lang="en-US" sz="1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Waterstains</a:t>
            </a:r>
            <a:endParaRPr lang="en-US" dirty="0"/>
          </a:p>
        </p:txBody>
      </p:sp>
      <p:pic>
        <p:nvPicPr>
          <p:cNvPr id="8" name="Content Placeholder 7" descr="WaterstainsAldoE.png"/>
          <p:cNvPicPr>
            <a:picLocks noGrp="1" noChangeAspect="1"/>
          </p:cNvPicPr>
          <p:nvPr>
            <p:ph idx="1"/>
          </p:nvPr>
        </p:nvPicPr>
        <p:blipFill>
          <a:blip r:embed="rId2" cstate="print"/>
          <a:stretch>
            <a:fillRect/>
          </a:stretch>
        </p:blipFill>
        <p:spPr>
          <a:xfrm>
            <a:off x="76200" y="1447800"/>
            <a:ext cx="7239000" cy="1937540"/>
          </a:xfrm>
        </p:spPr>
      </p:pic>
      <p:sp>
        <p:nvSpPr>
          <p:cNvPr id="4" name="Footer Placeholder 3"/>
          <p:cNvSpPr>
            <a:spLocks noGrp="1"/>
          </p:cNvSpPr>
          <p:nvPr>
            <p:ph type="ftr" sz="quarter" idx="11"/>
          </p:nvPr>
        </p:nvSpPr>
        <p:spPr/>
        <p:txBody>
          <a:bodyPr/>
          <a:lstStyle/>
          <a:p>
            <a:r>
              <a:rPr lang="en-US" dirty="0" smtClean="0"/>
              <a:t>An Enduring Mystery © 2015  R. Schneider</a:t>
            </a:r>
            <a:endParaRPr lang="en-US" dirty="0"/>
          </a:p>
        </p:txBody>
      </p:sp>
      <p:sp>
        <p:nvSpPr>
          <p:cNvPr id="5" name="Slide Number Placeholder 4"/>
          <p:cNvSpPr>
            <a:spLocks noGrp="1"/>
          </p:cNvSpPr>
          <p:nvPr>
            <p:ph type="sldNum" sz="quarter" idx="12"/>
          </p:nvPr>
        </p:nvSpPr>
        <p:spPr>
          <a:xfrm>
            <a:off x="6629400" y="6492875"/>
            <a:ext cx="2133600" cy="365125"/>
          </a:xfrm>
        </p:spPr>
        <p:txBody>
          <a:bodyPr/>
          <a:lstStyle/>
          <a:p>
            <a:fld id="{48A028EF-D103-4C28-9A2D-9D4A318C56C1}" type="slidenum">
              <a:rPr lang="en-US" smtClean="0"/>
              <a:pPr/>
              <a:t>19</a:t>
            </a:fld>
            <a:endParaRPr lang="en-US" dirty="0"/>
          </a:p>
        </p:txBody>
      </p:sp>
      <p:pic>
        <p:nvPicPr>
          <p:cNvPr id="92162" name="Picture 2" descr="G:\LLI-Shroud\Images\foldingInJar-Guerreschi.PNG"/>
          <p:cNvPicPr>
            <a:picLocks noChangeAspect="1" noChangeArrowheads="1"/>
          </p:cNvPicPr>
          <p:nvPr/>
        </p:nvPicPr>
        <p:blipFill>
          <a:blip r:embed="rId3" cstate="print"/>
          <a:srcRect/>
          <a:stretch>
            <a:fillRect/>
          </a:stretch>
        </p:blipFill>
        <p:spPr bwMode="auto">
          <a:xfrm>
            <a:off x="7618736" y="0"/>
            <a:ext cx="1525264" cy="1790700"/>
          </a:xfrm>
          <a:prstGeom prst="rect">
            <a:avLst/>
          </a:prstGeom>
          <a:noFill/>
        </p:spPr>
      </p:pic>
      <p:pic>
        <p:nvPicPr>
          <p:cNvPr id="9" name="Picture 8" descr="giandurant1-frontE.jpg"/>
          <p:cNvPicPr>
            <a:picLocks noChangeAspect="1"/>
          </p:cNvPicPr>
          <p:nvPr/>
        </p:nvPicPr>
        <p:blipFill>
          <a:blip r:embed="rId4" cstate="print"/>
          <a:stretch>
            <a:fillRect/>
          </a:stretch>
        </p:blipFill>
        <p:spPr>
          <a:xfrm rot="10800000">
            <a:off x="0" y="3352800"/>
            <a:ext cx="9144000" cy="2413734"/>
          </a:xfrm>
          <a:prstGeom prst="rect">
            <a:avLst/>
          </a:prstGeom>
        </p:spPr>
      </p:pic>
      <p:pic>
        <p:nvPicPr>
          <p:cNvPr id="92164" name="Picture 4"/>
          <p:cNvPicPr>
            <a:picLocks noChangeAspect="1" noChangeArrowheads="1"/>
          </p:cNvPicPr>
          <p:nvPr/>
        </p:nvPicPr>
        <p:blipFill>
          <a:blip r:embed="rId5" cstate="print"/>
          <a:srcRect/>
          <a:stretch>
            <a:fillRect/>
          </a:stretch>
        </p:blipFill>
        <p:spPr bwMode="auto">
          <a:xfrm>
            <a:off x="7620000" y="1676400"/>
            <a:ext cx="1524000" cy="1691190"/>
          </a:xfrm>
          <a:prstGeom prst="rect">
            <a:avLst/>
          </a:prstGeom>
          <a:noFill/>
          <a:ln w="9525">
            <a:noFill/>
            <a:miter lim="800000"/>
            <a:headEnd/>
            <a:tailEnd/>
          </a:ln>
        </p:spPr>
      </p:pic>
      <p:sp>
        <p:nvSpPr>
          <p:cNvPr id="11" name="TextBox 10"/>
          <p:cNvSpPr txBox="1"/>
          <p:nvPr/>
        </p:nvSpPr>
        <p:spPr>
          <a:xfrm>
            <a:off x="0" y="5791200"/>
            <a:ext cx="9144000" cy="1015663"/>
          </a:xfrm>
          <a:prstGeom prst="rect">
            <a:avLst/>
          </a:prstGeom>
          <a:noFill/>
        </p:spPr>
        <p:txBody>
          <a:bodyPr wrap="square" rtlCol="0">
            <a:spAutoFit/>
          </a:bodyPr>
          <a:lstStyle/>
          <a:p>
            <a:r>
              <a:rPr lang="en-US" sz="1200" dirty="0" smtClean="0"/>
              <a:t>Folding  work by Aldo </a:t>
            </a:r>
            <a:r>
              <a:rPr lang="en-US" sz="1200" dirty="0" err="1" smtClean="0"/>
              <a:t>Guerreschi</a:t>
            </a:r>
            <a:r>
              <a:rPr lang="en-US" sz="1200" dirty="0" smtClean="0"/>
              <a:t> and Michele </a:t>
            </a:r>
            <a:r>
              <a:rPr lang="en-US" sz="1200" dirty="0" err="1" smtClean="0"/>
              <a:t>Salcito</a:t>
            </a:r>
            <a:r>
              <a:rPr lang="en-US" sz="1200" dirty="0" smtClean="0"/>
              <a:t> reported in their paper PHOTOGRAPHIC AND COMPUTER STUDIES CONCERNING THE BURN AND WATER STAINS VISIBLE ON THE SHROUD AND THEIR HISTORICAL CONSEQUENCES at Paris 2002</a:t>
            </a:r>
          </a:p>
          <a:p>
            <a:r>
              <a:rPr lang="en-US" dirty="0" smtClean="0"/>
              <a:t> </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roudFaceSTERA.PNG"/>
          <p:cNvPicPr>
            <a:picLocks noChangeAspect="1"/>
          </p:cNvPicPr>
          <p:nvPr/>
        </p:nvPicPr>
        <p:blipFill>
          <a:blip r:embed="rId2" cstate="print"/>
          <a:stretch>
            <a:fillRect/>
          </a:stretch>
        </p:blipFill>
        <p:spPr>
          <a:xfrm>
            <a:off x="0" y="0"/>
            <a:ext cx="1200477" cy="1600636"/>
          </a:xfrm>
          <a:prstGeom prst="rect">
            <a:avLst/>
          </a:prstGeom>
        </p:spPr>
      </p:pic>
      <p:pic>
        <p:nvPicPr>
          <p:cNvPr id="1026" name="Picture 2" descr="C:\Users\Ray\Pictures\RayShroud.PNG"/>
          <p:cNvPicPr>
            <a:picLocks noChangeAspect="1" noChangeArrowheads="1"/>
          </p:cNvPicPr>
          <p:nvPr/>
        </p:nvPicPr>
        <p:blipFill>
          <a:blip r:embed="rId3" cstate="print"/>
          <a:srcRect/>
          <a:stretch>
            <a:fillRect/>
          </a:stretch>
        </p:blipFill>
        <p:spPr bwMode="auto">
          <a:xfrm>
            <a:off x="6858000" y="0"/>
            <a:ext cx="2285999" cy="1808135"/>
          </a:xfrm>
          <a:prstGeom prst="rect">
            <a:avLst/>
          </a:prstGeom>
          <a:noFill/>
        </p:spPr>
      </p:pic>
      <p:sp>
        <p:nvSpPr>
          <p:cNvPr id="2" name="Title 1"/>
          <p:cNvSpPr>
            <a:spLocks noGrp="1"/>
          </p:cNvSpPr>
          <p:nvPr>
            <p:ph type="title"/>
          </p:nvPr>
        </p:nvSpPr>
        <p:spPr>
          <a:xfrm>
            <a:off x="838200" y="152400"/>
            <a:ext cx="5791200" cy="1143000"/>
          </a:xfrm>
        </p:spPr>
        <p:txBody>
          <a:bodyPr/>
          <a:lstStyle/>
          <a:p>
            <a:r>
              <a:rPr lang="en-US" dirty="0" smtClean="0"/>
              <a:t>Introductions</a:t>
            </a:r>
            <a:endParaRPr lang="en-US" dirty="0"/>
          </a:p>
        </p:txBody>
      </p:sp>
      <p:sp>
        <p:nvSpPr>
          <p:cNvPr id="3" name="Content Placeholder 2"/>
          <p:cNvSpPr>
            <a:spLocks noGrp="1"/>
          </p:cNvSpPr>
          <p:nvPr>
            <p:ph idx="1"/>
          </p:nvPr>
        </p:nvSpPr>
        <p:spPr>
          <a:xfrm>
            <a:off x="152400" y="1417637"/>
            <a:ext cx="8991600" cy="5364163"/>
          </a:xfrm>
        </p:spPr>
        <p:txBody>
          <a:bodyPr>
            <a:normAutofit fontScale="92500" lnSpcReduction="20000"/>
          </a:bodyPr>
          <a:lstStyle/>
          <a:p>
            <a:r>
              <a:rPr lang="en-US" dirty="0" smtClean="0"/>
              <a:t>Dr. Ray Schneider, P.E., Ph.D. (retired)</a:t>
            </a:r>
          </a:p>
          <a:p>
            <a:pPr lvl="1"/>
            <a:r>
              <a:rPr lang="en-US" dirty="0" smtClean="0"/>
              <a:t>B.S. Physics, St. Joseph's College, Philadelphia, Pa.</a:t>
            </a:r>
          </a:p>
          <a:p>
            <a:pPr lvl="1"/>
            <a:r>
              <a:rPr lang="en-US" dirty="0" smtClean="0"/>
              <a:t>Most of an M.S. in Physics from Drexel</a:t>
            </a:r>
          </a:p>
          <a:p>
            <a:pPr lvl="1"/>
            <a:r>
              <a:rPr lang="en-US" dirty="0" smtClean="0"/>
              <a:t>M.S. in Engineering Technology, Penn State</a:t>
            </a:r>
          </a:p>
          <a:p>
            <a:pPr lvl="1"/>
            <a:r>
              <a:rPr lang="en-US" dirty="0" smtClean="0"/>
              <a:t>Ph.D. Information Technology , George Mason</a:t>
            </a:r>
          </a:p>
          <a:p>
            <a:r>
              <a:rPr lang="en-US" dirty="0" smtClean="0"/>
              <a:t>Research Scientist Naval Air Development Center, PA.</a:t>
            </a:r>
          </a:p>
          <a:p>
            <a:r>
              <a:rPr lang="en-US" dirty="0" smtClean="0"/>
              <a:t>Senior Scientist to Technology Center Leader at Sperry Defense Systems, Eagan, MN</a:t>
            </a:r>
          </a:p>
          <a:p>
            <a:r>
              <a:rPr lang="en-US" dirty="0" smtClean="0"/>
              <a:t>Engineering Director at </a:t>
            </a:r>
            <a:r>
              <a:rPr lang="en-US" dirty="0" err="1" smtClean="0"/>
              <a:t>ComSonics</a:t>
            </a:r>
            <a:r>
              <a:rPr lang="en-US" dirty="0" smtClean="0"/>
              <a:t>, Harrisonburg, Va.</a:t>
            </a:r>
          </a:p>
          <a:p>
            <a:r>
              <a:rPr lang="en-US" dirty="0" smtClean="0"/>
              <a:t>Adjunct Faculty (</a:t>
            </a:r>
            <a:r>
              <a:rPr lang="en-US" dirty="0" smtClean="0">
                <a:sym typeface="Symbol"/>
              </a:rPr>
              <a:t> 10 years) James Madison University</a:t>
            </a:r>
          </a:p>
          <a:p>
            <a:r>
              <a:rPr lang="en-US" dirty="0" smtClean="0">
                <a:sym typeface="Symbol"/>
              </a:rPr>
              <a:t>Professor of Math and Computer Science, Bridgewater College, Bridgewater, Va. (2002-2012)</a:t>
            </a:r>
            <a:endParaRPr lang="en-US" dirty="0"/>
          </a:p>
        </p:txBody>
      </p:sp>
      <p:sp>
        <p:nvSpPr>
          <p:cNvPr id="4" name="Slide Number Placeholder 3"/>
          <p:cNvSpPr>
            <a:spLocks noGrp="1"/>
          </p:cNvSpPr>
          <p:nvPr>
            <p:ph type="sldNum" sz="quarter" idx="12"/>
          </p:nvPr>
        </p:nvSpPr>
        <p:spPr/>
        <p:txBody>
          <a:bodyPr/>
          <a:lstStyle/>
          <a:p>
            <a:fld id="{48A028EF-D103-4C28-9A2D-9D4A318C56C1}" type="slidenum">
              <a:rPr lang="en-US" smtClean="0"/>
              <a:pPr/>
              <a:t>2</a:t>
            </a:fld>
            <a:endParaRPr lang="en-US" dirty="0"/>
          </a:p>
        </p:txBody>
      </p:sp>
      <p:sp>
        <p:nvSpPr>
          <p:cNvPr id="5" name="Footer Placeholder 4"/>
          <p:cNvSpPr>
            <a:spLocks noGrp="1"/>
          </p:cNvSpPr>
          <p:nvPr>
            <p:ph type="ftr" sz="quarter" idx="11"/>
          </p:nvPr>
        </p:nvSpPr>
        <p:spPr/>
        <p:txBody>
          <a:bodyPr/>
          <a:lstStyle/>
          <a:p>
            <a:r>
              <a:rPr lang="en-US" dirty="0" smtClean="0"/>
              <a:t>An Enduring Mystery © 2015  R. Schneider</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Sindonology.org's</a:t>
            </a:r>
            <a:r>
              <a:rPr lang="en-US" dirty="0" smtClean="0"/>
              <a:t/>
            </a:r>
            <a:br>
              <a:rPr lang="en-US" dirty="0" smtClean="0"/>
            </a:br>
            <a:r>
              <a:rPr lang="en-US" dirty="0" smtClean="0"/>
              <a:t>Shroud Scope</a:t>
            </a:r>
            <a:endParaRPr lang="en-US" dirty="0"/>
          </a:p>
        </p:txBody>
      </p:sp>
      <p:pic>
        <p:nvPicPr>
          <p:cNvPr id="6" name="Content Placeholder 5" descr="SindonologyDotOrg.PNG"/>
          <p:cNvPicPr>
            <a:picLocks noGrp="1" noChangeAspect="1"/>
          </p:cNvPicPr>
          <p:nvPr>
            <p:ph idx="1"/>
          </p:nvPr>
        </p:nvPicPr>
        <p:blipFill>
          <a:blip r:embed="rId2" cstate="print"/>
          <a:stretch>
            <a:fillRect/>
          </a:stretch>
        </p:blipFill>
        <p:spPr>
          <a:xfrm>
            <a:off x="304800" y="1524000"/>
            <a:ext cx="8385372" cy="4830763"/>
          </a:xfrm>
        </p:spPr>
      </p:pic>
      <p:sp>
        <p:nvSpPr>
          <p:cNvPr id="4" name="Footer Placeholder 3"/>
          <p:cNvSpPr>
            <a:spLocks noGrp="1"/>
          </p:cNvSpPr>
          <p:nvPr>
            <p:ph type="ftr" sz="quarter" idx="11"/>
          </p:nvPr>
        </p:nvSpPr>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Survey Of The Markings</a:t>
            </a:r>
            <a:endParaRPr lang="en-US" dirty="0"/>
          </a:p>
        </p:txBody>
      </p:sp>
      <p:sp>
        <p:nvSpPr>
          <p:cNvPr id="3" name="Content Placeholder 2"/>
          <p:cNvSpPr>
            <a:spLocks noGrp="1"/>
          </p:cNvSpPr>
          <p:nvPr>
            <p:ph idx="1"/>
          </p:nvPr>
        </p:nvSpPr>
        <p:spPr>
          <a:xfrm>
            <a:off x="533400" y="1600200"/>
            <a:ext cx="8382000" cy="5029200"/>
          </a:xfrm>
          <a:solidFill>
            <a:schemeClr val="bg1"/>
          </a:solidFill>
          <a:ln>
            <a:solidFill>
              <a:schemeClr val="bg1"/>
            </a:solidFill>
          </a:ln>
        </p:spPr>
        <p:txBody>
          <a:bodyPr>
            <a:normAutofit/>
          </a:bodyPr>
          <a:lstStyle/>
          <a:p>
            <a:r>
              <a:rPr lang="en-US" dirty="0" smtClean="0"/>
              <a:t>We Will Use Mario </a:t>
            </a:r>
            <a:r>
              <a:rPr lang="en-US" dirty="0" err="1" smtClean="0"/>
              <a:t>Latendresse's</a:t>
            </a:r>
            <a:r>
              <a:rPr lang="en-US" dirty="0" smtClean="0"/>
              <a:t> Website </a:t>
            </a:r>
            <a:br>
              <a:rPr lang="en-US" dirty="0" smtClean="0"/>
            </a:br>
            <a:r>
              <a:rPr lang="en-US" dirty="0" smtClean="0">
                <a:hlinkClick r:id="rId2"/>
              </a:rPr>
              <a:t>http://sindonology.org/</a:t>
            </a:r>
            <a:r>
              <a:rPr lang="en-US" dirty="0" smtClean="0"/>
              <a:t> and particularly the Shroud Scope to capture examples of markings.  If they are too faint we'll enhance their contrast or otherwise manipulate them to make them clearer.</a:t>
            </a:r>
          </a:p>
          <a:p>
            <a:r>
              <a:rPr lang="en-US" dirty="0" smtClean="0"/>
              <a:t>Let's Start A Survey Of The Markings On The Shroud.  We'll Call Each Feature By The Commonly Used Names</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Quick Survey Of Markings</a:t>
            </a:r>
            <a:endParaRPr lang="en-US" dirty="0"/>
          </a:p>
        </p:txBody>
      </p:sp>
      <p:sp>
        <p:nvSpPr>
          <p:cNvPr id="3" name="Content Placeholder 2"/>
          <p:cNvSpPr>
            <a:spLocks noGrp="1"/>
          </p:cNvSpPr>
          <p:nvPr>
            <p:ph idx="1"/>
          </p:nvPr>
        </p:nvSpPr>
        <p:spPr>
          <a:xfrm>
            <a:off x="1447800" y="1371600"/>
            <a:ext cx="7239000" cy="5105400"/>
          </a:xfrm>
        </p:spPr>
        <p:txBody>
          <a:bodyPr>
            <a:normAutofit lnSpcReduction="10000"/>
          </a:bodyPr>
          <a:lstStyle/>
          <a:p>
            <a:r>
              <a:rPr lang="en-US" dirty="0" smtClean="0"/>
              <a:t>Clean Linen </a:t>
            </a:r>
            <a:br>
              <a:rPr lang="en-US" dirty="0" smtClean="0"/>
            </a:br>
            <a:r>
              <a:rPr lang="en-US" dirty="0" smtClean="0"/>
              <a:t>     (i.e. places free of dirt and marks)</a:t>
            </a:r>
          </a:p>
          <a:p>
            <a:r>
              <a:rPr lang="en-US" dirty="0" smtClean="0"/>
              <a:t>Burn and Scorch Marks</a:t>
            </a:r>
          </a:p>
          <a:p>
            <a:r>
              <a:rPr lang="en-US" dirty="0" smtClean="0"/>
              <a:t>Water Stains</a:t>
            </a:r>
          </a:p>
          <a:p>
            <a:r>
              <a:rPr lang="en-US" dirty="0" smtClean="0"/>
              <a:t>Blood Stains</a:t>
            </a:r>
          </a:p>
          <a:p>
            <a:r>
              <a:rPr lang="en-US" dirty="0" smtClean="0"/>
              <a:t>Banding Phenomenon</a:t>
            </a:r>
          </a:p>
          <a:p>
            <a:r>
              <a:rPr lang="en-US" dirty="0" smtClean="0"/>
              <a:t>Various Dots and Dirt </a:t>
            </a:r>
          </a:p>
          <a:p>
            <a:r>
              <a:rPr lang="en-US" dirty="0" smtClean="0"/>
              <a:t>Wrinkles and Fold</a:t>
            </a:r>
          </a:p>
          <a:p>
            <a:r>
              <a:rPr lang="en-US" dirty="0" smtClean="0"/>
              <a:t>Patches and Stitching </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 From Sindonology.org</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23</a:t>
            </a:fld>
            <a:endParaRPr lang="en-US" dirty="0"/>
          </a:p>
        </p:txBody>
      </p:sp>
      <p:pic>
        <p:nvPicPr>
          <p:cNvPr id="4098" name="Picture 2" descr="G:\LLI-Shroud\Matlab Work\Face.PNG"/>
          <p:cNvPicPr>
            <a:picLocks noChangeAspect="1" noChangeArrowheads="1"/>
          </p:cNvPicPr>
          <p:nvPr/>
        </p:nvPicPr>
        <p:blipFill>
          <a:blip r:embed="rId2" cstate="print"/>
          <a:srcRect/>
          <a:stretch>
            <a:fillRect/>
          </a:stretch>
        </p:blipFill>
        <p:spPr bwMode="auto">
          <a:xfrm>
            <a:off x="228600" y="1524000"/>
            <a:ext cx="3933825" cy="4514850"/>
          </a:xfrm>
          <a:prstGeom prst="rect">
            <a:avLst/>
          </a:prstGeom>
          <a:noFill/>
        </p:spPr>
      </p:pic>
      <p:sp>
        <p:nvSpPr>
          <p:cNvPr id="7" name="TextBox 6"/>
          <p:cNvSpPr txBox="1"/>
          <p:nvPr/>
        </p:nvSpPr>
        <p:spPr>
          <a:xfrm>
            <a:off x="609600" y="6096000"/>
            <a:ext cx="2954911" cy="369332"/>
          </a:xfrm>
          <a:prstGeom prst="rect">
            <a:avLst/>
          </a:prstGeom>
          <a:noFill/>
        </p:spPr>
        <p:txBody>
          <a:bodyPr wrap="none" rtlCol="0">
            <a:spAutoFit/>
          </a:bodyPr>
          <a:lstStyle/>
          <a:p>
            <a:r>
              <a:rPr lang="en-US" dirty="0" smtClean="0"/>
              <a:t>RGB .</a:t>
            </a:r>
            <a:r>
              <a:rPr lang="en-US" dirty="0" err="1" smtClean="0"/>
              <a:t>png</a:t>
            </a:r>
            <a:r>
              <a:rPr lang="en-US" dirty="0" smtClean="0"/>
              <a:t> image from clipping</a:t>
            </a:r>
            <a:endParaRPr lang="en-US" dirty="0"/>
          </a:p>
        </p:txBody>
      </p:sp>
      <p:pic>
        <p:nvPicPr>
          <p:cNvPr id="4099" name="Picture 3" descr="G:\LLI-Shroud\Matlab Work\fi.png"/>
          <p:cNvPicPr>
            <a:picLocks noChangeAspect="1" noChangeArrowheads="1"/>
          </p:cNvPicPr>
          <p:nvPr/>
        </p:nvPicPr>
        <p:blipFill>
          <a:blip r:embed="rId3" cstate="print"/>
          <a:srcRect/>
          <a:stretch>
            <a:fillRect/>
          </a:stretch>
        </p:blipFill>
        <p:spPr bwMode="auto">
          <a:xfrm>
            <a:off x="4800600" y="1524000"/>
            <a:ext cx="3933825" cy="4514850"/>
          </a:xfrm>
          <a:prstGeom prst="rect">
            <a:avLst/>
          </a:prstGeom>
          <a:noFill/>
        </p:spPr>
      </p:pic>
      <p:sp>
        <p:nvSpPr>
          <p:cNvPr id="9" name="TextBox 8"/>
          <p:cNvSpPr txBox="1"/>
          <p:nvPr/>
        </p:nvSpPr>
        <p:spPr>
          <a:xfrm>
            <a:off x="5029200" y="6019800"/>
            <a:ext cx="3453446" cy="369332"/>
          </a:xfrm>
          <a:prstGeom prst="rect">
            <a:avLst/>
          </a:prstGeom>
          <a:noFill/>
        </p:spPr>
        <p:txBody>
          <a:bodyPr wrap="none" rtlCol="0">
            <a:spAutoFit/>
          </a:bodyPr>
          <a:lstStyle/>
          <a:p>
            <a:r>
              <a:rPr lang="en-US" dirty="0" smtClean="0"/>
              <a:t>same image converted to 16 colors</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LLI-Shroud\Matlab Work\fc1.png"/>
          <p:cNvPicPr>
            <a:picLocks noChangeAspect="1" noChangeArrowheads="1"/>
          </p:cNvPicPr>
          <p:nvPr/>
        </p:nvPicPr>
        <p:blipFill>
          <a:blip r:embed="rId2" cstate="print"/>
          <a:srcRect/>
          <a:stretch>
            <a:fillRect/>
          </a:stretch>
        </p:blipFill>
        <p:spPr bwMode="auto">
          <a:xfrm>
            <a:off x="257175" y="1447800"/>
            <a:ext cx="3933825" cy="4514850"/>
          </a:xfrm>
          <a:prstGeom prst="rect">
            <a:avLst/>
          </a:prstGeom>
          <a:noFill/>
        </p:spPr>
      </p:pic>
      <p:sp>
        <p:nvSpPr>
          <p:cNvPr id="2" name="Title 1"/>
          <p:cNvSpPr>
            <a:spLocks noGrp="1"/>
          </p:cNvSpPr>
          <p:nvPr>
            <p:ph type="title"/>
          </p:nvPr>
        </p:nvSpPr>
        <p:spPr>
          <a:xfrm>
            <a:off x="762000" y="152400"/>
            <a:ext cx="8229600" cy="1143000"/>
          </a:xfrm>
        </p:spPr>
        <p:txBody>
          <a:bodyPr>
            <a:normAutofit fontScale="90000"/>
          </a:bodyPr>
          <a:lstStyle/>
          <a:p>
            <a:r>
              <a:rPr lang="en-US" dirty="0" smtClean="0"/>
              <a:t>The 16 Colors With RED Injected</a:t>
            </a:r>
            <a:br>
              <a:rPr lang="en-US" dirty="0" smtClean="0"/>
            </a:br>
            <a:r>
              <a:rPr lang="en-US" dirty="0" smtClean="0"/>
              <a:t>And A False Color Combination</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24</a:t>
            </a:fld>
            <a:endParaRPr lang="en-US" dirty="0"/>
          </a:p>
        </p:txBody>
      </p:sp>
      <p:pic>
        <p:nvPicPr>
          <p:cNvPr id="6" name="Picture 5" descr="fi-composite16.jpg"/>
          <p:cNvPicPr>
            <a:picLocks noChangeAspect="1"/>
          </p:cNvPicPr>
          <p:nvPr/>
        </p:nvPicPr>
        <p:blipFill>
          <a:blip r:embed="rId3" cstate="print"/>
          <a:stretch>
            <a:fillRect/>
          </a:stretch>
        </p:blipFill>
        <p:spPr>
          <a:xfrm>
            <a:off x="4419600" y="1447800"/>
            <a:ext cx="3850832" cy="4419600"/>
          </a:xfrm>
          <a:prstGeom prst="rect">
            <a:avLst/>
          </a:prstGeom>
        </p:spPr>
      </p:pic>
      <p:sp>
        <p:nvSpPr>
          <p:cNvPr id="8" name="TextBox 7"/>
          <p:cNvSpPr txBox="1"/>
          <p:nvPr/>
        </p:nvSpPr>
        <p:spPr>
          <a:xfrm>
            <a:off x="588465" y="6019800"/>
            <a:ext cx="2992935" cy="646331"/>
          </a:xfrm>
          <a:prstGeom prst="rect">
            <a:avLst/>
          </a:prstGeom>
          <a:noFill/>
        </p:spPr>
        <p:txBody>
          <a:bodyPr wrap="none" rtlCol="0">
            <a:spAutoFit/>
          </a:bodyPr>
          <a:lstStyle/>
          <a:p>
            <a:r>
              <a:rPr lang="en-US" dirty="0" smtClean="0"/>
              <a:t>BLOOD = RED, CLOTH = BLACK</a:t>
            </a:r>
          </a:p>
          <a:p>
            <a:r>
              <a:rPr lang="en-US" dirty="0" smtClean="0"/>
              <a:t>IMAGE = no-change</a:t>
            </a:r>
            <a:endParaRPr lang="en-US" dirty="0"/>
          </a:p>
        </p:txBody>
      </p:sp>
      <p:sp>
        <p:nvSpPr>
          <p:cNvPr id="9" name="TextBox 8"/>
          <p:cNvSpPr txBox="1"/>
          <p:nvPr/>
        </p:nvSpPr>
        <p:spPr>
          <a:xfrm>
            <a:off x="4267200" y="5934670"/>
            <a:ext cx="3983463" cy="923330"/>
          </a:xfrm>
          <a:prstGeom prst="rect">
            <a:avLst/>
          </a:prstGeom>
          <a:noFill/>
        </p:spPr>
        <p:txBody>
          <a:bodyPr wrap="none" rtlCol="0">
            <a:spAutoFit/>
          </a:bodyPr>
          <a:lstStyle/>
          <a:p>
            <a:pPr algn="ctr"/>
            <a:r>
              <a:rPr lang="en-US" dirty="0" smtClean="0"/>
              <a:t>BLOOD= 1,7,11,16 IMAGE=2,4,6,9,10,12 </a:t>
            </a:r>
          </a:p>
          <a:p>
            <a:pPr algn="ctr"/>
            <a:r>
              <a:rPr lang="en-US" dirty="0" smtClean="0"/>
              <a:t>CLOTH = 3,5,8,13,14,15</a:t>
            </a:r>
          </a:p>
          <a:p>
            <a:pPr algn="ct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Forensic Test</a:t>
            </a:r>
            <a:endParaRPr lang="en-US" dirty="0"/>
          </a:p>
        </p:txBody>
      </p:sp>
      <p:sp>
        <p:nvSpPr>
          <p:cNvPr id="3" name="Content Placeholder 2"/>
          <p:cNvSpPr>
            <a:spLocks noGrp="1"/>
          </p:cNvSpPr>
          <p:nvPr>
            <p:ph idx="1"/>
          </p:nvPr>
        </p:nvSpPr>
        <p:spPr/>
        <p:txBody>
          <a:bodyPr/>
          <a:lstStyle/>
          <a:p>
            <a:r>
              <a:rPr lang="en-US" dirty="0" smtClean="0"/>
              <a:t>We have multiple gospel accounts of the passion and death of Jesus Christ</a:t>
            </a:r>
          </a:p>
          <a:p>
            <a:r>
              <a:rPr lang="en-US" dirty="0" smtClean="0"/>
              <a:t>If the shroud is authentically the burial shroud of Jesus Christ it must corroborate those accounts at least is substance</a:t>
            </a:r>
          </a:p>
          <a:p>
            <a:r>
              <a:rPr lang="en-US" dirty="0" smtClean="0"/>
              <a:t>Preferably it should, if authentic, enlarge our understanding is some ways</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Gospel Event Chronology</a:t>
            </a:r>
            <a:endParaRPr lang="en-US" dirty="0"/>
          </a:p>
        </p:txBody>
      </p:sp>
      <p:sp>
        <p:nvSpPr>
          <p:cNvPr id="3" name="Content Placeholder 2"/>
          <p:cNvSpPr>
            <a:spLocks noGrp="1"/>
          </p:cNvSpPr>
          <p:nvPr>
            <p:ph idx="1"/>
          </p:nvPr>
        </p:nvSpPr>
        <p:spPr>
          <a:xfrm>
            <a:off x="1981200" y="1676400"/>
            <a:ext cx="8229600" cy="4525963"/>
          </a:xfrm>
        </p:spPr>
        <p:txBody>
          <a:bodyPr/>
          <a:lstStyle/>
          <a:p>
            <a:r>
              <a:rPr lang="en-US" dirty="0" smtClean="0"/>
              <a:t>Beaten</a:t>
            </a:r>
          </a:p>
          <a:p>
            <a:r>
              <a:rPr lang="en-US" dirty="0" smtClean="0"/>
              <a:t>Scourged</a:t>
            </a:r>
          </a:p>
          <a:p>
            <a:r>
              <a:rPr lang="en-US" dirty="0" smtClean="0"/>
              <a:t>Crowned With Thorns</a:t>
            </a:r>
          </a:p>
          <a:p>
            <a:r>
              <a:rPr lang="en-US" dirty="0" smtClean="0"/>
              <a:t>Carried His Cross</a:t>
            </a:r>
          </a:p>
          <a:p>
            <a:r>
              <a:rPr lang="en-US" dirty="0" smtClean="0"/>
              <a:t>Nailed to the Cross</a:t>
            </a:r>
          </a:p>
          <a:p>
            <a:r>
              <a:rPr lang="en-US" dirty="0" smtClean="0"/>
              <a:t>Died</a:t>
            </a:r>
          </a:p>
          <a:p>
            <a:r>
              <a:rPr lang="en-US" dirty="0" smtClean="0"/>
              <a:t>Pierced</a:t>
            </a:r>
          </a:p>
          <a:p>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Beaten</a:t>
            </a:r>
            <a:endParaRPr lang="en-US" dirty="0"/>
          </a:p>
        </p:txBody>
      </p:sp>
      <p:sp>
        <p:nvSpPr>
          <p:cNvPr id="3" name="Content Placeholder 2"/>
          <p:cNvSpPr>
            <a:spLocks noGrp="1"/>
          </p:cNvSpPr>
          <p:nvPr>
            <p:ph idx="1"/>
          </p:nvPr>
        </p:nvSpPr>
        <p:spPr>
          <a:xfrm>
            <a:off x="228600" y="1600200"/>
            <a:ext cx="4953000" cy="4525963"/>
          </a:xfrm>
        </p:spPr>
        <p:txBody>
          <a:bodyPr>
            <a:normAutofit lnSpcReduction="10000"/>
          </a:bodyPr>
          <a:lstStyle/>
          <a:p>
            <a:r>
              <a:rPr lang="en-US" b="1" dirty="0" smtClean="0"/>
              <a:t>Luke 22:63-65</a:t>
            </a:r>
          </a:p>
          <a:p>
            <a:r>
              <a:rPr lang="en-US" b="1" dirty="0" smtClean="0"/>
              <a:t>The men who were guarding Jesus made fun of him and beat him.  They blindfolded him and asked him, “Who hit you?  Guess!”  And they said many other insulting things to him.</a:t>
            </a:r>
          </a:p>
          <a:p>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27</a:t>
            </a:fld>
            <a:endParaRPr lang="en-US" dirty="0"/>
          </a:p>
        </p:txBody>
      </p:sp>
      <p:pic>
        <p:nvPicPr>
          <p:cNvPr id="7169" name="Picture 1" descr="G:\LLI-Shroud\ShroudScope\FaceE.png"/>
          <p:cNvPicPr>
            <a:picLocks noChangeAspect="1" noChangeArrowheads="1"/>
          </p:cNvPicPr>
          <p:nvPr/>
        </p:nvPicPr>
        <p:blipFill>
          <a:blip r:embed="rId2" cstate="print"/>
          <a:srcRect/>
          <a:stretch>
            <a:fillRect/>
          </a:stretch>
        </p:blipFill>
        <p:spPr bwMode="auto">
          <a:xfrm>
            <a:off x="5105400" y="1676400"/>
            <a:ext cx="3933825" cy="451485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Crowned With Thorns</a:t>
            </a:r>
            <a:endParaRPr lang="en-US" dirty="0"/>
          </a:p>
        </p:txBody>
      </p:sp>
      <p:sp>
        <p:nvSpPr>
          <p:cNvPr id="3" name="Content Placeholder 2"/>
          <p:cNvSpPr>
            <a:spLocks noGrp="1"/>
          </p:cNvSpPr>
          <p:nvPr>
            <p:ph idx="1"/>
          </p:nvPr>
        </p:nvSpPr>
        <p:spPr>
          <a:xfrm>
            <a:off x="3276600" y="1295400"/>
            <a:ext cx="5715000" cy="5105400"/>
          </a:xfrm>
        </p:spPr>
        <p:txBody>
          <a:bodyPr>
            <a:normAutofit fontScale="77500" lnSpcReduction="20000"/>
          </a:bodyPr>
          <a:lstStyle/>
          <a:p>
            <a:r>
              <a:rPr lang="en-US" b="1" dirty="0" smtClean="0"/>
              <a:t>Then Pilate’s soldiers took Jesus into the governor’s palace and the whole company gathered around him.  They stripped off his clothes and put a scarlet robe on him.  </a:t>
            </a:r>
            <a:r>
              <a:rPr lang="en-US" sz="3600" b="1" dirty="0" smtClean="0">
                <a:solidFill>
                  <a:srgbClr val="FFC000"/>
                </a:solidFill>
                <a:effectLst>
                  <a:outerShdw blurRad="38100" dist="38100" dir="2700000" algn="tl">
                    <a:srgbClr val="C0C0C0"/>
                  </a:outerShdw>
                </a:effectLst>
              </a:rPr>
              <a:t>Then they made a crown out of thorny branches and placed it on his head</a:t>
            </a:r>
            <a:r>
              <a:rPr lang="en-US" b="1" dirty="0" smtClean="0"/>
              <a:t>, and put a stick in his right hand; then they knelt before him and made fun of him.  “Long live the King of the Jews!” they said.  They spat on him, and took the stick and hit him over the head.  When they had finished making fun of him, they took the robe off and put his own clothes back on him.  Then they led him out to crucify him.</a:t>
            </a:r>
            <a:endParaRPr lang="en-US" b="1"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28</a:t>
            </a:fld>
            <a:endParaRPr lang="en-US" dirty="0"/>
          </a:p>
        </p:txBody>
      </p:sp>
      <p:pic>
        <p:nvPicPr>
          <p:cNvPr id="81922" name="Picture 2" descr="C:\SHROUDArchive\shroudImages\130_30.jpg"/>
          <p:cNvPicPr>
            <a:picLocks noChangeAspect="1" noChangeArrowheads="1"/>
          </p:cNvPicPr>
          <p:nvPr/>
        </p:nvPicPr>
        <p:blipFill>
          <a:blip r:embed="rId2" cstate="print"/>
          <a:srcRect/>
          <a:stretch>
            <a:fillRect/>
          </a:stretch>
        </p:blipFill>
        <p:spPr bwMode="auto">
          <a:xfrm>
            <a:off x="1676400" y="1219200"/>
            <a:ext cx="1942168" cy="2764866"/>
          </a:xfrm>
          <a:prstGeom prst="rect">
            <a:avLst/>
          </a:prstGeom>
          <a:noFill/>
        </p:spPr>
      </p:pic>
      <p:pic>
        <p:nvPicPr>
          <p:cNvPr id="7" name="Picture 6" descr="headVentral&amp;Dorsal.PNG"/>
          <p:cNvPicPr>
            <a:picLocks noChangeAspect="1"/>
          </p:cNvPicPr>
          <p:nvPr/>
        </p:nvPicPr>
        <p:blipFill>
          <a:blip r:embed="rId3" cstate="print"/>
          <a:stretch>
            <a:fillRect/>
          </a:stretch>
        </p:blipFill>
        <p:spPr>
          <a:xfrm>
            <a:off x="0" y="2368083"/>
            <a:ext cx="2181476" cy="4489917"/>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1143000"/>
          </a:xfrm>
        </p:spPr>
        <p:txBody>
          <a:bodyPr/>
          <a:lstStyle/>
          <a:p>
            <a:r>
              <a:rPr lang="en-US" dirty="0" smtClean="0"/>
              <a:t>Scourged</a:t>
            </a:r>
            <a:endParaRPr lang="en-US" dirty="0"/>
          </a:p>
        </p:txBody>
      </p:sp>
      <p:sp>
        <p:nvSpPr>
          <p:cNvPr id="3" name="Content Placeholder 2"/>
          <p:cNvSpPr>
            <a:spLocks noGrp="1"/>
          </p:cNvSpPr>
          <p:nvPr>
            <p:ph idx="1"/>
          </p:nvPr>
        </p:nvSpPr>
        <p:spPr>
          <a:xfrm>
            <a:off x="4419600" y="3886200"/>
            <a:ext cx="4267200" cy="2971800"/>
          </a:xfrm>
        </p:spPr>
        <p:txBody>
          <a:bodyPr>
            <a:normAutofit/>
          </a:bodyPr>
          <a:lstStyle/>
          <a:p>
            <a:r>
              <a:rPr lang="en-US" dirty="0" smtClean="0"/>
              <a:t>120 strokes or more from an instrument of torture that appears to match a pair of Roman </a:t>
            </a:r>
            <a:r>
              <a:rPr lang="en-US" dirty="0" err="1" smtClean="0"/>
              <a:t>flagrums</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a:xfrm>
            <a:off x="6553200" y="6324600"/>
            <a:ext cx="2133600" cy="365125"/>
          </a:xfrm>
        </p:spPr>
        <p:txBody>
          <a:bodyPr/>
          <a:lstStyle/>
          <a:p>
            <a:fld id="{48A028EF-D103-4C28-9A2D-9D4A318C56C1}" type="slidenum">
              <a:rPr lang="en-US" smtClean="0"/>
              <a:pPr/>
              <a:t>29</a:t>
            </a:fld>
            <a:endParaRPr lang="en-US" dirty="0"/>
          </a:p>
        </p:txBody>
      </p:sp>
      <p:pic>
        <p:nvPicPr>
          <p:cNvPr id="6148" name="Picture 4" descr="G:\LLI-Shroud\shroudNatGeo\Nat.Geo.Magazine.June1980\image028.jpg"/>
          <p:cNvPicPr>
            <a:picLocks noChangeAspect="1" noChangeArrowheads="1"/>
          </p:cNvPicPr>
          <p:nvPr/>
        </p:nvPicPr>
        <p:blipFill>
          <a:blip r:embed="rId2" cstate="print"/>
          <a:srcRect/>
          <a:stretch>
            <a:fillRect/>
          </a:stretch>
        </p:blipFill>
        <p:spPr bwMode="auto">
          <a:xfrm>
            <a:off x="228600" y="1600200"/>
            <a:ext cx="2069399" cy="2152651"/>
          </a:xfrm>
          <a:prstGeom prst="rect">
            <a:avLst/>
          </a:prstGeom>
          <a:noFill/>
        </p:spPr>
      </p:pic>
      <p:pic>
        <p:nvPicPr>
          <p:cNvPr id="6150" name="Picture 6" descr="G:\LLI-Shroud\shroudNatGeo\Nat.Geo.Magazine.June1980\image034.jpg"/>
          <p:cNvPicPr>
            <a:picLocks noChangeAspect="1" noChangeArrowheads="1"/>
          </p:cNvPicPr>
          <p:nvPr/>
        </p:nvPicPr>
        <p:blipFill>
          <a:blip r:embed="rId3" cstate="print"/>
          <a:srcRect/>
          <a:stretch>
            <a:fillRect/>
          </a:stretch>
        </p:blipFill>
        <p:spPr bwMode="auto">
          <a:xfrm>
            <a:off x="2362200" y="1600200"/>
            <a:ext cx="2057400" cy="2110916"/>
          </a:xfrm>
          <a:prstGeom prst="rect">
            <a:avLst/>
          </a:prstGeom>
          <a:noFill/>
        </p:spPr>
      </p:pic>
      <p:pic>
        <p:nvPicPr>
          <p:cNvPr id="6152" name="Picture 8" descr="G:\LLI-Shroud\shroudNatGeo\Nat.Geo.Magazine.June1980\image038.jpg"/>
          <p:cNvPicPr>
            <a:picLocks noChangeAspect="1" noChangeArrowheads="1"/>
          </p:cNvPicPr>
          <p:nvPr/>
        </p:nvPicPr>
        <p:blipFill>
          <a:blip r:embed="rId4" cstate="print"/>
          <a:srcRect/>
          <a:stretch>
            <a:fillRect/>
          </a:stretch>
        </p:blipFill>
        <p:spPr bwMode="auto">
          <a:xfrm>
            <a:off x="304800" y="3886200"/>
            <a:ext cx="1992731" cy="1905001"/>
          </a:xfrm>
          <a:prstGeom prst="rect">
            <a:avLst/>
          </a:prstGeom>
          <a:noFill/>
        </p:spPr>
      </p:pic>
      <p:pic>
        <p:nvPicPr>
          <p:cNvPr id="11" name="Picture 10" descr="scourgingCalves.jpg"/>
          <p:cNvPicPr>
            <a:picLocks noChangeAspect="1"/>
          </p:cNvPicPr>
          <p:nvPr/>
        </p:nvPicPr>
        <p:blipFill>
          <a:blip r:embed="rId5" cstate="print"/>
          <a:stretch>
            <a:fillRect/>
          </a:stretch>
        </p:blipFill>
        <p:spPr>
          <a:xfrm>
            <a:off x="2438400" y="3810000"/>
            <a:ext cx="1938528" cy="2548128"/>
          </a:xfrm>
          <a:prstGeom prst="rect">
            <a:avLst/>
          </a:prstGeom>
        </p:spPr>
      </p:pic>
      <p:pic>
        <p:nvPicPr>
          <p:cNvPr id="12" name="Picture 1027" descr="D:\WINDOWS\DESKTOP\Shroud Scanner\r-scour.jpg"/>
          <p:cNvPicPr>
            <a:picLocks noChangeAspect="1" noChangeArrowheads="1"/>
          </p:cNvPicPr>
          <p:nvPr/>
        </p:nvPicPr>
        <p:blipFill>
          <a:blip r:embed="rId6" cstate="print"/>
          <a:srcRect/>
          <a:stretch>
            <a:fillRect/>
          </a:stretch>
        </p:blipFill>
        <p:spPr bwMode="auto">
          <a:xfrm>
            <a:off x="4572000" y="0"/>
            <a:ext cx="2886422" cy="3200400"/>
          </a:xfrm>
          <a:prstGeom prst="rect">
            <a:avLst/>
          </a:prstGeom>
          <a:noFill/>
        </p:spPr>
      </p:pic>
      <p:pic>
        <p:nvPicPr>
          <p:cNvPr id="6155" name="Picture 11" descr="C:\SHROUDArchive\shroudImages\134_34.jpg"/>
          <p:cNvPicPr>
            <a:picLocks noChangeAspect="1" noChangeArrowheads="1"/>
          </p:cNvPicPr>
          <p:nvPr/>
        </p:nvPicPr>
        <p:blipFill>
          <a:blip r:embed="rId7" cstate="print"/>
          <a:srcRect/>
          <a:stretch>
            <a:fillRect/>
          </a:stretch>
        </p:blipFill>
        <p:spPr bwMode="auto">
          <a:xfrm>
            <a:off x="6400800" y="2133600"/>
            <a:ext cx="2584778" cy="177165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Encounter With The Shroud</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smtClean="0"/>
              <a:t>About 1962 At A Religious Retreat At A Lecture Using Glass Slides From The 1931 </a:t>
            </a:r>
            <a:r>
              <a:rPr lang="en-US" dirty="0" err="1" smtClean="0"/>
              <a:t>Enrie</a:t>
            </a:r>
            <a:r>
              <a:rPr lang="en-US" dirty="0" smtClean="0"/>
              <a:t> Pictures</a:t>
            </a:r>
          </a:p>
          <a:p>
            <a:pPr lvl="1"/>
            <a:r>
              <a:rPr lang="en-US" dirty="0" smtClean="0"/>
              <a:t>Showed people the image if they were interested</a:t>
            </a:r>
          </a:p>
          <a:p>
            <a:r>
              <a:rPr lang="en-US" dirty="0" smtClean="0"/>
              <a:t>1976 Eric Jumper &amp; John Jackson Dramatically Demonstrate the 3D Characteristic</a:t>
            </a:r>
          </a:p>
          <a:p>
            <a:pPr lvl="1"/>
            <a:r>
              <a:rPr lang="en-US" dirty="0" smtClean="0"/>
              <a:t>They showed you could do more science on the shroud and that hooked me.</a:t>
            </a:r>
          </a:p>
          <a:p>
            <a:r>
              <a:rPr lang="en-US" dirty="0" smtClean="0"/>
              <a:t>Researched &amp; Lectured On The Shroud Ever Since</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srcRect/>
          <a:stretch>
            <a:fillRect/>
          </a:stretch>
        </p:blipFill>
        <p:spPr bwMode="auto">
          <a:xfrm>
            <a:off x="4267200" y="3124200"/>
            <a:ext cx="1410176" cy="1696452"/>
          </a:xfrm>
          <a:prstGeom prst="rect">
            <a:avLst/>
          </a:prstGeom>
          <a:noFill/>
          <a:ln w="9525">
            <a:noFill/>
            <a:miter lim="800000"/>
            <a:headEnd/>
            <a:tailEnd/>
          </a:ln>
        </p:spPr>
      </p:pic>
      <p:sp>
        <p:nvSpPr>
          <p:cNvPr id="4" name="Footer Placeholder 3"/>
          <p:cNvSpPr>
            <a:spLocks noGrp="1"/>
          </p:cNvSpPr>
          <p:nvPr>
            <p:ph type="ftr" sz="quarter" idx="11"/>
          </p:nvPr>
        </p:nvSpPr>
        <p:spPr>
          <a:xfrm>
            <a:off x="3962400" y="6356350"/>
            <a:ext cx="2895600" cy="365125"/>
          </a:xfrm>
        </p:spPr>
        <p:txBody>
          <a:bodyPr/>
          <a:lstStyle/>
          <a:p>
            <a:r>
              <a:rPr lang="en-US" dirty="0"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30</a:t>
            </a:fld>
            <a:endParaRPr lang="en-US" dirty="0"/>
          </a:p>
        </p:txBody>
      </p:sp>
      <p:sp>
        <p:nvSpPr>
          <p:cNvPr id="6" name="Title 1"/>
          <p:cNvSpPr>
            <a:spLocks noGrp="1"/>
          </p:cNvSpPr>
          <p:nvPr>
            <p:ph type="title"/>
          </p:nvPr>
        </p:nvSpPr>
        <p:spPr>
          <a:xfrm>
            <a:off x="914400" y="0"/>
            <a:ext cx="8229600" cy="1143000"/>
          </a:xfrm>
        </p:spPr>
        <p:txBody>
          <a:bodyPr/>
          <a:lstStyle/>
          <a:p>
            <a:r>
              <a:rPr lang="en-US" dirty="0" smtClean="0"/>
              <a:t>The Scourging and Crucifixion</a:t>
            </a:r>
            <a:endParaRPr lang="en-US" dirty="0"/>
          </a:p>
        </p:txBody>
      </p:sp>
      <p:pic>
        <p:nvPicPr>
          <p:cNvPr id="7" name="Picture 3" descr="G:\PHOTOS\ScouringRicci800.jpg"/>
          <p:cNvPicPr>
            <a:picLocks noChangeAspect="1" noChangeArrowheads="1"/>
          </p:cNvPicPr>
          <p:nvPr/>
        </p:nvPicPr>
        <p:blipFill>
          <a:blip r:embed="rId3" cstate="print"/>
          <a:srcRect/>
          <a:stretch>
            <a:fillRect/>
          </a:stretch>
        </p:blipFill>
        <p:spPr bwMode="auto">
          <a:xfrm>
            <a:off x="0" y="1524000"/>
            <a:ext cx="3990740" cy="5257800"/>
          </a:xfrm>
          <a:prstGeom prst="rect">
            <a:avLst/>
          </a:prstGeom>
          <a:noFill/>
        </p:spPr>
      </p:pic>
      <p:sp>
        <p:nvSpPr>
          <p:cNvPr id="8" name="TextBox 7"/>
          <p:cNvSpPr txBox="1"/>
          <p:nvPr/>
        </p:nvSpPr>
        <p:spPr>
          <a:xfrm>
            <a:off x="1295400" y="838200"/>
            <a:ext cx="7848600" cy="954107"/>
          </a:xfrm>
          <a:prstGeom prst="rect">
            <a:avLst/>
          </a:prstGeom>
          <a:noFill/>
        </p:spPr>
        <p:txBody>
          <a:bodyPr wrap="square" rtlCol="0">
            <a:spAutoFit/>
          </a:bodyPr>
          <a:lstStyle/>
          <a:p>
            <a:r>
              <a:rPr lang="en-US" sz="2800" dirty="0" smtClean="0"/>
              <a:t>Scourging Depiction Derived  From The Shroud by</a:t>
            </a:r>
          </a:p>
          <a:p>
            <a:r>
              <a:rPr lang="en-US" sz="2800" dirty="0" smtClean="0"/>
              <a:t>                                                                          </a:t>
            </a:r>
            <a:r>
              <a:rPr lang="en-US" sz="2800" dirty="0" err="1" smtClean="0"/>
              <a:t>Giulio</a:t>
            </a:r>
            <a:r>
              <a:rPr lang="en-US" sz="2800" dirty="0" smtClean="0"/>
              <a:t> Ricci</a:t>
            </a:r>
            <a:endParaRPr lang="en-US" sz="2800" dirty="0"/>
          </a:p>
        </p:txBody>
      </p:sp>
      <p:cxnSp>
        <p:nvCxnSpPr>
          <p:cNvPr id="9" name="Straight Arrow Connector 8"/>
          <p:cNvCxnSpPr/>
          <p:nvPr/>
        </p:nvCxnSpPr>
        <p:spPr>
          <a:xfrm flipH="1">
            <a:off x="2057400" y="2819400"/>
            <a:ext cx="22860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67200" y="1524000"/>
            <a:ext cx="2286000" cy="1569660"/>
          </a:xfrm>
          <a:prstGeom prst="rect">
            <a:avLst/>
          </a:prstGeom>
          <a:noFill/>
        </p:spPr>
        <p:txBody>
          <a:bodyPr wrap="square" rtlCol="0">
            <a:spAutoFit/>
          </a:bodyPr>
          <a:lstStyle/>
          <a:p>
            <a:r>
              <a:rPr lang="en-US" sz="2400" dirty="0" smtClean="0"/>
              <a:t>Area of Abrasion from Carrying the </a:t>
            </a:r>
            <a:r>
              <a:rPr lang="en-US" sz="2400" dirty="0" err="1" smtClean="0"/>
              <a:t>Patibulum</a:t>
            </a:r>
            <a:r>
              <a:rPr lang="en-US" sz="2400" dirty="0" smtClean="0"/>
              <a:t> (Crossbeam)</a:t>
            </a:r>
            <a:endParaRPr lang="en-US" sz="2400" dirty="0"/>
          </a:p>
        </p:txBody>
      </p:sp>
      <p:pic>
        <p:nvPicPr>
          <p:cNvPr id="11" name="Picture 2"/>
          <p:cNvPicPr>
            <a:picLocks noChangeAspect="1" noChangeArrowheads="1"/>
          </p:cNvPicPr>
          <p:nvPr/>
        </p:nvPicPr>
        <p:blipFill>
          <a:blip r:embed="rId4" cstate="print"/>
          <a:srcRect/>
          <a:stretch>
            <a:fillRect/>
          </a:stretch>
        </p:blipFill>
        <p:spPr bwMode="auto">
          <a:xfrm>
            <a:off x="6400801" y="2202958"/>
            <a:ext cx="2743200" cy="4169268"/>
          </a:xfrm>
          <a:prstGeom prst="rect">
            <a:avLst/>
          </a:prstGeom>
          <a:noFill/>
          <a:ln w="9525">
            <a:noFill/>
            <a:miter lim="800000"/>
            <a:headEnd/>
            <a:tailEnd/>
          </a:ln>
        </p:spPr>
      </p:pic>
      <p:sp>
        <p:nvSpPr>
          <p:cNvPr id="12" name="TextBox 11"/>
          <p:cNvSpPr txBox="1"/>
          <p:nvPr/>
        </p:nvSpPr>
        <p:spPr>
          <a:xfrm>
            <a:off x="4114800" y="4876800"/>
            <a:ext cx="2362200" cy="1477328"/>
          </a:xfrm>
          <a:prstGeom prst="rect">
            <a:avLst/>
          </a:prstGeom>
          <a:noFill/>
        </p:spPr>
        <p:txBody>
          <a:bodyPr wrap="square" rtlCol="0">
            <a:spAutoFit/>
          </a:bodyPr>
          <a:lstStyle/>
          <a:p>
            <a:r>
              <a:rPr lang="en-US" dirty="0" smtClean="0"/>
              <a:t>Blood on frontal image (enhanced)</a:t>
            </a:r>
          </a:p>
          <a:p>
            <a:r>
              <a:rPr lang="en-US" dirty="0" smtClean="0"/>
              <a:t>from "The Real Face of Jesus" documentary</a:t>
            </a:r>
          </a:p>
          <a:p>
            <a:r>
              <a:rPr lang="en-US" dirty="0" smtClean="0"/>
              <a:t>by Ray Downing</a:t>
            </a:r>
            <a:endParaRPr lang="en-US" dirty="0"/>
          </a:p>
        </p:txBody>
      </p:sp>
      <p:cxnSp>
        <p:nvCxnSpPr>
          <p:cNvPr id="13" name="Straight Arrow Connector 12"/>
          <p:cNvCxnSpPr/>
          <p:nvPr/>
        </p:nvCxnSpPr>
        <p:spPr>
          <a:xfrm flipV="1">
            <a:off x="5791200" y="3581400"/>
            <a:ext cx="1066800" cy="1371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229600" cy="1143000"/>
          </a:xfrm>
        </p:spPr>
        <p:txBody>
          <a:bodyPr>
            <a:normAutofit/>
          </a:bodyPr>
          <a:lstStyle/>
          <a:p>
            <a:r>
              <a:rPr lang="en-US" dirty="0" smtClean="0"/>
              <a:t>Carried His Cross The </a:t>
            </a:r>
            <a:r>
              <a:rPr lang="en-US" dirty="0" err="1" smtClean="0"/>
              <a:t>Patibulum</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a:xfrm>
            <a:off x="2286000" y="6356350"/>
            <a:ext cx="3733800" cy="365125"/>
          </a:xfrm>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31</a:t>
            </a:fld>
            <a:endParaRPr lang="en-US" dirty="0"/>
          </a:p>
        </p:txBody>
      </p:sp>
      <p:grpSp>
        <p:nvGrpSpPr>
          <p:cNvPr id="8" name="Group 7"/>
          <p:cNvGrpSpPr/>
          <p:nvPr/>
        </p:nvGrpSpPr>
        <p:grpSpPr>
          <a:xfrm>
            <a:off x="-68290" y="2271524"/>
            <a:ext cx="9364690" cy="3976876"/>
            <a:chOff x="-220691" y="1219200"/>
            <a:chExt cx="9364690" cy="3976876"/>
          </a:xfrm>
        </p:grpSpPr>
        <p:pic>
          <p:nvPicPr>
            <p:cNvPr id="6" name="Picture 1027" descr="D:\WINDOWS\DESKTOP\Shroud Scanner\r-patib.jpg"/>
            <p:cNvPicPr>
              <a:picLocks noChangeAspect="1" noChangeArrowheads="1"/>
            </p:cNvPicPr>
            <p:nvPr/>
          </p:nvPicPr>
          <p:blipFill>
            <a:blip r:embed="rId2" cstate="print"/>
            <a:srcRect/>
            <a:stretch>
              <a:fillRect/>
            </a:stretch>
          </p:blipFill>
          <p:spPr bwMode="auto">
            <a:xfrm>
              <a:off x="-220691" y="1219200"/>
              <a:ext cx="6469091" cy="3963737"/>
            </a:xfrm>
            <a:prstGeom prst="rect">
              <a:avLst/>
            </a:prstGeom>
            <a:noFill/>
          </p:spPr>
        </p:pic>
        <p:pic>
          <p:nvPicPr>
            <p:cNvPr id="82946" name="Picture 2" descr="G:\LLI-Shroud\ShroudScope\backRE.png"/>
            <p:cNvPicPr>
              <a:picLocks noChangeAspect="1" noChangeArrowheads="1"/>
            </p:cNvPicPr>
            <p:nvPr/>
          </p:nvPicPr>
          <p:blipFill>
            <a:blip r:embed="rId3" cstate="print"/>
            <a:srcRect/>
            <a:stretch>
              <a:fillRect/>
            </a:stretch>
          </p:blipFill>
          <p:spPr bwMode="auto">
            <a:xfrm>
              <a:off x="4495800" y="1219200"/>
              <a:ext cx="4648199" cy="3976876"/>
            </a:xfrm>
            <a:prstGeom prst="rect">
              <a:avLst/>
            </a:prstGeom>
            <a:noFill/>
          </p:spPr>
        </p:pic>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Nailed To The Cross</a:t>
            </a:r>
            <a:endParaRPr lang="en-US" dirty="0"/>
          </a:p>
        </p:txBody>
      </p:sp>
      <p:pic>
        <p:nvPicPr>
          <p:cNvPr id="6" name="Content Placeholder 5" descr="Nailing.png"/>
          <p:cNvPicPr>
            <a:picLocks noGrp="1" noChangeAspect="1"/>
          </p:cNvPicPr>
          <p:nvPr>
            <p:ph idx="1"/>
          </p:nvPr>
        </p:nvPicPr>
        <p:blipFill>
          <a:blip r:embed="rId2" cstate="print"/>
          <a:stretch>
            <a:fillRect/>
          </a:stretch>
        </p:blipFill>
        <p:spPr>
          <a:xfrm>
            <a:off x="304800" y="1752600"/>
            <a:ext cx="6072334" cy="4525963"/>
          </a:xfrm>
        </p:spPr>
      </p:pic>
      <p:sp>
        <p:nvSpPr>
          <p:cNvPr id="4" name="Footer Placeholder 3"/>
          <p:cNvSpPr>
            <a:spLocks noGrp="1"/>
          </p:cNvSpPr>
          <p:nvPr>
            <p:ph type="ftr" sz="quarter" idx="11"/>
          </p:nvPr>
        </p:nvSpPr>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32</a:t>
            </a:fld>
            <a:endParaRPr lang="en-US" dirty="0"/>
          </a:p>
        </p:txBody>
      </p:sp>
      <p:pic>
        <p:nvPicPr>
          <p:cNvPr id="7" name="Picture 6" descr="Nailing.PNG"/>
          <p:cNvPicPr>
            <a:picLocks noChangeAspect="1"/>
          </p:cNvPicPr>
          <p:nvPr/>
        </p:nvPicPr>
        <p:blipFill>
          <a:blip r:embed="rId3" cstate="print"/>
          <a:stretch>
            <a:fillRect/>
          </a:stretch>
        </p:blipFill>
        <p:spPr>
          <a:xfrm>
            <a:off x="4267200" y="1352244"/>
            <a:ext cx="4534353" cy="3067356"/>
          </a:xfrm>
          <a:prstGeom prst="rect">
            <a:avLst/>
          </a:prstGeom>
        </p:spPr>
      </p:pic>
      <p:sp>
        <p:nvSpPr>
          <p:cNvPr id="8" name="TextBox 7"/>
          <p:cNvSpPr txBox="1"/>
          <p:nvPr/>
        </p:nvSpPr>
        <p:spPr>
          <a:xfrm>
            <a:off x="6310980" y="4724400"/>
            <a:ext cx="2894126" cy="830997"/>
          </a:xfrm>
          <a:prstGeom prst="rect">
            <a:avLst/>
          </a:prstGeom>
          <a:noFill/>
        </p:spPr>
        <p:txBody>
          <a:bodyPr wrap="none" rtlCol="0">
            <a:spAutoFit/>
          </a:bodyPr>
          <a:lstStyle/>
          <a:p>
            <a:r>
              <a:rPr lang="en-US" sz="2400" b="1" dirty="0" smtClean="0"/>
              <a:t>No Thumbs Visible</a:t>
            </a:r>
          </a:p>
          <a:p>
            <a:r>
              <a:rPr lang="en-US" sz="2400" b="1" dirty="0" smtClean="0"/>
              <a:t>Nailed Through Wrist</a:t>
            </a:r>
            <a:endParaRPr lang="en-US" sz="2400" b="1" dirty="0"/>
          </a:p>
        </p:txBody>
      </p:sp>
      <p:pic>
        <p:nvPicPr>
          <p:cNvPr id="84994" name="Picture 2" descr="http://www.gcmwatch.com/wp-content/uploads/2011/08/bloodofjesus-300x266.jpg"/>
          <p:cNvPicPr>
            <a:picLocks noChangeAspect="1" noChangeArrowheads="1"/>
          </p:cNvPicPr>
          <p:nvPr/>
        </p:nvPicPr>
        <p:blipFill>
          <a:blip r:embed="rId4" cstate="print"/>
          <a:srcRect/>
          <a:stretch>
            <a:fillRect/>
          </a:stretch>
        </p:blipFill>
        <p:spPr bwMode="auto">
          <a:xfrm>
            <a:off x="304800" y="4648200"/>
            <a:ext cx="2286000" cy="2026921"/>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229600" cy="1143000"/>
          </a:xfrm>
        </p:spPr>
        <p:txBody>
          <a:bodyPr/>
          <a:lstStyle/>
          <a:p>
            <a:r>
              <a:rPr lang="en-US" dirty="0" smtClean="0"/>
              <a:t>Jesus Dies On The Cross</a:t>
            </a:r>
            <a:endParaRPr lang="en-US" dirty="0"/>
          </a:p>
        </p:txBody>
      </p:sp>
      <p:sp>
        <p:nvSpPr>
          <p:cNvPr id="3" name="Content Placeholder 2"/>
          <p:cNvSpPr>
            <a:spLocks noGrp="1"/>
          </p:cNvSpPr>
          <p:nvPr>
            <p:ph idx="1"/>
          </p:nvPr>
        </p:nvSpPr>
        <p:spPr>
          <a:xfrm>
            <a:off x="914400" y="1066800"/>
            <a:ext cx="8229600" cy="4525963"/>
          </a:xfrm>
        </p:spPr>
        <p:txBody>
          <a:bodyPr/>
          <a:lstStyle/>
          <a:p>
            <a:r>
              <a:rPr lang="en-US" dirty="0" smtClean="0"/>
              <a:t>Two directions of blood flow along the arms</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33</a:t>
            </a:fld>
            <a:endParaRPr lang="en-US" dirty="0"/>
          </a:p>
        </p:txBody>
      </p:sp>
      <p:pic>
        <p:nvPicPr>
          <p:cNvPr id="6" name="Picture 5" descr="BloodFlowAlongArmsE.png"/>
          <p:cNvPicPr>
            <a:picLocks noChangeAspect="1"/>
          </p:cNvPicPr>
          <p:nvPr/>
        </p:nvPicPr>
        <p:blipFill>
          <a:blip r:embed="rId2" cstate="print"/>
          <a:stretch>
            <a:fillRect/>
          </a:stretch>
        </p:blipFill>
        <p:spPr>
          <a:xfrm>
            <a:off x="304800" y="1905000"/>
            <a:ext cx="7344801" cy="4258270"/>
          </a:xfrm>
          <a:prstGeom prst="rect">
            <a:avLst/>
          </a:prstGeom>
        </p:spPr>
      </p:pic>
      <p:pic>
        <p:nvPicPr>
          <p:cNvPr id="83970" name="Picture 2" descr="http://www.world-mysteries.com/sar_2jesu.jpg"/>
          <p:cNvPicPr>
            <a:picLocks noChangeAspect="1" noChangeArrowheads="1"/>
          </p:cNvPicPr>
          <p:nvPr/>
        </p:nvPicPr>
        <p:blipFill>
          <a:blip r:embed="rId3" cstate="print"/>
          <a:srcRect/>
          <a:stretch>
            <a:fillRect/>
          </a:stretch>
        </p:blipFill>
        <p:spPr bwMode="auto">
          <a:xfrm>
            <a:off x="6040281" y="1809750"/>
            <a:ext cx="3103719" cy="436245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572000" cy="1143000"/>
          </a:xfrm>
        </p:spPr>
        <p:txBody>
          <a:bodyPr/>
          <a:lstStyle/>
          <a:p>
            <a:r>
              <a:rPr lang="en-US" dirty="0" smtClean="0"/>
              <a:t>Pierced</a:t>
            </a:r>
            <a:endParaRPr lang="en-US" dirty="0"/>
          </a:p>
        </p:txBody>
      </p:sp>
      <p:pic>
        <p:nvPicPr>
          <p:cNvPr id="7" name="Content Placeholder 6" descr="FrontE.png"/>
          <p:cNvPicPr>
            <a:picLocks noGrp="1" noChangeAspect="1"/>
          </p:cNvPicPr>
          <p:nvPr>
            <p:ph idx="1"/>
          </p:nvPr>
        </p:nvPicPr>
        <p:blipFill>
          <a:blip r:embed="rId2" cstate="print"/>
          <a:stretch>
            <a:fillRect/>
          </a:stretch>
        </p:blipFill>
        <p:spPr>
          <a:xfrm>
            <a:off x="4648200" y="157614"/>
            <a:ext cx="4245849" cy="6044750"/>
          </a:xfrm>
        </p:spPr>
      </p:pic>
      <p:sp>
        <p:nvSpPr>
          <p:cNvPr id="4" name="Footer Placeholder 3"/>
          <p:cNvSpPr>
            <a:spLocks noGrp="1"/>
          </p:cNvSpPr>
          <p:nvPr>
            <p:ph type="ftr" sz="quarter" idx="11"/>
          </p:nvPr>
        </p:nvSpPr>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34</a:t>
            </a:fld>
            <a:endParaRPr lang="en-US" dirty="0"/>
          </a:p>
        </p:txBody>
      </p:sp>
      <p:pic>
        <p:nvPicPr>
          <p:cNvPr id="87042" name="Picture 2" descr="https://s-media-cache-ak0.pinimg.com/236x/3f/2f/c0/3f2fc035fdc3afdb9487f209a6b0e35b.jpg"/>
          <p:cNvPicPr>
            <a:picLocks noChangeAspect="1" noChangeArrowheads="1"/>
          </p:cNvPicPr>
          <p:nvPr/>
        </p:nvPicPr>
        <p:blipFill>
          <a:blip r:embed="rId3" cstate="print"/>
          <a:srcRect/>
          <a:stretch>
            <a:fillRect/>
          </a:stretch>
        </p:blipFill>
        <p:spPr bwMode="auto">
          <a:xfrm>
            <a:off x="1752600" y="1143000"/>
            <a:ext cx="2957762" cy="3810000"/>
          </a:xfrm>
          <a:prstGeom prst="rect">
            <a:avLst/>
          </a:prstGeom>
          <a:noFill/>
        </p:spPr>
      </p:pic>
      <p:sp>
        <p:nvSpPr>
          <p:cNvPr id="8" name="TextBox 7"/>
          <p:cNvSpPr txBox="1"/>
          <p:nvPr/>
        </p:nvSpPr>
        <p:spPr>
          <a:xfrm>
            <a:off x="381000" y="4114800"/>
            <a:ext cx="4343400" cy="2677656"/>
          </a:xfrm>
          <a:prstGeom prst="rect">
            <a:avLst/>
          </a:prstGeom>
          <a:solidFill>
            <a:schemeClr val="bg1"/>
          </a:solidFill>
        </p:spPr>
        <p:txBody>
          <a:bodyPr wrap="square" rtlCol="0">
            <a:spAutoFit/>
          </a:bodyPr>
          <a:lstStyle/>
          <a:p>
            <a:r>
              <a:rPr lang="en-US" sz="2800" b="1" dirty="0" smtClean="0"/>
              <a:t>John 19:34 “But one of the soldiers opened his side with a lance, and immediately there came out blood and water.”</a:t>
            </a:r>
          </a:p>
          <a:p>
            <a:endParaRPr lang="en-US" sz="2800" dirty="0"/>
          </a:p>
        </p:txBody>
      </p:sp>
      <p:pic>
        <p:nvPicPr>
          <p:cNvPr id="87046" name="Picture 6" descr="http://cdn.static.ovimg.com/episode/3302431.jpg"/>
          <p:cNvPicPr>
            <a:picLocks noChangeAspect="1" noChangeArrowheads="1"/>
          </p:cNvPicPr>
          <p:nvPr/>
        </p:nvPicPr>
        <p:blipFill>
          <a:blip r:embed="rId4" cstate="print"/>
          <a:srcRect/>
          <a:stretch>
            <a:fillRect/>
          </a:stretch>
        </p:blipFill>
        <p:spPr bwMode="auto">
          <a:xfrm>
            <a:off x="4495800" y="4191000"/>
            <a:ext cx="3810000" cy="214312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543800" cy="1143000"/>
          </a:xfrm>
        </p:spPr>
        <p:txBody>
          <a:bodyPr>
            <a:normAutofit/>
          </a:bodyPr>
          <a:lstStyle/>
          <a:p>
            <a:r>
              <a:rPr lang="en-US" dirty="0" smtClean="0"/>
              <a:t>A Flow of Blood and Water</a:t>
            </a:r>
            <a:endParaRPr lang="en-US" dirty="0"/>
          </a:p>
        </p:txBody>
      </p:sp>
      <p:sp>
        <p:nvSpPr>
          <p:cNvPr id="4" name="Footer Placeholder 3"/>
          <p:cNvSpPr>
            <a:spLocks noGrp="1"/>
          </p:cNvSpPr>
          <p:nvPr>
            <p:ph type="ftr" sz="quarter" idx="11"/>
          </p:nvPr>
        </p:nvSpPr>
        <p:spPr/>
        <p:txBody>
          <a:bodyPr/>
          <a:lstStyle/>
          <a:p>
            <a:r>
              <a:rPr lang="en-US" dirty="0"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35</a:t>
            </a:fld>
            <a:endParaRPr lang="en-US" dirty="0"/>
          </a:p>
        </p:txBody>
      </p:sp>
      <p:pic>
        <p:nvPicPr>
          <p:cNvPr id="6" name="Picture 5" descr="FlowOfBloodAndWaterE.png"/>
          <p:cNvPicPr>
            <a:picLocks noChangeAspect="1"/>
          </p:cNvPicPr>
          <p:nvPr/>
        </p:nvPicPr>
        <p:blipFill>
          <a:blip r:embed="rId2" cstate="print"/>
          <a:stretch>
            <a:fillRect/>
          </a:stretch>
        </p:blipFill>
        <p:spPr>
          <a:xfrm>
            <a:off x="152400" y="4038600"/>
            <a:ext cx="6798297" cy="2019529"/>
          </a:xfrm>
          <a:prstGeom prst="rect">
            <a:avLst/>
          </a:prstGeom>
        </p:spPr>
      </p:pic>
      <p:pic>
        <p:nvPicPr>
          <p:cNvPr id="88066" name="Picture 2" descr="http://www.jrdkirk.com/wp-content/uploads/2010/10/cross-water-blood.jpg"/>
          <p:cNvPicPr>
            <a:picLocks noChangeAspect="1" noChangeArrowheads="1"/>
          </p:cNvPicPr>
          <p:nvPr/>
        </p:nvPicPr>
        <p:blipFill>
          <a:blip r:embed="rId3" cstate="print"/>
          <a:srcRect/>
          <a:stretch>
            <a:fillRect/>
          </a:stretch>
        </p:blipFill>
        <p:spPr bwMode="auto">
          <a:xfrm>
            <a:off x="5715000" y="1143000"/>
            <a:ext cx="3448196" cy="2895600"/>
          </a:xfrm>
          <a:prstGeom prst="rect">
            <a:avLst/>
          </a:prstGeom>
          <a:noFill/>
        </p:spPr>
      </p:pic>
      <p:sp>
        <p:nvSpPr>
          <p:cNvPr id="9" name="Content Placeholder 8"/>
          <p:cNvSpPr txBox="1">
            <a:spLocks noGrp="1"/>
          </p:cNvSpPr>
          <p:nvPr>
            <p:ph idx="1"/>
          </p:nvPr>
        </p:nvSpPr>
        <p:spPr>
          <a:xfrm>
            <a:off x="304800" y="1553254"/>
            <a:ext cx="5334000" cy="2332946"/>
          </a:xfrm>
          <a:prstGeom prst="rect">
            <a:avLst/>
          </a:prstGeom>
          <a:solidFill>
            <a:schemeClr val="bg1"/>
          </a:solidFill>
        </p:spPr>
        <p:txBody>
          <a:bodyPr wrap="square" rtlCol="0">
            <a:spAutoFit/>
          </a:bodyPr>
          <a:lstStyle/>
          <a:p>
            <a:pPr>
              <a:buNone/>
            </a:pPr>
            <a:r>
              <a:rPr lang="en-US" sz="2800" b="1" dirty="0" smtClean="0"/>
              <a:t>    John 19:34 “But one of the soldiers opened his side with a lance, and immediately there came out blood and water.”</a:t>
            </a:r>
          </a:p>
          <a:p>
            <a:endParaRPr lang="en-US" sz="28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US" sz="7200" dirty="0" smtClean="0"/>
              <a:t>A Short Intermission</a:t>
            </a:r>
            <a:endParaRPr lang="en-US" sz="7200" dirty="0"/>
          </a:p>
        </p:txBody>
      </p:sp>
      <p:sp>
        <p:nvSpPr>
          <p:cNvPr id="7" name="Subtitle 6"/>
          <p:cNvSpPr>
            <a:spLocks noGrp="1"/>
          </p:cNvSpPr>
          <p:nvPr>
            <p:ph type="subTitle" idx="1"/>
          </p:nvPr>
        </p:nvSpPr>
        <p:spPr/>
        <p:txBody>
          <a:bodyPr/>
          <a:lstStyle/>
          <a:p>
            <a:r>
              <a:rPr lang="en-US" dirty="0" smtClean="0"/>
              <a:t>Let's Take Ten Minutes Or So</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36</a:t>
            </a:fld>
            <a:endParaRPr lang="en-US" dirty="0"/>
          </a:p>
        </p:txBody>
      </p:sp>
      <p:pic>
        <p:nvPicPr>
          <p:cNvPr id="8" name="Picture 7" descr="shroudFaceSTERA.PNG"/>
          <p:cNvPicPr>
            <a:picLocks noChangeAspect="1"/>
          </p:cNvPicPr>
          <p:nvPr/>
        </p:nvPicPr>
        <p:blipFill>
          <a:blip r:embed="rId2" cstate="print"/>
          <a:stretch>
            <a:fillRect/>
          </a:stretch>
        </p:blipFill>
        <p:spPr>
          <a:xfrm>
            <a:off x="0" y="0"/>
            <a:ext cx="1200477" cy="1600636"/>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Discussion</a:t>
            </a:r>
            <a:endParaRPr lang="en-US" sz="5400" dirty="0"/>
          </a:p>
        </p:txBody>
      </p:sp>
      <p:sp>
        <p:nvSpPr>
          <p:cNvPr id="3" name="Content Placeholder 2"/>
          <p:cNvSpPr>
            <a:spLocks noGrp="1"/>
          </p:cNvSpPr>
          <p:nvPr>
            <p:ph idx="1"/>
          </p:nvPr>
        </p:nvSpPr>
        <p:spPr>
          <a:xfrm>
            <a:off x="304800" y="1600200"/>
            <a:ext cx="8229600" cy="4525963"/>
          </a:xfrm>
        </p:spPr>
        <p:txBody>
          <a:bodyPr/>
          <a:lstStyle/>
          <a:p>
            <a:r>
              <a:rPr lang="en-US" dirty="0" smtClean="0"/>
              <a:t>The image on the shroud is consistent with the accounts of the Passion</a:t>
            </a:r>
          </a:p>
          <a:p>
            <a:r>
              <a:rPr lang="en-US" dirty="0" smtClean="0"/>
              <a:t>Information gleaned from the shroud is actually more detailed than the gospel accounts</a:t>
            </a:r>
          </a:p>
          <a:p>
            <a:pPr lvl="1"/>
            <a:r>
              <a:rPr lang="en-US" dirty="0" smtClean="0"/>
              <a:t>Nails through the wrists</a:t>
            </a:r>
          </a:p>
          <a:p>
            <a:pPr lvl="1"/>
            <a:r>
              <a:rPr lang="en-US" dirty="0" smtClean="0"/>
              <a:t>Details of the scourge</a:t>
            </a:r>
          </a:p>
          <a:p>
            <a:pPr lvl="1"/>
            <a:r>
              <a:rPr lang="en-US" dirty="0" smtClean="0"/>
              <a:t>A crown of thorns that covers the head</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37</a:t>
            </a:fld>
            <a:endParaRPr lang="en-US"/>
          </a:p>
        </p:txBody>
      </p:sp>
      <p:pic>
        <p:nvPicPr>
          <p:cNvPr id="6" name="Picture 5" descr="shroudFaceSTERA.PNG"/>
          <p:cNvPicPr>
            <a:picLocks noChangeAspect="1"/>
          </p:cNvPicPr>
          <p:nvPr/>
        </p:nvPicPr>
        <p:blipFill>
          <a:blip r:embed="rId2" cstate="print"/>
          <a:stretch>
            <a:fillRect/>
          </a:stretch>
        </p:blipFill>
        <p:spPr>
          <a:xfrm>
            <a:off x="0" y="0"/>
            <a:ext cx="1200477" cy="1600636"/>
          </a:xfrm>
          <a:prstGeom prst="rect">
            <a:avLst/>
          </a:prstGeom>
        </p:spPr>
      </p:pic>
      <p:pic>
        <p:nvPicPr>
          <p:cNvPr id="38914" name="Picture 2" descr="http://4.bp.blogspot.com/-bVG1AnJBi80/UCBb47rmIWI/AAAAAAAAA7Y/yQt_3e1_76A/s1600/Abgar%2BVIII%2Bcoin.jpg"/>
          <p:cNvPicPr>
            <a:picLocks noChangeAspect="1" noChangeArrowheads="1"/>
          </p:cNvPicPr>
          <p:nvPr/>
        </p:nvPicPr>
        <p:blipFill>
          <a:blip r:embed="rId3" cstate="print"/>
          <a:srcRect/>
          <a:stretch>
            <a:fillRect/>
          </a:stretch>
        </p:blipFill>
        <p:spPr bwMode="auto">
          <a:xfrm>
            <a:off x="7147676" y="4419600"/>
            <a:ext cx="1996324" cy="1981200"/>
          </a:xfrm>
          <a:prstGeom prst="rect">
            <a:avLst/>
          </a:prstGeom>
          <a:noFill/>
        </p:spPr>
      </p:pic>
      <p:pic>
        <p:nvPicPr>
          <p:cNvPr id="38916" name="Picture 4" descr="http://shroud-of-turin.info/ShroudResearchProject-Dateien/image042.jpg"/>
          <p:cNvPicPr>
            <a:picLocks noChangeAspect="1" noChangeArrowheads="1"/>
          </p:cNvPicPr>
          <p:nvPr/>
        </p:nvPicPr>
        <p:blipFill>
          <a:blip r:embed="rId4" cstate="print"/>
          <a:srcRect/>
          <a:stretch>
            <a:fillRect/>
          </a:stretch>
        </p:blipFill>
        <p:spPr bwMode="auto">
          <a:xfrm>
            <a:off x="7543800" y="2403067"/>
            <a:ext cx="1447800" cy="1797459"/>
          </a:xfrm>
          <a:prstGeom prst="rect">
            <a:avLst/>
          </a:prstGeom>
          <a:noFill/>
        </p:spPr>
      </p:pic>
      <p:pic>
        <p:nvPicPr>
          <p:cNvPr id="38918" name="Picture 6" descr="http://shroudofturin.files.wordpress.com/2011/09/image6.png"/>
          <p:cNvPicPr>
            <a:picLocks noChangeAspect="1" noChangeArrowheads="1"/>
          </p:cNvPicPr>
          <p:nvPr/>
        </p:nvPicPr>
        <p:blipFill>
          <a:blip r:embed="rId5" cstate="print"/>
          <a:srcRect/>
          <a:stretch>
            <a:fillRect/>
          </a:stretch>
        </p:blipFill>
        <p:spPr bwMode="auto">
          <a:xfrm>
            <a:off x="4724400" y="3755633"/>
            <a:ext cx="2438400" cy="1502167"/>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p:txBody>
          <a:bodyPr/>
          <a:lstStyle/>
          <a:p>
            <a:r>
              <a:rPr lang="en-US" dirty="0" smtClean="0"/>
              <a:t>The number of people who have and continue to study the shroud is very large.  These include people from many different disciplines.</a:t>
            </a:r>
          </a:p>
          <a:p>
            <a:r>
              <a:rPr lang="en-US" dirty="0" smtClean="0"/>
              <a:t>We're going to skim through some of the people who we'll see later in our course</a:t>
            </a:r>
          </a:p>
          <a:p>
            <a:r>
              <a:rPr lang="en-US" dirty="0" smtClean="0"/>
              <a:t>Then we'll look at some of the on-line resources that are available</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a:xfrm>
            <a:off x="457200" y="1447800"/>
            <a:ext cx="8229600" cy="4525963"/>
          </a:xfrm>
        </p:spPr>
        <p:txBody>
          <a:bodyPr/>
          <a:lstStyle/>
          <a:p>
            <a:r>
              <a:rPr lang="en-US" dirty="0" smtClean="0"/>
              <a:t>Some Individuals And Their Expertise</a:t>
            </a:r>
          </a:p>
          <a:p>
            <a:r>
              <a:rPr lang="en-US" dirty="0" smtClean="0"/>
              <a:t>Ian Wilson: Historian</a:t>
            </a:r>
          </a:p>
          <a:p>
            <a:pPr lvl="1"/>
            <a:r>
              <a:rPr lang="en-US" dirty="0" smtClean="0"/>
              <a:t>One of the most prolific writers on the shroud, author of the seminal book:</a:t>
            </a:r>
          </a:p>
          <a:p>
            <a:pPr lvl="1"/>
            <a:r>
              <a:rPr lang="en-US" dirty="0" smtClean="0"/>
              <a:t> The Shroud of Turin: The Burial</a:t>
            </a:r>
            <a:br>
              <a:rPr lang="en-US" dirty="0" smtClean="0"/>
            </a:br>
            <a:r>
              <a:rPr lang="en-US" dirty="0" smtClean="0"/>
              <a:t>  Cloth of Jesus Christ</a:t>
            </a:r>
          </a:p>
          <a:p>
            <a:pPr lvl="1"/>
            <a:r>
              <a:rPr lang="en-US" dirty="0" smtClean="0"/>
              <a:t>Author of Many More Books</a:t>
            </a:r>
          </a:p>
          <a:p>
            <a:pPr lvl="1"/>
            <a:r>
              <a:rPr lang="en-US" dirty="0" smtClean="0"/>
              <a:t>Originator of the </a:t>
            </a:r>
            <a:r>
              <a:rPr lang="en-US" dirty="0" err="1" smtClean="0"/>
              <a:t>Mandylion</a:t>
            </a:r>
            <a:r>
              <a:rPr lang="en-US" dirty="0" smtClean="0"/>
              <a:t/>
            </a:r>
            <a:br>
              <a:rPr lang="en-US" dirty="0" smtClean="0"/>
            </a:br>
            <a:r>
              <a:rPr lang="en-US" dirty="0" smtClean="0"/>
              <a:t>Hypothesis </a:t>
            </a:r>
          </a:p>
          <a:p>
            <a:pPr lvl="1">
              <a:buNone/>
            </a:pP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39</a:t>
            </a:fld>
            <a:endParaRPr lang="en-US"/>
          </a:p>
        </p:txBody>
      </p:sp>
      <p:pic>
        <p:nvPicPr>
          <p:cNvPr id="105474" name="Picture 2" descr="image"/>
          <p:cNvPicPr>
            <a:picLocks noChangeAspect="1" noChangeArrowheads="1"/>
          </p:cNvPicPr>
          <p:nvPr/>
        </p:nvPicPr>
        <p:blipFill>
          <a:blip r:embed="rId2" cstate="print"/>
          <a:srcRect/>
          <a:stretch>
            <a:fillRect/>
          </a:stretch>
        </p:blipFill>
        <p:spPr bwMode="auto">
          <a:xfrm>
            <a:off x="6510021" y="3124200"/>
            <a:ext cx="2633979" cy="2590800"/>
          </a:xfrm>
          <a:prstGeom prst="rect">
            <a:avLst/>
          </a:prstGeom>
          <a:noFill/>
        </p:spPr>
      </p:pic>
      <p:sp>
        <p:nvSpPr>
          <p:cNvPr id="105476" name="AutoShape 4" descr="data:image/jpeg;base64,/9j/4AAQSkZJRgABAQAAAQABAAD/2wBDAAoHBwgHBgoICAgLCgoLDhgQDg0NDh0VFhEYIx8lJCIfIiEmKzcvJik0KSEiMEExNDk7Pj4+JS5ESUM8SDc9Pjv/2wBDAQoLCw4NDhwQEBw7KCIoOzs7Ozs7Ozs7Ozs7Ozs7Ozs7Ozs7Ozs7Ozs7Ozs7Ozs7Ozs7Ozs7Ozs7Ozs7Ozs7Ozv/wAARCAFaAP8DASIAAhEBAxEB/8QAHAAAAgMBAQEBAAAAAAAAAAAABgcDBAUCAQAI/8QATxAAAgEDAgMDBwcJBQYFBAMAAQIDAAQRBSEGEjETQVEHFCJhcZGxFTIzcoGh0SMkQlJTVZKUwRY0YnPhNUNjk6LwJSaCssIXNlSDs9Lx/8QAGQEAAwEBAQAAAAAAAAAAAAAAAAECAwQF/8QAKBEAAgICAgIDAQABBQEAAAAAAAECESExEkEDUSIyYRMUBEJSgZGh/9oADAMBAAIRAxEAPwBmIidmn5NM8o/RHhXYjT9mn8IrxPo0+qPhXWwGasDpYo++NP4RXXYxfso/4BQBxDx89v2wseaI24XwJdixGNwe5TQtP5TtdeLKXJjIOPRRN/etRzQ6HSIYs/RR/wAArrsIv2Mf8ApGnyo8RFcedH28q/hXg8pvEjOPzrI7xjrS5APXzeHb8lH/AACuhbQ/sY/4BSPk8pWuTsqwyPGM4JLsTXI484gZHxfShl7gTt99S/IkUo2PQW0GN4Iv4BXvmtv+xi/gFJZONdZjjV5LybLAfObPX1VHLx9rKk4vJB06gVH9reEX/P2x2+a2+PoYv4BX3mtv+wj/AIBSWi4x1q4dAt2++5wBU8nEmtKWY6k0Sd2cVD89Omhrwt9ji81t/wBjF/AK+82t/wBhH/AKTUnFl4gQvqUrsT3Ab14OLr+R+UXTgg9Cc5pf5D/4j/j+jmNtbfsYv4BXnmtv+xj/AIBSbTiTUJNjeTfCul1+9ZuXzuUnx56X+T+D/h+ji82t/wBjF/AK+82t/wBjF/AKTNzxHfW53uZ8Hv56rtr+obKL25bnbr2hpr/UX0D8Ndjt82g/Yx/wCvPNYM/Qx/wCkLca5q3NgX90vpZBWU+NVLjXdceYKt9e48BIa0XlvozcKP0Kbe3/AGUX8Ark28A/3UX8Ir88jWtVTl5ry6GT0aVvxqUa9qTusYu51Y7/AErD+tP+n4HAf5hg/ZRfwiuTFB+zj/hFIe71XVY1Vo7y5z3kSNgVWXWtWEgB1C5B/wAw4oXksHCmP9o4cbJEP/SKjKRfqx/wikK+tapHLg6ldAEdDK1RPrmrBj/4ldDvA7U9KrmS0P0rF+rH/CK4Koeip/CKQJ4h1f8Ael1/zTXY4l1hfm6ncn2uaOT9CwPgqv6q/wAIrkgfqr7hSSg4r1qOQE38jjwbcU3eHr2TUuH7K8kA55YgWx0zVRd9A0XT9VfdXLH0TsPdUhqNx6JxWj0SXk+jT6o+Ar5ziNj6jXyfRJ9UfAVxcNi3lPgh+FHQCC1y5D3lwik57Q83r32+JrJkP5Ng2QNunjmr1+hfUbl8gjtDkZGevhVG4dBkL0I6VgyivzbcpyDViBGWVW7q8tYZZp/QgZ8b9K2Y9K7OMm5kEPMcqo3as5TSLjBsrwxckfORtIM56b5/0r6CCd5WaGNzzH7PfWlbSWYAEcDuE3zIemfVXU9xKdkPKvTkAxWHN+jbijh7SW6AE8ypygeiu5qNLe2kkbCPLydWdsD7q7jzN6CvgdSBt91fXdwtvC0MaYB76SvRWNn0N5cXLdnEEhVcDIGM1DdnsyEmPpkcwI8ftqKxkkk5QrAyb4z6qiv5rhpCJlUOOuPCrUfkS5fEkhZbjl2IwMkZq5aGPDOhLZ2G29ZLOw5fyZHPVjT5ZO05kxkZO+2Kco4JjLJpRv8AkVyCCduYCpLaclXDdQdvXXLT8kLArzZJxy7YqMyuB2TqT13FY1ZtdHt1cjt2BOY8YIxneoEkKORyMULYLgdM1XuPycquV51O+BtjeuoLosGDEKjD76040sEcslhZwtyFdGyGxnuNXpJ4oZgUYAkZOelYtzN2a80c3P1PSoxdB4gHK4OCQaH47yLnWDWjvluZJgJAfAMowK4fkfZ0BborKOlZsMyOrpgY7TIxuTV5JizRMY8qN9qJJoIyslxLBbEuVIU4AO+a5807blTlww9LrtU9ziaIggBObx3qvp8nY3BVY+cuOualN1ZTWaIbqIxKrSqrEjuqpNBIzBo0JHL3dBW9d2nbx/MCsehzVe0AguOwlILsuxPQ+yqj5PiTKGQeIKj0l3rzI2OAKLLm3hljwQMj1UNz24jkKk45fEd1aePyKZnPx8T6OM8obBzTn4Gbn4M04/4GHuYik7GmVADdBv6qbfk8fn4NtQT81pF/6jXRDZkwjIriQegakIqOT5hrToRcT6JPqj4Cq2oTKlnNj9Q/Cu2kxEgB/RHwrI1e45bWQZ6qafQhOTWEXnE0t7dLCrSEqo3Y/ZVZ5dNhc8lm82P05WwD9lQ3jsbqVg23aEg99VJAMbt99cri28s0UktI14tWeTljiPKowAqDkX31J5208yjPIeuU7/t76w7eYBAOXLA5zmjzgPhsajI1/exfkIm9BD0dvwqHBItTb2ZFlp15cyOttbTy5I3RCw61uW+hahbqZJbGfJ7+UnFMdESNAsaKqjoFGAK9qZQTLU+LsUkGm3F9rXmsOFkkbALHAXataTycanIxJv7bB7/SP9K3OMCtnLpt7EgWcXIBdRgle8GidTsPXVRVEylYoNR4euOHLw281xExZO0WRQfm5OfZ0rHklE1y74KK5xuN6OfKBMV1aFBEHBt8HPduaCjaurkZIBGcUX8rDNYOkgieNCoy/TI7jU9uhELkfOUbjxriJWhdCAzDbPqq9FAxQqy4JUEYNZylRcVZFHOoCEnK569anmmEixhM8249RqBbRVflVyp8MbVdMEYRFclmOd6iVJlpMqX1s7RAKpGdyRv9lUYLaZMtjGOhPSt2CZOUIRsxxvXc0CrGGjXHLvgDuqV5WsFPxp5BqSGWOd2ZDnocioJYgjLgMQBufA1t3rL2vpLnvI+ys2fLsCqdRsPXmuiMmznlGiCOJ1nk5B6QGc91WzJEiRN85iBgZzV7sxFp7JklyMsCM/ZWWs2SqcgTGO7vovkOuJfu5SltGRv6WSBkVJps8fbnkjyCN891Rzyc9iC5OQdsV9YKCw5WwSdxWf8AtLv5Gu08RUFmABOKoX9lPe3cQtAO1chF9LG5NcyRP5yGYjk9tadmyJeWsgA2lXf7aziuLTRpJ8k0y/DwbrMUIDPbu564kOPhQzxDpVzpWoLDciPnZAwKnIx0/pTk7s0tuKCLviW4VgD2XKoz4YropRyYW5YBdVZYwcnc00/JsxPCvL+pcOPgaBUtkW0wUGcE7UbeTIkaFdoduW6O3tVa08M+TI8kOKQXkVHL8w1LUcvzDXS9GRHK+EH1R8KHtYmPYvvtg1tXT4UD1D4UNaxIRC+/RTQ9AKe47NZ5AhZiWOeYYwagCBmwd98mpSY5J3LMSS5zgV20S5KxgnG4yNzWDKSLWiR2007c8I5lAKjJI603uGY1i0SFVAAOSQOnWlbbGPTbHnkiHbuMsB1PhR/5Pr7zzQDG7czwysD6gdxWCzJs3eI0FQr6vGPIpYjYDNLm+4/1G31VsGEW6/7ojr6s9aqyDZ8oBK2Nk+SAJ+72UVQkmCIn9UH7qBeKeIdM1nRbJradWlMyuYh85NiDmjuD6CP6o+FUIwdY4ZbVtehvHm5LdYuSQD5xwTsPfV5uG9IeHs2slIxjOTn35rU9dfb9KVIdsWt7o8ekax5m8ZkgYgh2O5UmjgcP6SBjzCLb1UNccnstUtHX5xjO2eu9GsTc8KP4qDURirZcpYQN6xwpBO1v8n26QnnIlYHYL44rvVdBsLPQpOyhHaRLtITuTRGazdeGdGnB78D76coqmxKTwjA4a4cimiN3dqWRnyiHYH10VraW0aciW8ar4BBXtpEsFnFEowEUCpe6nGKSFKTbMLWOFNP1WBykKwXGNpIxjJ9dBXD9pDa8TRWt9EsnpNEUffDd1NIeFLjiaJrLjSCdTyq0iP7dxmhoEw6GkacNxYwA/UFB+q2NhpvG9nyQRiCRQZYsejkkrnH30ed1LnjKRhxfHyqSViT2Y3NN6Esh02kaaethbf8AKFAfHsNrY6rZebQxwc6Hn7NcZ38BTGQholbxANAHH0Rk1uwTAPaLynP1qfQXk19A4SshYR3F/F200wDcjbBAfV41Jf8ABsDzwz6e/YFJFZo2yVwPDvFEwAUAAYA2r6lxQcmeYxSr12RV4ovskqzOQDimqaVXFAVeJLpsr9Jgjv6Up6HHZntMYlcJJy5xgNR15LXZ9N1IOxJF1/8AEUAtIJYxgggD2mjnyVMOw1RB07ZSPcfwq/CqZPkD4iopvozUx2qKb6I109GRmXjdR6h8KGdaflt5D/hNEV4fSNDGuN+bS/VNJ6BC/sLBr+9W2jUdrcNyoDsM0VadwLqlszNcJDygd753oa07Uxpurw3SxmUWz5CscEnB/GmNrXFDabw7Z6n2CubrlDJnGAVJ2rlkrwaxdZBPiHTJNMsLa+aaJoLj5ojznGMjqKs+TvUfNtUkspHAFwmUAPUj/SirTzp7aRocN9GkkssC9grrzb8gJ+6qumWmlaK9xfywDtJr4wxMFyVycADwFJJJUNu3YVHDKQehFJHXtNn0vWbq0YEqHJRvFTuD7qdy9KCPKFoySPbaoFOB+Sl5e/8AV/D3VV0KrF/aDEiDGckb+FPaDAhjH+AfCkvatFEUUdVcd1OiH6KP6oosKoHOLOKJtDuILe1SNncczdpnpnGPjRFaXC3dnDcKMCVA4HhkUC8cCI6yjSJnljUD3mjPRuX5Fs8dOxXHuqYyt0U1SsDfKID5/YkAkhDt9tHFnvYwf5a/Cg3j2Htb61I6iNuntozsxixt/Hs1+FNO2xNYINR1ey0sxLdy9n2pwuxPv8K41YCXSn5SGDcpB7sZFD3HSiSa1Qg/NO49orL0/W9REcGlsymIyLuw3C56VDmropQdWMQbDFCPEGp3MOrlYp3RYQMAHAz1otzS81+ZpOIbmLHohwCc+oUvLfHA/FXLIf2svbWscv66BveKCOOuZdasmA+dy536elRfpefkm1wf90vwoV40iL6nY+gxO2SO70qtvBK2GwpbcdsY+JldSAViXOaZOM0veOLd5NfRlUcvYrls+2nJ0hR2H1sQbeIj9QfCgfjpM8QaWwbcDcY6jmFG9oPzSH/LX4UKcXIDrlixHSJt/tFDdKwSt0GGaFte4wOkaytmIVaNQvaMeu/h9lFAORnxpV8bs39q7gL3Kp6j9UU+hDTBDoGByGGQaVPGCn+1F0hXIOO//CKZ2mv2mmWrHq0KHP2ClvxzG0fE0ro6rzKuR3nagaB6OQAEdO40d+SeUNNq8Y6BoyB76AQTzEOPRPzSKNvJQVGsaqq9GiRsewn8a0hszkM/vqKb6Jqk6Hao5vo2rYkxb0+m1C+vN+ZzH/AaJr76RqFOIWxYT5P6BpALiGQkMWO5JGTR5xq5j4L0ZAAc8mc/UoEgQ8nMRkc3Q0RcS8VWus6Va6fHZvCbVlIYyA5AXHhWD2UngMH21HhKPwhbb/8AWKs3lzZWehveXsTzLFeM8cadWfnOKEJ/KBbvqWn3K6WwFirKq9uPSyAP1aIE17UtE0htQvdJWSyuZDLGEmy0fNuA22Pt9dTRV2avC2vXGri8hvoRBdW8u8XeqnoD6x0rX1KxTUtNns5DgSoV5v1T3H7Dg0ruHOI2PHIvnXs47+Qo6A55ebpv34OKbeKGgTE0bQC/McmzxS8jq3iDinJD9En1RS7440wWeuQ3sfopdEc2OnMCM/0piRghEHqFJKirsBuMRG2tAORjkXIJ9tGGikNotmQMAwrj3UuePZmj4qZSMqYkxvjFMPQCp0CxKjYwLj3VMY02xuVxowONAfObflIB5D19tFdqCLWIH9QfCgDykzSR6hZqh9FoiSPtpgQjEEY8FHwppU2wcrSQJcb84uLbkGTyHPvrAsedtRhygADLg4361v8AGwzd2mGIJRht7RQ3prMl7Fzn5rqNz13rCa+RtH6jSBpe6+gHENwdx6Y9h2FMIbL0pc8WXPm+vXB51/RPKR1yBWvkTawZ+NpPIdaT/si1/wApfhQ/xeypeWTEAk+v10QaN6WjWbHvgU4+yg/ygzCPU9Pj7yM/9VVxuNE3TsO1bIFAvGz8usxDfHZAnb1mjoDFAnHTiLVYCw+dEMfYTmiawEHkN7P+5wH/AIa/ChHji7S21Gy5lY88bdO7BFFtv6NnDt+gPs2oH8pDgT2DAA5Rx94ptWqYk6dh5GcxqfEClXx3heKrgjqY06/Vpo2zZtYW8Y1+FLHyjRmPiYPviSBSD7Mj+lUiWMTRG5tDsWPUwJ8KX3Hvo8SMDg88a7eG1H+ggjQLAHOfN06+wUDeUROXXIW5sB4lz7zSGgWeNOxD4YSA4I8KLfJY6jiS9VcjmtQcZ8GH40JPzAtl9vV0om8mJ5OMJlByrWjY9XpLVw2TMbZqKb6I1KcVFN9Ea3IMO+P5RqEeJGxp0/1TRXfn8q9CPE7Y02c9PRqWAARLzR8ozuajmiHOOVs7d/dXUHNKqY+0+FS3MalUkjXCt0xvvWLwyllFEYJ2FPDQIo9S4Ps4LpBIktuEdT3jGKR7EBjy7jp0xTv4SvLS54dsltZ1fs4lVlB3UjqCKJaHEqaf5PtH07UkvUMz9mweON22UjofXRSCa5ByK9ZlVSzEBRuSe6puxgvx5EJdNs89fO0A+3NFI2A9VBOqa1b6/wAT2Gk2brJb284lllzszDuFGjTRqcNIoPgTigBWeUNB/aolh1iSmToC8nD9goHS3T4CgvjvTUm1yxuBKmLgCMjI9HB6n1b/AHUdwvbWtvHCs0YWNQq5YdAKLHQC+UiAy6np4GPSQqPfTBXAGKGOKhYyXOlzzXMahblVPpA+iaIzdWy/OniHtcUADHHED9naXCjKoxBPtx+BoWYLG6yD53MDv7aZF2NPv7dreeWKRD3BxkeulxqcMUFzKkbc6I5VXz1361z+RfKzfxv40M+GQTW0cinZlBrE1jhGx1m/ju5pJEcABwuMOB09lY/CvFcEQ+TdSl7Lk2hlbZceBPdRskkcqB43V1I2KnIroTMHhnkUSwxpGgwiKFA8AKXnHfLc8Q2yg/QIuceJbNGmpa7YabGS86NJ+jGrAkn+lLPVJ5by6nu2uIg8p5vnbDwFTKaWCoxvI3B80Gql7pdlqLxPdW6StC3MhbqDVTQ9dtNTsIj5xGJlUCRC4yD349VVeIeLbPRbU9iy3NydkjU5APix7qok38ejigLynQstvp8wG3O6k+3B/pRRp3EVheaXBdzXltE0iAurSgcrd439dYnHd7pV7wxJyXsEsqOrRKkgYk5wdh6iaYgl0mQTaPZydQ0CH/pFQarw9pmsywyX1v2jQ/NwxG3gfEVhcDcS2t1pMWnXMqRXNsOUB2xzr3Y+ytLiTiqz0KyZkkSa6YYjiU538T4Cig6NxUCqFUAKBgAUB+UWzZ7i2nU4zHj7Qf8AWiLSeJrC70m2uLq/tYp5IwZEMgGG7xjNZnGV/pl5pAMN3BNPG4KKjhjv16UmNC9gRnZ0c4K9M0SeT1RFxooBBDWr5x45FDxZg/aMV9LwFEHAsqnja3CgYMUmCPZRBvkElgbnWo5h+Sb7K7NRzfRGuroyB+/P5Z/bQdxUf/DJvZRjf/Sv7aDuKhnTpQB1FSxgDAhAUA7mpJAEAjb54Y9K5MbRxIWI9JcgZ7qifJUZOwrIE6IeT0yMVPa3M9rKJbaaSGQdGRip94qIqM7HrtvXyfOxiqEEEHFvErMsMepXEjE4UHDMT6tq2peHeN9Ztj55JKUYZ7KWcAH2r+NWPJbpMM1xdanKvM8GI4s/ok7k+3p76ZeKzZaXsSup6BqOhonntsyRsfnp0z4ZFQxyrz8wC7DcnfemTx8IzoUYlOB2693qNADIvZOIUSPH6QG4FZyl0aRXZ9a8P6zfp5zbafM9u7ei6jGRnqPGr0ug6xEzn5MuXIwRiInPjvTH4ZUrw5Yg90X9a0zVVYroTMug8R3rqRpNyiqdsxkfGr9nwnrFvbtPcWDIqDmJ5hnA+2mvjb11FdjNjOP+G3woaxQJ5sVUKKbhmOMn1VYnjzCuTn21BGv5wc4xjrmp3ZexCHoa4pPJ1rRiXtszzuu+WGcDu2qsIyiFBLyAEAqDsTmtC/Qv+UDIQOg76pPD2pYjlGd+mN66oStHNNZJjNEbXkJK+njrVaa6iVTGuCpx0768kicWjLjPpCqzQMTtGBjBNUkiW2dyzKCOU4UDYeFcRvcST9jHzuXYBUAySe7auXjkxzYBVz+iOhok4BltLTiNZbxwhaNlRn2Cttj+o+2tKRGSL+w/ELw9p5iemeVnUH3ZrAnt7iyuHhuYnilXYq43FP4OhXmDgr452pY+Ua6srrVrdbdkeSOMrKy7jrsM+qhA0BudgcAHNemRm9HuH3V0FzGeux9grlQx5hjA64FAjuHlMigrgY7++rUcmCzFcAYIFUBzCUcu9XhFmBmJ3IyPVUyoqNllFPZB2UENkY8K2eAyP7aW+3KQr4HX9E1kWpVrdUcggA/Yc1tcGKkXGNmFYEntB13xymlB/KipLFjcPtriX6I13XEv0TV2dGIPah9M/toN4qkMenysOuKMdQ+mf20EcYnGlye0fGoYAWqtIkS7sSMADqfVR/oXk1R4FuNYkcM24gjOMD1msjyf6dHf69G8i5Fqnbb9M9B95B+ymzuTWDZaQMyeTzh2SPlFvIh/WWQ5oE4q4KuOHyLqFjPZk4D43Q+BFOMdKoa9ard6DfQMvNzQMQPWBkUkxtAt5Kz/AOEXv+eP/bRfqd/Fpeny3kqlljA2Hfk4HxoP8lf+yr4f8ZfhRxJHHNE0UqK6MMFWGQRQ9ghfa3xQnEFiLZbYx8knMTz56D/WsdETk5S2FOxPjW1xno2n6abV7CAW8kpYMqZwQMd320OSsEb0WKbZJFYSTs3i1Q2tETs9Fs18Ilq71NA0/GUa6TaWmmyFZliVZHYAlcAZAok4b1CXUtHjuJ2DyBipYDGcGtYyWjNp7NQmo597eUf4D8Kqa9dzWGi3VzbAdqiehnxoW0ni147aaPU3eZmBCFQCc+BolJLAkmzT0TQ9KvtOS4eItLzEOeY9R/pirV1wzpnmrqkJQhSQ3MdqocCPJ5veRSPnEgYDOcZGCPuog1JzHpty4zlYmO3spRScSnJ2CvDOj6ZqllMbqASyJJyk5IwMbdK3Dwpoo6WQzjAPMfxoe8n908l3fRMeqq2PYSP6ijnupxWBSeRf8P6ZYajrd5a3EfNHFnkXOMgNiiM8HaITvanv/TNC/CdwU4wkjIYCTtevv/pTD796IpUEmBFnwOPledJkKWEbZj3GZM932VYv+FNG+XbSHsmjSeNyVVvnMuO/7TRfihzX5Wh4k0Mrn0nddvWVH9abVCuyePhPS44uRRPy/q9s2KFuJdA0u11rTLS3R4xcPiTfOxIAPxpiH1UvONrpouLLMA/MEZxnp6VMVm8nAOhqhQJNgjB/KHesfWPJ8pvLRdIUpC5IuGd88o2wfHxo8PTFfDIFMQLxeTzRIoArCZpAN5C+5PsoN13SW0jUGs3BdccyMf0l7qbOc0FeUGMiSxlQ4ch1+BqZKyo4AmGQRyNtkN0HhRFwvbmPi/T58ADLDY+Kmse3WOYtIUUlBvj2Vq8MzK3FNkeYgGTZT7DURfzRbXxG3Ucp/Jmu81xL9Ga7mcwO6ify7+2gXjI504jxYUc6kR27+2gbjAqLIcxIAYdKl6GW/JdGTd3zkY5YkHvP+lMG5uUtLOa5fdYY2c+wDNBXk2kSZb+VVbP5NSWOSfnUR8VSmHhXUWXY9gVH27f1rney+jC4P43utd1iWyvIokDIXiKAjGO40aTrz20q/rIR91Jzyfuw4wtyW3IcY/8ASacTH8m2fA0MSeAJ8lYxpl/n9uPhRzQT5LxjSr3IO8/f7KJ9evZNO0G9vItpIYWZD68bUPY1oD/KTeRCSxhilDTRlyyKd1Bx7qEYOZnBdTysfSLbnFZhuZZp2mduZnYli2/MT3k1chZ2eMBs5HhsKUlgcXZLK5W4aIHs1G6sBTR4FI/s8oBz+Vbfx6UuRaiQlcAnY+l0pk8Fw9hw+idSJGqItN0XJOifi1C/DV2oJBKjce0UsFLgZbICkdaaPFLAcP3BO3T40sWiMyiRGGSc460pvI4LAa8CsWa9649DG3toj1YA6VdZ/ZN8KHuBwQt0SANk6fbRDqm+l3P+U3wqofUU/sBfAKBdYu8KAOx7jn9Kj/10DcCxlNVutxjsRjb10cZpwdomSpi14cMp4yidgQDLIOmxGCBTLIFLPRXkXjC3AXlQTuPuNMvmyaIhIhS6t5Lh4EmRpY/noGBK+0Vg8SIx1nRJAcBZyD71oPvtRks+Lbm7tpSssVy+R3MM9DWlc8VLrms6VGlsYhDMrMebOSSB91DdhQwDSt4+kKcXKRk/k0OAaaOc0qvKLvxQMHGIU/rVkvQ1VIKKfVWTr/Ednw9DFJdB3MpwqxgE+s7+2tKBue3iPigP3UuvKgWOo2S7cohOAfb/AKUIOhhW1xHd2sVzCcxyqHU+o0JeUVXa2sCo37Vh91bfCR5+FtPJOcRAe6snyhMV0+zZVB/LY3HqP4UhoA7O6aGQRZOGODWnw8DDxPpZ52YGXG9ZCxdoyvychzuFG2RWtomf7QadIXOBcAAY9dTGuVlO6HLmuJfmGu64l+Ya7GYA3qX07+2gji0B7UIR85u6jbUvp5PbQHxkxWzUqSDzjpUPQze8mKFdPviRv2qjf1CtnjZscJXwGNwo3+sKzPJu0b6NcvHkEzDmz48orQ43APCF9kEgBDt9cVh2X0L7gAA8YWrb/Nc/9JpxP9E5/wAJpQeToc/FsRxskbnHht/rTamfltZWz0Qn7qctiWgR8lp/8HvSf/yP/iK2uN35OD9QPiij3sBWJ5MP9i3Z8bj/AOIrV46OeDr4epP/AHrR2HQqLeGJlA5+4kjap4zGZFKgxjH61UUZxykbDHQVbJdWBXw7xvSaKizbtpI3ClcE4Gw8KYvCgA0RQP2jfGlbFKY7UtGnMMb+Pspm8FP2vDMEh3LM2T9tYwj8rNZyuJ1xo3LwxcZx1Xqcd9LfTHiWM7EktsKYfHCh+FrlT05l+NLK2kSNWUdxHQb1U1aomDpjG4LUAXXLtsn9a3tT20q5/wApvhQ/wQQ0Vyy9CE/rRBqYJ025H/Cb4UeP6Dn9gU4JYHUrkDuhGf4qMzig3gYE3t1k5KxjPvoyI3xT8f1JnsWmmSRDjW3WJy/NMck9M4OaZHMQaVPDQeTjaBnyCs7ge5qaxGapKiWxM69Ksmv3qkgZuXzjbvNeaMFTXbIc3WdCMn/EKr8TIYuJ9QXrmdzgHxJrzRZGk1jT8gALLHjxO4zToVjv6Uq/KL/9ze2BMU085pV+UlyOIkUbDsVPxpoGM+xPNYW7eMS/AUv/ACnjF/YknAMTD76O9HPPo1k2c5t4z/0igjyp+jNpx23WQfeKEJ6Cbgtw/ClmR3KR95qpx1GH0u2Y9FuBnfu5TU3ApzwpaH63xNRce5Xh9WAzyzqcY9RpPRURfFlgkKnvAIAPf66u6Wxj1XTnyCGuF3+2s0s8sTSejzZ5cDuq5YyGS6sGxy8lymAB6xUJZRbeGO2uJPmmux82o33U12vRzg3qR/OJPbQFxkOa3jXOMv1o91P+8Se2gHjLmMMQX9apeg6CTybYj0e4j5gW7QORnpkY/pRDr9i2o6Be2kYy8kRCDxYbj7xS/wDJzqsdjqslnO3KLtQFJ/WHQfeaaANc72aLKF35PtBv7PVp728tJbdEjMa9ohUsxI6Z9Q++jrUn7PSrt+nLC5+41aPWhzjfVo9N4fmj5vy1yDGi9+D1Puo2w0qKXk0XHD8x8blv/atavGiGThHUFxn0AfcwNVuAIOx4Tt275Xd/vx/St2/s0v8AT57SQ4WaMoT4ZHWn2HQkLaMqwzy58DvU+DO/MOgHsqRtOuNPv5bS5ixLHsc+HiKqzy9meVSRnYEdaTyCwiyLlBFygDceO/sprcDDk4TtBy4BLnf6xpK8+SFBzinjwtA1vw1p8bDDdiGI9Z3/AK0VQcrOeMIxJwzdKRnofvpZPasyEIFDbAjG9NfXbd7rRLqJPnmMlfaN6WsNvIUYsx5jsd6x8jcTXxqwt8n8bpBd856lMffRZNGJYnjPRgQaFeC2WKW5h5vSdVYZ9Wc/Gisner8buIpqpGJw3w6+hPdPJOJjMRy4z6KjP371ueuuBNEZTEHBkAyVzuBXWatEC+0K2MXFaDlUFZ5CcD1NR93mhu1sjDxrLt6PK0oPtH4k0SEHNR47zZU6E/xvZGLia8mDcoZ1OMdcgVn6PbuNZ09lYj8vGDk9TkZo8494eku4jqdsOYxr+VUdcDvFCfD0PnvEmnJgnEqud/D0j8Ku2TSG730rfKZGBrsL9/YD4mmjjNLzylw9le2FzyhgyMvuI/GmhMN9DJXQ7D1W0ef4RQh5U0DLpj7Y5pBn+Gja0j7CygixjkjVcewUJeUiAyaPaygZ7OfBOMkAj/ShA9GrwOOXhS1z/iP319xuP/LkmAG/KLt9tTcJxdjwxYqRjMXN79684vj5+Grvr6IDbeoikxoViNzhlUKrB+YequrKVo7y05T864XbHrqnKBEx9IhupqSzmBu7bOcCVfjQkJs/QC7oK4kHomukOY19lcyfMNdXRkDOp/3iT20A8XsQkQ7y2KPdT/vEntNL3jE5ltwPE1D0UDzI8TYIIYH7aLNK8oWoWEYguo1u412VnPKwHhnv91Dfm1zcagIhGzSnfkVd8AZ6eyoXs7nO9vLnP6hrJ0NX0G1x5TrhoT5tpsaN0DSSFh7gBQXqOpXeqXTXV5M0sjd57h4Adwrh7O6jgMzQSLEG5SzKQM+FQYIGe7NNUJthPpHH2o6RpsdjFBbSxxZ5DIG5gCc42I8au/8A1Q1Yn+52Xr9F/wD+1BJGTtXUchjJwAeYY3ooLNzVNeuNd1AXF12aMECKIlIGM+vNZcoBfONvvr22BLMQpyo2wKtR216V7SCzkcHO4iJxU2WigyBpMg7+s0wbLjfVJbFB+bK6gLkod/szQDcRsrEnYjYgggg+yrVmpcDEpQhRsfvqZ5Q47D2PjXUgvJKkBLZweQjH31ix3CRRktyhMdc9axLx5LcxHtObPf31Etw01ryMTzB8DHcKxcHJZZspqL0EHyrLYSRzQScki4KkeutdOONQuYTFiKOTl2kVTzH14zgUJzpF+T55MlsYbYdPGrUEUCSOokBbGanEY0h/Z5NG11+4069kvUk7RzkNzgsGrRh49upnX0oBk9OXb41hy28bRAk4VQds7e2s2axRYzNA4ZlP63rpxaaqwkqd0Fo4mnbUvPQ8fa8vJy8u2PDFTXPGWooQF7HOegT/AFoESWVGMj8zEPkkHYVc84LXDA4KtuG5d6OMk9iUotaCluLNSureWGQRKrgqTy74rAguJ9K1OK8syoKejzlc4znO1RCGWaR1tQ8hJ5iFBO32e2vJYrsMqSKyA77oV92aFd3Y3VVRr3fGusRjnW6THQDslAz7qwuIdfv9bS3F06sIslOQYGTjf7hVQxySuVKFfTwWxsa8mtwkBdwVZWGwFbRpbZk1ZojjniRiqLqHKRt9Emft2qnf8U6zqsItr68MsPNkqEUbjvOAKohY4pgzMARvg1XZj2z4IKncYrQyCC34v1yC2jghvmSKMBEAQeiB0GcVak4h1y+sWhmvWkWXYrgZ6+yhpYnJ7Red0G+cbZrQsmkMbpnGTkN0waiWsFx/Tm5tSZXZ2UEbk+vwrm2hxNEyuMiRe/11cjKTSGKRiCMYPXNcdiEuwsYyFYUoy6ZTj2PSH6FD/hFeyfMNcW5/NovqD4V1J8w12dGAMap/eJPbS74wObm3HrNMPVDi4l9ppdcWnF5b48DUPQEvCkSJrs0sjDlt4WbmP2D4E0U6Jqj6razXDqqqspVAP1cDGfXQFbXk9oLtUCnziPkYnqoot4M20SU/8VvgK5PKuzaD6Kmoal8t8J3MkihZbeUcwXp12PuNR8TWttb8NWgtIViRnVsd5yvee+hyG+ltoLq3XlMdwArg+o5yKNtU0ifWNDsreB0QqqsS5OMcvqoa40H2TF0cAV4B4datXthNYXT204AkjO+DtWxbcG3s2mi87RVZl51hI9Ij29xrZySVmVMzbMyOWXPXfIOKOdMuZYuFWn5g0kMb8pO/TOKBLVjHIw6Hwo401XuOD5QiFneOQBB1J32rHyG0NFW4ii4h4f8AP+zVbqIEsVHzivUUJi4UuWI5OVCMKe+jHTlfRuF5Ddr2UkhYqjdcnYCgy2sLvU7hre0iLH9I9y+00Q7CTIJblriRI4yc19G8jO3KBhRhs1bteH9QuNUktbdAxhfleXfkGPXUFrp95e3zwWsBeTOGAGwHTJ8BWtozyXJWQwQOFDAtuG3rf06/s7bQpLVV5ryUHmXHd3EnwAqrDwveTQEBoozbFh2hzhyPD1euobPT7qaN7qPCwxAkvk4bfoPGsHTRstnk0shBQd22AaoCRgCZ0KKxPQ9+9bkOkzX5kZWijQEc0jnbPcKp6nos1jIi3JDcx9Bg2ze/vpRaKkbV3Z2Y4OBtIuzWbs2YndmOR1NYE0bK0hYAhVAAFEUyFOCoFGxUIP8AqFY0KecNCmcElRt30rBLBss8nDvDcTRY85mIyzDONs/cNqh1q58903T9RVTgnEqqce0fcas8Xsq2tsrbAs2/htQ1Z6mTpz6eybdrzBs9NsdPtoStWL8CXXIIUsrRYIwqBiVA9lB+oySKSM4wehov4ifs9Ls36ZIHs9Gsaz0CfW1NwsyxIh5QSCec99OLrLB6BqZu0PaOcsMZ8Kl1PTZNPjs3aQN51EJeXHzQe711Zh0m6utbOlOyROrEOT0AG9E3FfD815HBPBJGkdnAQVYkEgeG1bOVNIxq7I4o4TwGWhiWNig5iOrEHqTWJawLHZGXqRuc+NEeh2zX/B3myMqsxIy3Qb1kahpz6NOkU/5RJTzIy7A+IrK9o1j7K0OPPVKry9puBVySHspSQOrA5FQtMruGKqHC+jjr41YN3FNArH0W71PWpbdotJUxwWpzaQnxRfhUknzDUNk2bC3P/CX4VI5ypr0ejjBjVf7xL7TS84qIN9ACMjBzTB1ZvzmX2ml5xOfz+Ibbqal6GYrSZdm29Lajng/bQZD/AMRvgKD5LORCrACRMc3KD09tGPCWf7PyZ/Xf4VzeR3E0gmnkAWOHJxTFub6azstJERAEzxo+RnIIpdNnmyPHajrWm5LDRmz0lj+ApTV0KD2VOJrIXPFFlEB9OEDfxEfCtSGWU8aTxDJijtQMdw6H+tcaqFHFWkO3Q8w/799Q8S62+mXTW1lAEnnQM85G/gMe6oy0kXrJg3Fip1q7XZUWRhscd9FWmubThVpITytHG7KTvg770GQuwnZ5S3bFjzcwO59dGFmQ/B8hxgGF9vfSnZUdHNry8S6IRccpnjYgOPHuP299ZHCPbW+uT2pJUFG7RO7mUjHxNX+DBgXqhcIGXHt3r7TlVeNbwKo3VmJ/h/rRdWgfTO+HZJPlrVIix7PtOYDuBzWbwfI4167jUsInQkqehIPX7zV/hw517VQe5/6mqPCbq2uzb+kI2B2/xCn7F6NjUdUmju5YIVzGilWHTJI65+0ffXlszHhmZGJwmVX1Dbas2/ZpNQuFAP0rZ99aVp/sC5+se71CsTWsFDtebT5LMxdoJJFYHr0wenUnar+qxt8macJlPOmAwPXPJ+NR2p8006W8RVEzt2cbEfNHf/X3CpL1nm0nTnkYlmwWPieQ0w7PbnJ4UULtuv8A76ybCEx39opOfTX41syH/wAtLnpzD/8AkrMUlLmCYnAV1P30rGlhl/itQyWnN+u3d6hQhJDIDK5VlXm6lTjPXGfs91GnE2FghkYAhWI647v9KyJCJOFbyQZyLhSP+mri+iGsFnicc3D1lnb0k3/9BrtbyTR10qFWAgkT8quOpbG+fVmvdbIPC9m2Acqn/sNU+KUzoOn3qrzdmApx6wMfeKpZwS8ZIOMbVI9dsrkYVpAAT4kN/qK94/5u3scHqrDH2iueKbk3EeiTY9ORA5+3lNScfIc2LDwkz/01UdxIemWNEllt+DJ3jblkjL4I7jmpOIZDccP2N7gFiVJJH6y7/fUGgEtwZd8w6F9qmdlm4IjcAsEAx47Nipf2/wCylowuzdRkxhVLH0j3bbVxCqDlMjHnB8a7huu1h5GOcP699qiY8jEKynH6IXrVK9FOh26eebTbY9xiX4VYYYQmqmkHOj2ZP7FfhVpz6JFd/Rygpq5/OpfrGl7xLg38WT3H+lMLVv71L9Y0veIgDqMWTtioehlC3nYXOMBu7fwo10aW2tdKMT3MKNIWbBcDGaBRKsN0GG45sn1ip7+dLiIMpwM9K5ZxtmsZUipPEYbhoSyEq3KWU5HXxox1x7e4sLGKG7gZoZEB9MezNDOkaS+q3TJ2gihjXmkkPQCu9X0pNOmxBOJo8kZOAQRjI++qlTaVkq0rCHim6RZLC/tpo3NvJuFYE9xHwrUd9I1WK31KWRD2HpglscvfgilwGz9pooh4SglsReLqn5Fk5+YxbAe+ocUkrZSk2Zt5em5u3lQAKXZh68mi3To0fhxbQ3EaPJGRksDjNAblQeVCWAzg4xkVyvNHyuvXr1qnBNUCkMG0NpoGnMr3KzSEljg7sfACsTRL7l4lMtw6jzhG9LuBJBxQz25LcwwCemDVpZ+zhKyLzj7xU8KGpIPLW20/T7y5mSYdrN6cgZugz/rWRoSJDrdzJ2sfYqpCvkDmyRjGfZQ1bO0lzyt3g1dTKwsXjX1bZ76hqi1k2Lkr8oXIHKctzBlOQQavWzq+iXC9ogdyxVSwBONv6Vh28xUtmIJv1GN6m5o87xD2461i8M1q0adkYb3SjayTCF0bmUkjp4/eakvzbvo8bW0ysloQN/0sDlx99Y8CefyrCkas5OF5hsB3mtKTRUKSNHdI8kKnKhRnONh12pk1TJ2eM8PiLtou0ADlecfrc2KzJW/JjHf0rizsZLt5DCoKL1Z1wo26Z766MivEjY2IztUy6NI9mz2kOuacIZHEc64JB6qemceBqhqXm1jpy6dHKHcsZJWBH/Y7vdWZcJzcrE436+FRCRXhZECA9D31SeCOOTZ1preXh+G3W5idoOTmCuMnC4299R6He2ep6PJpd86Hs/RwzYLL3EH1VjSQyw28t1FAZIYzh3K7D1eusS8Cdks+QOYnoa2jFNGUnRocSalDPq8cdq/5vZoIo+U7HHX8KJ9UudC1rT4bi4veVYgW7NWwxz1XH2Uu4ipYsMdPCr0DK0bB+VWA2ySK1cFgyUshdok9lBw5Nby3kMbzc+FZvm52ArywuLJ+EfMZL6ASujEKXxjJyBWHpelvrE4tYTyJyhmcnIUfjWjq/CB0+xa5tZ2mWNcujDBx4jFZ1G6bLz0ZEb4KcgJHMCWq4AhlZcelvvVCzkwCoHNnGPUa0DEwuQy7Pj0lPr7x405bKWUODRjnRbM+MK/CrjdDVHQCG0Oz/wAlavuAAd67V9TmewT1f+9S/WNAet2ktzfp2a5AG5zR3rB/OpvrGl7xCfz5cHuqZawMpvpV8CfyDHJ7iDUb2N0qjmhcH1rUmnRT3eoR2sUjqZWwSCdh3mi670yIaY76fM3axA+l2hbmI6g+uuaUnE1UYtWY+h20jaFqsaqRIUBA8cA1iXl7cXhBm5cr+quMnxPiaL+GLuG6t3yZGnAAlLdDucYrH1PV7aGfksFk9EkOJACM57qlN8tDaVLJhLDK+6xsfYKOrNSvBjKRg+bvkH7aE21q8YYDhfYBRfaSs/CRlY5YwuxPvpeTlStBDj0wFQFW+aTtXLKAB3dxNFOl3EN7HPNcqwt4BliBgk9w2qbUo7OzaAxRK0dzjswV5t/D7xTfkfoagvYHKmeUrgYFSCOZyCe/cH7etGFxbaFaX8Nhd2+ZpFDNJ0XPcNu7aoY7O1l1d9OEcMTKzYOMnAPh44ofk/BKH6YVtHyTBgpkX9I1dumVWjIOE6kjrWvHpVo+pS2cTiPk3OWyxGO6ootNt7y+NoJG5Y5GyM5IUE/6Vk3btmqwqKMMizCVztynf1VzcEKnKkmOYAjBzmtV7TS5YLpLWKSOWNGKAyH0sd/X/vNYskczuiqjcoA6ikkrHbo3+GbflWe6k3YYVc/ojqf6VnaBqMy60VuPm3RZd/1uo/r762dEjaLRpGc5ZixJBoWbTJfOY5IJ+Qg5B59x7KaazZLT6CTh2Rm8+ibOIyBg+O4z9wrMtmVraI46LWjw1A8M14sjE84U5zkndq8vNMgtrFJbSRnjHonLcwPrqJK9FxdPJm3EPaxgB8YNUHjlgblDE9xJHdW5punLfu/bSELGRmNWwx+3uHsr2fSLGz0m47V+0u1j5mPaEFe4d/8A/tOGBTdszptcD6ENMS3kWQ5WRyBgjOSR6zQpNNgcmBy57x0+yiufRbdeHJtSM/aO6gpytkR7j3nuqpplrpum6B8rataeeNLIURSM4G+/3V0RaRjK7BqAKp2OVPeetEl/Zx23DGnSGBBJKzMzcuCR3b+zFfa1BpEV1pdxbxlNOni9JYupwfX3770Sa/8AJA0+1N9FKYf90sWxG34U5T0SlszeBpYh55CuBKQGHrG9XuEXlk0m7S6ZmAmYHn37hmgZZp7eUzW8rxEdGU4b7qLru4Oh8LwWIyby6Qlh3jO7E/CpnH/6UmC6ScrhojyY7x7atvO3bh5GDqTy4x3Vnuz53xnlxivWclQoXB9VacbJ5MenDjBuHrJh0MQrRfoayuEznhbT8/sRWq/Q10rRkCGsH87m+saXuvf38eymBrH97n+saX+uZ8/FS9DLfB8IfV5JD/u4iR6skCr/AAvOwuLyykO4YsB9uD/SqHCUqx6u6MfpYyB7QQa07aykseKLmflIgaJpObG2+NvfmuSdW0zaOkyHhSMRXWoIOiuF+80LXZzeTfXPxop4RftZL6Q/psD8aFrofncv+YfjVR+zJkvijS07hy71CzNyhRFweQN+niiS0BHBxU9RbuPjVaWeSDgyN7dyjCNRzKcEb71Ysz/5PJJx+bvv76zk2/8A0uKoz9Ls5rjhaZLdOaSWb2dMV9xFPDa2VharMrXVsysQO7A/HFWNAMs3DNxDbOVmVm5SOuetD50yYJDcXRdFlnEZDAhsd53ql9si6wFN1Z2fFFhHc28gWdBgMOoPgaxNIW6Xi+MXn04LB89+F/CvtOWfROJRagnkd+TH6ynoa2rtEXjOyYABmhbPr2ap+uOh7yRW4P8AbW4IO3Z4+4Vn22qJp/FVy0u0RkdWbw36/CtO2jY8YXLBTgR5J+wVhzaeL7XtRRXIlUSOgHeQehoVPfobtG/qenMEbUNOcZYFiF3GD1I8etDfnlv2XZy3THpjCGtfgq6lZZ7J3LogDLk9N8EUM6mjw3867hBI3JkbEA0RjmmHJ1YeaOyPw+DGcpyvjO3jQdZtNf6tBbQv2XaEgNnOwHh9lE3CE4n0Ros5KOQftrC0C3deKY4eXBgLltsY2IpRSTYNvBscKvMbzUYp2JaMqu/qLVNp8wn4XmK7mLP3b1Fw3IH1zWcb5kHxauOGWMmi6hGTnDvj3UmhpkvC14by4umKcvKqD72qpNPFczys4PpOSd+oz3+rYe6uuCpu2ub05yOSPG31qxppIkR2SRWYOQRncd1JxzSKUuwlbsf7LSZQGLmOVxtjnqDTJ9M1O0k0aYpg+lGnQ49XrFcRS8/A0z5BILfc9DckDWmmW2oQFj2jMrt+o4Po4/77qqMb7Jci/qnDvmXZW016/YAsYAV23xn2Vs8S2r3WkWSJgsMEb4/RrjWbg33BtteSAdqezf7eh/rUnEczw6HZyIpboNvq/wClFywGAWm0q8WZSIi6DGSDWjxRDNPrUjgMQkYRdthtn+tVre8leZEMTK2Mcu+/2VrX0t5Y3P58U55BzBlPottjH3U3KSBRi+wW5HhzzZJGKsRRntOdhzbZxW3PLA6BmiRi3jt99V1a3d0C26BiCccx3ql5G+hPxpdjU4Qbm4UsP8oVrMdjWRwkR/ZiyAGBydPtrXb5tdy+pzgdrO13P9Y0v9cP58PZR/rX98n+saX2tnN+fUKiWgKsFy9pcxzxnEkbcwzW/qXFSXWnGCCF0kkGHLYwB34oZOS22a+76xcU3ktSaRtaLrsGkwyIbVpHkbJYPjbu299ZNzIktxJJGhRGYkKTnGai5d814cg9aOKTsLdG/o+t29vZtYX8ZktznBAzj1YqbVuIbaSw8w06MrGRyliMAL4AUNgbeuvcGp4K7K5OjY0LV/kq4btAzwyD0gvcfGu+INbTU5IRAjrHFk+l1J/7FYoyCK+YZanxV2Lk6oLTxDos1zHcy20pniUcr8v+tZD63K+vJqZTZThYyei9MVkbjPdUecGkoJD5MOX4us0kVkt5ShHpsQAfUKxrfWoRrw1R4RDG2Qyock7dfb0rDNzJyiMnKjfFRK+XHNSXjSG5WGS67pVqLiWwtnW6n6hgAM+3PTv2oTvGDsrM5ZmGTnfeuoplVOYgeGKgndGYcoB23ojGmJu0aega6+kXJypeCTAdB19orfu+K9Mt1llsrYm8dcEtHj3nvoL7V1Uht8gY9VeZBfm69+9NwTdhypUbug8RWujidriCWSadsl1I6fb6yat6Pr9jYRXHLa3BW5lZhgqcL3ChqRIjhgwwSSMd1eElYByg7HcihwTC2je0DXrPSDcDzWZ5ZX2PMB6A6D27msTUJY5NSnkt1aKN2LBSckVCryAF1OObrUkcQZiTgs4xkHpTpJ2K7wb1tr1lHw2NNe1mw6EFg67sTkn2ZrnR9YsLbSpbHULWSeNpOfAxgDbfr1zWNJGkZ9GRXI68vca4aRBb836XT4danih2za1rXrfVI4bGzieK0iGQp2JOMD7BVuy4sZNOW2ubBZ3jAVSzbHHTIxQqr9mykbbZqRJijkgZJyd96bgtApM0kuHe+87kJ5i3OcHbOc+6tXW75NZnh7NGRIlOckZJPXofVQ/BPscnYnGMVaS4WGRlkUg74qZLJcWqOpE5R80nGOvtqaA8lwjKuCOmPZXiTiYFCuxwfvqdIxG6eB7gd+lTfTHXoZ/BrFuFrIn9U/E1tt82sPgw54Ws8dOU/E1tnpXevqczA3Wv75P9c0vtax8oE+qmBrR/PJ/rml9rX+0DjwqGMv8AB0SS8RRpLEkiGNshhkdKJuG7Wyayka4toWee6kVOZAemfwNDvAwLcSDv5YmNFmkWRFjpjmRU7OSSQqerc3N099YstGfw9pVrqGhyQzxIHjuW5X5RkYII9o9VY+rWcE3HEdqsKLEZEBRRgY2zWs7yWGmO0ZKuNXIHrHNWbezdn5QlJOwmUfcBSQF2XT4Tq3yksdqLSO5Fr5v2fXfBPt3zmtJ9KsIIpVW0hOb9FXKjYEqSPvNSppNwYFjZSAdTM5+oCTn7h76+kuVnjEiHKnVVUH6uB/SgKMWKwsJ+PZ7aWCMQoPQjAwuQo7vfWl5tw/cXlzfLbI0dhEe0jCYHNk9R37CsTUI7+Di+4voLeVkhlDMwU4xgVu3dj5va63NEp5bqBZFUDfODnagCSPh/SbnULmIWiiKe2SQYG6ElhkeHQUN8Z6VbaYunQRRxq3Zt2jquOcjG5omvpHgiv3jYo8emx4I6g5ehrjO6e5h0idz6cltzN7TjNMGC4RTk4wuOpqBk5WwCGI76nCJy4d2xnfArpjDG4wdvHvpWFEIikaNUCkltwK5a3YPylT4Vt29yiQoIwrAtgmvZTAfTVAM427qz5tPRpwVbMm4tWhjPJ3AZyardmeoOcDxrSd4i0hYkgnr0xVdo1Y5Qs1WmQ0VjyhgApHjUpiDYChsZ3qZSHl9IHJ7q6KEFeQsGbxp2FFBweQEKQO819HzrL6APXGwzU8qHCrzdSds99cRpJHKwwTynGad4JouW9uVHM43ycbjeoXth5o7EFCrZ3HXJrtHSSAxlcYOeZdyKtzGPzJgzeiAOUnvrO2maJJmFyu5HXFTRIwQnu65qWBELlsE7dAetRhuxd9hynIxk1pZnRwhIb0e/pV5O1lIMgPQ9e/7apjAKvgZ67HFXoBLPKH/QUHYb0paKiSRvGgYKrKB0yc5Oam7X8qVBPNnAJNQv2bSYCcqk4ydjVhEiWcxjZgfRJxvtWeLLGnwSxPClmT+qfia3idqweCduFLPbuPxNbpruX1OcDNa/vk/1zS/1r/aB9lMDWh+ez/XNAuq2s0txJMkbMFODgeqoloqipp2qXWkXJuLRlWQqVJIB2/7FWpOJdRkntZmZC9rnsvQGBn1VmiIgEsCPDNfcpWshmpPxNqE8YjkMRUTCbaMfOBzmqV3qNxe6gb6QgTEg5UYwRVZlOBtXG47qACQ8ca0ebMkWGXlA7Pp6/bVS24lv7G1jtESFkil7UF1yS2c+NY+57q+ProHYTf271Z3Q9lb5U52Q7/fXUXGuq+fmd0iwV5ezC+jj35odgtp525Y1x62OKsjTpBjnuIwfDJOPupMaNGfiu/ma9MkcJ86jEbZU+gozjG/rPjWZqWrXGrRWscscaC1j7NCgIyNuu/qrx9PlBP5RSMZ2yc18IbbChpJAB1IXFGBMoczdD0zXaxmSTlIGRvjPWrUdvbNzE8xwCR6VfLHD2gYowI78/wClDBHQlhhto1KssgPXuqEyc8pG2epHccVfmgtlhDq/MQPm+NQyiLYsFye7wrNNGjKUmXQ4J37qiDkSBVct9taiyRIu0fpHrkbVX7FZZldYiNt9v6U1Ilojjjk52JwHQg17cvJIykuqDHMCau3PYooVGAJUA+uqd245Yyq5IUZpJ2xtUVXkMXLysr438d6mSZ3HpMM5qBS2cOufDA6VPDE7ShlGcDpirdEIs2U5cvGyqB4kVJKrCyk5Y877t9tdW9mCi84CnnPM3TNSXqCKERgHkxvg9axbV4NknRiGR1DCMFMjpXUr4hTozYw3qrpo37QgZK+uvGjLdVwO+tzErH2gVaiYxqpWTqNx0IFR9j6WBuTX0cZJORvQBaZZJQcnc7jNdLKxmRmLNgYBJqSKJkLel0G2KsWNg95dRxx4DYO7bDHeTUWVQ0+CTnhOyPip+JrerG4TgNtw5awllcqCMr0O5rZrsX1MQN1k/ns/1zQneyyRzHkdl9hxTXeztZGLSW0Lk9SyA5qFtH0xzltOtGPrgU/0rN6LixQvLKwILkg+O9cRSyQPzRkKcY6CnB8i6T+67P8A5C/hXnyJpP7rs/5dPwqaNOX4KRr2d25m7Nm8TEp/pXEk0kp5nCEnqQgB+FN75E0j912X8un4V98iaT+67P8Al0/ClQcl6E6OYdFUZ9VfDKuH5EJXcZUGnF8iaT+67P8Al0/CvvkTSf3XZ/y6fhRQcl6FE9xNJI0khDM3eVBx7PCvFkZTnlU+1Qab3yJpH7rsv5dPwr75E0n912f8un4UUHJehSedS4A9Hbp6I2roXswBHJEc9cxg5ps/Imk/uuz/AJdPwr35E0n912f8un4UuKHy/BQtKW6xRfYgFcgjOeyT3U3/AJE0n912f8un4V98iaT+67P+XT8KdByXoUGF/Yp7q4aJCcmMe804/kTSf3XZ/wAun4V98iaT+67P+XT8KKC16E72aYx2Y95/Gu1IU/MB2xuT+NN/5E0n912f8un4V98iaT+67P8Al0/Cig5L0J5kR8c0anHTc7ffXPYxHcxJ7jTj+RNJ/ddn/Lr+FffImk/uuz/l0/CjiHJehQKqKciGPP1a6LdMIqkeApu/Iuk/uuz/AOQv4V98i6T+67P/AJC/hS4ofL8FCGYKV7j1zXLRqwwQMeFOD5F0n912f/IX8K++RdJ/ddn/AC6/hRxQcxOi3jA+YD7a9EEY6Rr7qcPyLpP7ss/+Qv4V98i6T+7LP/kL+FOhcl6E6LWIvnkBNXrXR0k37MbjG4zTUGjaUOmmWY//AEL+FSLp1ivzbK3HsiX8KaRLl+C7teG4ywJUevIos07Q7BIgJLSJzjGSg6VuC1tx0giHsQV2I0Xoij2CrUUQ5NnMEUcEQjhjWNB0VRgCpK+xX1W3gzP/2Q==%2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5478" name="AutoShape 6" descr="data:image/jpeg;base64,/9j/4AAQSkZJRgABAQAAAQABAAD/2wBDAAoHBwgHBgoICAgLCgoLDhgQDg0NDh0VFhEYIx8lJCIfIiEmKzcvJik0KSEiMEExNDk7Pj4+JS5ESUM8SDc9Pjv/2wBDAQoLCw4NDhwQEBw7KCIoOzs7Ozs7Ozs7Ozs7Ozs7Ozs7Ozs7Ozs7Ozs7Ozs7Ozs7Ozs7Ozs7Ozs7Ozs7Ozs7Ozv/wAARCAFaAP8DASIAAhEBAxEB/8QAHAAAAgMBAQEBAAAAAAAAAAAABgcDBAUCAQAI/8QATxAAAgEDAgMDBwcJBQYFBAMAAQIDAAQRBSEGEjETQVEHFCJhcZGxFTIzcoGh0SMkQlJTVZKUwRY0YnPhNUNjk6LwJSaCssIXNlSDs9Lx/8QAGQEAAwEBAQAAAAAAAAAAAAAAAAECAwQF/8QAKBEAAgICAgIDAQABBQEAAAAAAAECESExEkEDUSIyYRMUBEJSgZGh/9oADAMBAAIRAxEAPwBmIidmn5NM8o/RHhXYjT9mn8IrxPo0+qPhXWwGasDpYo++NP4RXXYxfso/4BQBxDx89v2wseaI24XwJdixGNwe5TQtP5TtdeLKXJjIOPRRN/etRzQ6HSIYs/RR/wAArrsIv2Mf8ApGnyo8RFcedH28q/hXg8pvEjOPzrI7xjrS5APXzeHb8lH/AACuhbQ/sY/4BSPk8pWuTsqwyPGM4JLsTXI484gZHxfShl7gTt99S/IkUo2PQW0GN4Iv4BXvmtv+xi/gFJZONdZjjV5LybLAfObPX1VHLx9rKk4vJB06gVH9reEX/P2x2+a2+PoYv4BX3mtv+wj/AIBSWi4x1q4dAt2++5wBU8nEmtKWY6k0Sd2cVD89Omhrwt9ji81t/wBjF/AK+82t/wBhH/AKTUnFl4gQvqUrsT3Ab14OLr+R+UXTgg9Cc5pf5D/4j/j+jmNtbfsYv4BXnmtv+xj/AIBSbTiTUJNjeTfCul1+9ZuXzuUnx56X+T+D/h+ji82t/wBjF/AK+82t/wBjF/AKTNzxHfW53uZ8Hv56rtr+obKL25bnbr2hpr/UX0D8Ndjt82g/Yx/wCvPNYM/Qx/wCkLca5q3NgX90vpZBWU+NVLjXdceYKt9e48BIa0XlvozcKP0Kbe3/AGUX8Ark28A/3UX8Ir88jWtVTl5ry6GT0aVvxqUa9qTusYu51Y7/AErD+tP+n4HAf5hg/ZRfwiuTFB+zj/hFIe71XVY1Vo7y5z3kSNgVWXWtWEgB1C5B/wAw4oXksHCmP9o4cbJEP/SKjKRfqx/wikK+tapHLg6ldAEdDK1RPrmrBj/4ldDvA7U9KrmS0P0rF+rH/CK4Koeip/CKQJ4h1f8Ael1/zTXY4l1hfm6ncn2uaOT9CwPgqv6q/wAIrkgfqr7hSSg4r1qOQE38jjwbcU3eHr2TUuH7K8kA55YgWx0zVRd9A0XT9VfdXLH0TsPdUhqNx6JxWj0SXk+jT6o+Ar5ziNj6jXyfRJ9UfAVxcNi3lPgh+FHQCC1y5D3lwik57Q83r32+JrJkP5Ng2QNunjmr1+hfUbl8gjtDkZGevhVG4dBkL0I6VgyivzbcpyDViBGWVW7q8tYZZp/QgZ8b9K2Y9K7OMm5kEPMcqo3as5TSLjBsrwxckfORtIM56b5/0r6CCd5WaGNzzH7PfWlbSWYAEcDuE3zIemfVXU9xKdkPKvTkAxWHN+jbijh7SW6AE8ypygeiu5qNLe2kkbCPLydWdsD7q7jzN6CvgdSBt91fXdwtvC0MaYB76SvRWNn0N5cXLdnEEhVcDIGM1DdnsyEmPpkcwI8ftqKxkkk5QrAyb4z6qiv5rhpCJlUOOuPCrUfkS5fEkhZbjl2IwMkZq5aGPDOhLZ2G29ZLOw5fyZHPVjT5ZO05kxkZO+2Kco4JjLJpRv8AkVyCCduYCpLaclXDdQdvXXLT8kLArzZJxy7YqMyuB2TqT13FY1ZtdHt1cjt2BOY8YIxneoEkKORyMULYLgdM1XuPycquV51O+BtjeuoLosGDEKjD76040sEcslhZwtyFdGyGxnuNXpJ4oZgUYAkZOelYtzN2a80c3P1PSoxdB4gHK4OCQaH47yLnWDWjvluZJgJAfAMowK4fkfZ0BborKOlZsMyOrpgY7TIxuTV5JizRMY8qN9qJJoIyslxLBbEuVIU4AO+a5807blTlww9LrtU9ziaIggBObx3qvp8nY3BVY+cuOualN1ZTWaIbqIxKrSqrEjuqpNBIzBo0JHL3dBW9d2nbx/MCsehzVe0AguOwlILsuxPQ+yqj5PiTKGQeIKj0l3rzI2OAKLLm3hljwQMj1UNz24jkKk45fEd1aePyKZnPx8T6OM8obBzTn4Gbn4M04/4GHuYik7GmVADdBv6qbfk8fn4NtQT81pF/6jXRDZkwjIriQegakIqOT5hrToRcT6JPqj4Cq2oTKlnNj9Q/Cu2kxEgB/RHwrI1e45bWQZ6qafQhOTWEXnE0t7dLCrSEqo3Y/ZVZ5dNhc8lm82P05WwD9lQ3jsbqVg23aEg99VJAMbt99cri28s0UktI14tWeTljiPKowAqDkX31J5208yjPIeuU7/t76w7eYBAOXLA5zmjzgPhsajI1/exfkIm9BD0dvwqHBItTb2ZFlp15cyOttbTy5I3RCw61uW+hahbqZJbGfJ7+UnFMdESNAsaKqjoFGAK9qZQTLU+LsUkGm3F9rXmsOFkkbALHAXataTycanIxJv7bB7/SP9K3OMCtnLpt7EgWcXIBdRgle8GidTsPXVRVEylYoNR4euOHLw281xExZO0WRQfm5OfZ0rHklE1y74KK5xuN6OfKBMV1aFBEHBt8HPduaCjaurkZIBGcUX8rDNYOkgieNCoy/TI7jU9uhELkfOUbjxriJWhdCAzDbPqq9FAxQqy4JUEYNZylRcVZFHOoCEnK569anmmEixhM8249RqBbRVflVyp8MbVdMEYRFclmOd6iVJlpMqX1s7RAKpGdyRv9lUYLaZMtjGOhPSt2CZOUIRsxxvXc0CrGGjXHLvgDuqV5WsFPxp5BqSGWOd2ZDnocioJYgjLgMQBufA1t3rL2vpLnvI+ys2fLsCqdRsPXmuiMmznlGiCOJ1nk5B6QGc91WzJEiRN85iBgZzV7sxFp7JklyMsCM/ZWWs2SqcgTGO7vovkOuJfu5SltGRv6WSBkVJps8fbnkjyCN891Rzyc9iC5OQdsV9YKCw5WwSdxWf8AtLv5Gu08RUFmABOKoX9lPe3cQtAO1chF9LG5NcyRP5yGYjk9tadmyJeWsgA2lXf7aziuLTRpJ8k0y/DwbrMUIDPbu564kOPhQzxDpVzpWoLDciPnZAwKnIx0/pTk7s0tuKCLviW4VgD2XKoz4YropRyYW5YBdVZYwcnc00/JsxPCvL+pcOPgaBUtkW0wUGcE7UbeTIkaFdoduW6O3tVa08M+TI8kOKQXkVHL8w1LUcvzDXS9GRHK+EH1R8KHtYmPYvvtg1tXT4UD1D4UNaxIRC+/RTQ9AKe47NZ5AhZiWOeYYwagCBmwd98mpSY5J3LMSS5zgV20S5KxgnG4yNzWDKSLWiR2007c8I5lAKjJI603uGY1i0SFVAAOSQOnWlbbGPTbHnkiHbuMsB1PhR/5Pr7zzQDG7czwysD6gdxWCzJs3eI0FQr6vGPIpYjYDNLm+4/1G31VsGEW6/7ojr6s9aqyDZ8oBK2Nk+SAJ+72UVQkmCIn9UH7qBeKeIdM1nRbJradWlMyuYh85NiDmjuD6CP6o+FUIwdY4ZbVtehvHm5LdYuSQD5xwTsPfV5uG9IeHs2slIxjOTn35rU9dfb9KVIdsWt7o8ekax5m8ZkgYgh2O5UmjgcP6SBjzCLb1UNccnstUtHX5xjO2eu9GsTc8KP4qDURirZcpYQN6xwpBO1v8n26QnnIlYHYL44rvVdBsLPQpOyhHaRLtITuTRGazdeGdGnB78D76coqmxKTwjA4a4cimiN3dqWRnyiHYH10VraW0aciW8ar4BBXtpEsFnFEowEUCpe6nGKSFKTbMLWOFNP1WBykKwXGNpIxjJ9dBXD9pDa8TRWt9EsnpNEUffDd1NIeFLjiaJrLjSCdTyq0iP7dxmhoEw6GkacNxYwA/UFB+q2NhpvG9nyQRiCRQZYsejkkrnH30ed1LnjKRhxfHyqSViT2Y3NN6Esh02kaaethbf8AKFAfHsNrY6rZebQxwc6Hn7NcZ38BTGQholbxANAHH0Rk1uwTAPaLynP1qfQXk19A4SshYR3F/F200wDcjbBAfV41Jf8ABsDzwz6e/YFJFZo2yVwPDvFEwAUAAYA2r6lxQcmeYxSr12RV4ovskqzOQDimqaVXFAVeJLpsr9Jgjv6Up6HHZntMYlcJJy5xgNR15LXZ9N1IOxJF1/8AEUAtIJYxgggD2mjnyVMOw1RB07ZSPcfwq/CqZPkD4iopvozUx2qKb6I109GRmXjdR6h8KGdaflt5D/hNEV4fSNDGuN+bS/VNJ6BC/sLBr+9W2jUdrcNyoDsM0VadwLqlszNcJDygd753oa07Uxpurw3SxmUWz5CscEnB/GmNrXFDabw7Z6n2CubrlDJnGAVJ2rlkrwaxdZBPiHTJNMsLa+aaJoLj5ojznGMjqKs+TvUfNtUkspHAFwmUAPUj/SirTzp7aRocN9GkkssC9grrzb8gJ+6qumWmlaK9xfywDtJr4wxMFyVycADwFJJJUNu3YVHDKQehFJHXtNn0vWbq0YEqHJRvFTuD7qdy9KCPKFoySPbaoFOB+Sl5e/8AV/D3VV0KrF/aDEiDGckb+FPaDAhjH+AfCkvatFEUUdVcd1OiH6KP6oosKoHOLOKJtDuILe1SNncczdpnpnGPjRFaXC3dnDcKMCVA4HhkUC8cCI6yjSJnljUD3mjPRuX5Fs8dOxXHuqYyt0U1SsDfKID5/YkAkhDt9tHFnvYwf5a/Cg3j2Htb61I6iNuntozsxixt/Hs1+FNO2xNYINR1ey0sxLdy9n2pwuxPv8K41YCXSn5SGDcpB7sZFD3HSiSa1Qg/NO49orL0/W9REcGlsymIyLuw3C56VDmropQdWMQbDFCPEGp3MOrlYp3RYQMAHAz1otzS81+ZpOIbmLHohwCc+oUvLfHA/FXLIf2svbWscv66BveKCOOuZdasmA+dy536elRfpefkm1wf90vwoV40iL6nY+gxO2SO70qtvBK2GwpbcdsY+JldSAViXOaZOM0veOLd5NfRlUcvYrls+2nJ0hR2H1sQbeIj9QfCgfjpM8QaWwbcDcY6jmFG9oPzSH/LX4UKcXIDrlixHSJt/tFDdKwSt0GGaFte4wOkaytmIVaNQvaMeu/h9lFAORnxpV8bs39q7gL3Kp6j9UU+hDTBDoGByGGQaVPGCn+1F0hXIOO//CKZ2mv2mmWrHq0KHP2ClvxzG0fE0ro6rzKuR3nagaB6OQAEdO40d+SeUNNq8Y6BoyB76AQTzEOPRPzSKNvJQVGsaqq9GiRsewn8a0hszkM/vqKb6Jqk6Hao5vo2rYkxb0+m1C+vN+ZzH/AaJr76RqFOIWxYT5P6BpALiGQkMWO5JGTR5xq5j4L0ZAAc8mc/UoEgQ8nMRkc3Q0RcS8VWus6Va6fHZvCbVlIYyA5AXHhWD2UngMH21HhKPwhbb/8AWKs3lzZWehveXsTzLFeM8cadWfnOKEJ/KBbvqWn3K6WwFirKq9uPSyAP1aIE17UtE0htQvdJWSyuZDLGEmy0fNuA22Pt9dTRV2avC2vXGri8hvoRBdW8u8XeqnoD6x0rX1KxTUtNns5DgSoV5v1T3H7Dg0ruHOI2PHIvnXs47+Qo6A55ebpv34OKbeKGgTE0bQC/McmzxS8jq3iDinJD9En1RS7440wWeuQ3sfopdEc2OnMCM/0piRghEHqFJKirsBuMRG2tAORjkXIJ9tGGikNotmQMAwrj3UuePZmj4qZSMqYkxvjFMPQCp0CxKjYwLj3VMY02xuVxowONAfObflIB5D19tFdqCLWIH9QfCgDykzSR6hZqh9FoiSPtpgQjEEY8FHwppU2wcrSQJcb84uLbkGTyHPvrAsedtRhygADLg4361v8AGwzd2mGIJRht7RQ3prMl7Fzn5rqNz13rCa+RtH6jSBpe6+gHENwdx6Y9h2FMIbL0pc8WXPm+vXB51/RPKR1yBWvkTawZ+NpPIdaT/si1/wApfhQ/xeypeWTEAk+v10QaN6WjWbHvgU4+yg/ygzCPU9Pj7yM/9VVxuNE3TsO1bIFAvGz8usxDfHZAnb1mjoDFAnHTiLVYCw+dEMfYTmiawEHkN7P+5wH/AIa/ChHji7S21Gy5lY88bdO7BFFtv6NnDt+gPs2oH8pDgT2DAA5Rx94ptWqYk6dh5GcxqfEClXx3heKrgjqY06/Vpo2zZtYW8Y1+FLHyjRmPiYPviSBSD7Mj+lUiWMTRG5tDsWPUwJ8KX3Hvo8SMDg88a7eG1H+ggjQLAHOfN06+wUDeUROXXIW5sB4lz7zSGgWeNOxD4YSA4I8KLfJY6jiS9VcjmtQcZ8GH40JPzAtl9vV0om8mJ5OMJlByrWjY9XpLVw2TMbZqKb6I1KcVFN9Ea3IMO+P5RqEeJGxp0/1TRXfn8q9CPE7Y02c9PRqWAARLzR8ozuajmiHOOVs7d/dXUHNKqY+0+FS3MalUkjXCt0xvvWLwyllFEYJ2FPDQIo9S4Ps4LpBIktuEdT3jGKR7EBjy7jp0xTv4SvLS54dsltZ1fs4lVlB3UjqCKJaHEqaf5PtH07UkvUMz9mweON22UjofXRSCa5ByK9ZlVSzEBRuSe6puxgvx5EJdNs89fO0A+3NFI2A9VBOqa1b6/wAT2Gk2brJb284lllzszDuFGjTRqcNIoPgTigBWeUNB/aolh1iSmToC8nD9goHS3T4CgvjvTUm1yxuBKmLgCMjI9HB6n1b/AHUdwvbWtvHCs0YWNQq5YdAKLHQC+UiAy6np4GPSQqPfTBXAGKGOKhYyXOlzzXMahblVPpA+iaIzdWy/OniHtcUADHHED9naXCjKoxBPtx+BoWYLG6yD53MDv7aZF2NPv7dreeWKRD3BxkeulxqcMUFzKkbc6I5VXz1361z+RfKzfxv40M+GQTW0cinZlBrE1jhGx1m/ju5pJEcABwuMOB09lY/CvFcEQ+TdSl7Lk2hlbZceBPdRskkcqB43V1I2KnIroTMHhnkUSwxpGgwiKFA8AKXnHfLc8Q2yg/QIuceJbNGmpa7YabGS86NJ+jGrAkn+lLPVJ5by6nu2uIg8p5vnbDwFTKaWCoxvI3B80Gql7pdlqLxPdW6StC3MhbqDVTQ9dtNTsIj5xGJlUCRC4yD349VVeIeLbPRbU9iy3NydkjU5APix7qok38ejigLynQstvp8wG3O6k+3B/pRRp3EVheaXBdzXltE0iAurSgcrd439dYnHd7pV7wxJyXsEsqOrRKkgYk5wdh6iaYgl0mQTaPZydQ0CH/pFQarw9pmsywyX1v2jQ/NwxG3gfEVhcDcS2t1pMWnXMqRXNsOUB2xzr3Y+ytLiTiqz0KyZkkSa6YYjiU538T4Cig6NxUCqFUAKBgAUB+UWzZ7i2nU4zHj7Qf8AWiLSeJrC70m2uLq/tYp5IwZEMgGG7xjNZnGV/pl5pAMN3BNPG4KKjhjv16UmNC9gRnZ0c4K9M0SeT1RFxooBBDWr5x45FDxZg/aMV9LwFEHAsqnja3CgYMUmCPZRBvkElgbnWo5h+Sb7K7NRzfRGuroyB+/P5Z/bQdxUf/DJvZRjf/Sv7aDuKhnTpQB1FSxgDAhAUA7mpJAEAjb54Y9K5MbRxIWI9JcgZ7qifJUZOwrIE6IeT0yMVPa3M9rKJbaaSGQdGRip94qIqM7HrtvXyfOxiqEEEHFvErMsMepXEjE4UHDMT6tq2peHeN9Ztj55JKUYZ7KWcAH2r+NWPJbpMM1xdanKvM8GI4s/ok7k+3p76ZeKzZaXsSup6BqOhonntsyRsfnp0z4ZFQxyrz8wC7DcnfemTx8IzoUYlOB2693qNADIvZOIUSPH6QG4FZyl0aRXZ9a8P6zfp5zbafM9u7ei6jGRnqPGr0ug6xEzn5MuXIwRiInPjvTH4ZUrw5Yg90X9a0zVVYroTMug8R3rqRpNyiqdsxkfGr9nwnrFvbtPcWDIqDmJ5hnA+2mvjb11FdjNjOP+G3woaxQJ5sVUKKbhmOMn1VYnjzCuTn21BGv5wc4xjrmp3ZexCHoa4pPJ1rRiXtszzuu+WGcDu2qsIyiFBLyAEAqDsTmtC/Qv+UDIQOg76pPD2pYjlGd+mN66oStHNNZJjNEbXkJK+njrVaa6iVTGuCpx0768kicWjLjPpCqzQMTtGBjBNUkiW2dyzKCOU4UDYeFcRvcST9jHzuXYBUAySe7auXjkxzYBVz+iOhok4BltLTiNZbxwhaNlRn2Cttj+o+2tKRGSL+w/ELw9p5iemeVnUH3ZrAnt7iyuHhuYnilXYq43FP4OhXmDgr452pY+Ua6srrVrdbdkeSOMrKy7jrsM+qhA0BudgcAHNemRm9HuH3V0FzGeux9grlQx5hjA64FAjuHlMigrgY7++rUcmCzFcAYIFUBzCUcu9XhFmBmJ3IyPVUyoqNllFPZB2UENkY8K2eAyP7aW+3KQr4HX9E1kWpVrdUcggA/Yc1tcGKkXGNmFYEntB13xymlB/KipLFjcPtriX6I13XEv0TV2dGIPah9M/toN4qkMenysOuKMdQ+mf20EcYnGlye0fGoYAWqtIkS7sSMADqfVR/oXk1R4FuNYkcM24gjOMD1msjyf6dHf69G8i5Fqnbb9M9B95B+ymzuTWDZaQMyeTzh2SPlFvIh/WWQ5oE4q4KuOHyLqFjPZk4D43Q+BFOMdKoa9ard6DfQMvNzQMQPWBkUkxtAt5Kz/AOEXv+eP/bRfqd/Fpeny3kqlljA2Hfk4HxoP8lf+yr4f8ZfhRxJHHNE0UqK6MMFWGQRQ9ghfa3xQnEFiLZbYx8knMTz56D/WsdETk5S2FOxPjW1xno2n6abV7CAW8kpYMqZwQMd320OSsEb0WKbZJFYSTs3i1Q2tETs9Fs18Ilq71NA0/GUa6TaWmmyFZliVZHYAlcAZAok4b1CXUtHjuJ2DyBipYDGcGtYyWjNp7NQmo597eUf4D8Kqa9dzWGi3VzbAdqiehnxoW0ni147aaPU3eZmBCFQCc+BolJLAkmzT0TQ9KvtOS4eItLzEOeY9R/pirV1wzpnmrqkJQhSQ3MdqocCPJ5veRSPnEgYDOcZGCPuog1JzHpty4zlYmO3spRScSnJ2CvDOj6ZqllMbqASyJJyk5IwMbdK3Dwpoo6WQzjAPMfxoe8n908l3fRMeqq2PYSP6ijnupxWBSeRf8P6ZYajrd5a3EfNHFnkXOMgNiiM8HaITvanv/TNC/CdwU4wkjIYCTtevv/pTD796IpUEmBFnwOPledJkKWEbZj3GZM932VYv+FNG+XbSHsmjSeNyVVvnMuO/7TRfihzX5Wh4k0Mrn0nddvWVH9abVCuyePhPS44uRRPy/q9s2KFuJdA0u11rTLS3R4xcPiTfOxIAPxpiH1UvONrpouLLMA/MEZxnp6VMVm8nAOhqhQJNgjB/KHesfWPJ8pvLRdIUpC5IuGd88o2wfHxo8PTFfDIFMQLxeTzRIoArCZpAN5C+5PsoN13SW0jUGs3BdccyMf0l7qbOc0FeUGMiSxlQ4ch1+BqZKyo4AmGQRyNtkN0HhRFwvbmPi/T58ADLDY+Kmse3WOYtIUUlBvj2Vq8MzK3FNkeYgGTZT7DURfzRbXxG3Ucp/Jmu81xL9Ga7mcwO6ify7+2gXjI504jxYUc6kR27+2gbjAqLIcxIAYdKl6GW/JdGTd3zkY5YkHvP+lMG5uUtLOa5fdYY2c+wDNBXk2kSZb+VVbP5NSWOSfnUR8VSmHhXUWXY9gVH27f1rney+jC4P43utd1iWyvIokDIXiKAjGO40aTrz20q/rIR91Jzyfuw4wtyW3IcY/8ASacTH8m2fA0MSeAJ8lYxpl/n9uPhRzQT5LxjSr3IO8/f7KJ9evZNO0G9vItpIYWZD68bUPY1oD/KTeRCSxhilDTRlyyKd1Bx7qEYOZnBdTysfSLbnFZhuZZp2mduZnYli2/MT3k1chZ2eMBs5HhsKUlgcXZLK5W4aIHs1G6sBTR4FI/s8oBz+Vbfx6UuRaiQlcAnY+l0pk8Fw9hw+idSJGqItN0XJOifi1C/DV2oJBKjce0UsFLgZbICkdaaPFLAcP3BO3T40sWiMyiRGGSc460pvI4LAa8CsWa9649DG3toj1YA6VdZ/ZN8KHuBwQt0SANk6fbRDqm+l3P+U3wqofUU/sBfAKBdYu8KAOx7jn9Kj/10DcCxlNVutxjsRjb10cZpwdomSpi14cMp4yidgQDLIOmxGCBTLIFLPRXkXjC3AXlQTuPuNMvmyaIhIhS6t5Lh4EmRpY/noGBK+0Vg8SIx1nRJAcBZyD71oPvtRks+Lbm7tpSssVy+R3MM9DWlc8VLrms6VGlsYhDMrMebOSSB91DdhQwDSt4+kKcXKRk/k0OAaaOc0qvKLvxQMHGIU/rVkvQ1VIKKfVWTr/Ednw9DFJdB3MpwqxgE+s7+2tKBue3iPigP3UuvKgWOo2S7cohOAfb/AKUIOhhW1xHd2sVzCcxyqHU+o0JeUVXa2sCo37Vh91bfCR5+FtPJOcRAe6snyhMV0+zZVB/LY3HqP4UhoA7O6aGQRZOGODWnw8DDxPpZ52YGXG9ZCxdoyvychzuFG2RWtomf7QadIXOBcAAY9dTGuVlO6HLmuJfmGu64l+Ya7GYA3qX07+2gji0B7UIR85u6jbUvp5PbQHxkxWzUqSDzjpUPQze8mKFdPviRv2qjf1CtnjZscJXwGNwo3+sKzPJu0b6NcvHkEzDmz48orQ43APCF9kEgBDt9cVh2X0L7gAA8YWrb/Nc/9JpxP9E5/wAJpQeToc/FsRxskbnHht/rTamfltZWz0Qn7qctiWgR8lp/8HvSf/yP/iK2uN35OD9QPiij3sBWJ5MP9i3Z8bj/AOIrV46OeDr4epP/AHrR2HQqLeGJlA5+4kjap4zGZFKgxjH61UUZxykbDHQVbJdWBXw7xvSaKizbtpI3ClcE4Gw8KYvCgA0RQP2jfGlbFKY7UtGnMMb+Pspm8FP2vDMEh3LM2T9tYwj8rNZyuJ1xo3LwxcZx1Xqcd9LfTHiWM7EktsKYfHCh+FrlT05l+NLK2kSNWUdxHQb1U1aomDpjG4LUAXXLtsn9a3tT20q5/wApvhQ/wQQ0Vyy9CE/rRBqYJ025H/Cb4UeP6Dn9gU4JYHUrkDuhGf4qMzig3gYE3t1k5KxjPvoyI3xT8f1JnsWmmSRDjW3WJy/NMck9M4OaZHMQaVPDQeTjaBnyCs7ge5qaxGapKiWxM69Ksmv3qkgZuXzjbvNeaMFTXbIc3WdCMn/EKr8TIYuJ9QXrmdzgHxJrzRZGk1jT8gALLHjxO4zToVjv6Uq/KL/9ze2BMU085pV+UlyOIkUbDsVPxpoGM+xPNYW7eMS/AUv/ACnjF/YknAMTD76O9HPPo1k2c5t4z/0igjyp+jNpx23WQfeKEJ6Cbgtw/ClmR3KR95qpx1GH0u2Y9FuBnfu5TU3ApzwpaH63xNRce5Xh9WAzyzqcY9RpPRURfFlgkKnvAIAPf66u6Wxj1XTnyCGuF3+2s0s8sTSejzZ5cDuq5YyGS6sGxy8lymAB6xUJZRbeGO2uJPmmux82o33U12vRzg3qR/OJPbQFxkOa3jXOMv1o91P+8Se2gHjLmMMQX9apeg6CTybYj0e4j5gW7QORnpkY/pRDr9i2o6Be2kYy8kRCDxYbj7xS/wDJzqsdjqslnO3KLtQFJ/WHQfeaaANc72aLKF35PtBv7PVp728tJbdEjMa9ohUsxI6Z9Q++jrUn7PSrt+nLC5+41aPWhzjfVo9N4fmj5vy1yDGi9+D1Puo2w0qKXk0XHD8x8blv/atavGiGThHUFxn0AfcwNVuAIOx4Tt275Xd/vx/St2/s0v8AT57SQ4WaMoT4ZHWn2HQkLaMqwzy58DvU+DO/MOgHsqRtOuNPv5bS5ixLHsc+HiKqzy9meVSRnYEdaTyCwiyLlBFygDceO/sprcDDk4TtBy4BLnf6xpK8+SFBzinjwtA1vw1p8bDDdiGI9Z3/AK0VQcrOeMIxJwzdKRnofvpZPasyEIFDbAjG9NfXbd7rRLqJPnmMlfaN6WsNvIUYsx5jsd6x8jcTXxqwt8n8bpBd856lMffRZNGJYnjPRgQaFeC2WKW5h5vSdVYZ9Wc/Gisner8buIpqpGJw3w6+hPdPJOJjMRy4z6KjP371ueuuBNEZTEHBkAyVzuBXWatEC+0K2MXFaDlUFZ5CcD1NR93mhu1sjDxrLt6PK0oPtH4k0SEHNR47zZU6E/xvZGLia8mDcoZ1OMdcgVn6PbuNZ09lYj8vGDk9TkZo8494eku4jqdsOYxr+VUdcDvFCfD0PnvEmnJgnEqud/D0j8Ku2TSG730rfKZGBrsL9/YD4mmjjNLzylw9le2FzyhgyMvuI/GmhMN9DJXQ7D1W0ef4RQh5U0DLpj7Y5pBn+Gja0j7CygixjkjVcewUJeUiAyaPaygZ7OfBOMkAj/ShA9GrwOOXhS1z/iP319xuP/LkmAG/KLt9tTcJxdjwxYqRjMXN79684vj5+Grvr6IDbeoikxoViNzhlUKrB+YequrKVo7y05T864XbHrqnKBEx9IhupqSzmBu7bOcCVfjQkJs/QC7oK4kHomukOY19lcyfMNdXRkDOp/3iT20A8XsQkQ7y2KPdT/vEntNL3jE5ltwPE1D0UDzI8TYIIYH7aLNK8oWoWEYguo1u412VnPKwHhnv91Dfm1zcagIhGzSnfkVd8AZ6eyoXs7nO9vLnP6hrJ0NX0G1x5TrhoT5tpsaN0DSSFh7gBQXqOpXeqXTXV5M0sjd57h4Adwrh7O6jgMzQSLEG5SzKQM+FQYIGe7NNUJthPpHH2o6RpsdjFBbSxxZ5DIG5gCc42I8au/8A1Q1Yn+52Xr9F/wD+1BJGTtXUchjJwAeYY3ooLNzVNeuNd1AXF12aMECKIlIGM+vNZcoBfONvvr22BLMQpyo2wKtR216V7SCzkcHO4iJxU2WigyBpMg7+s0wbLjfVJbFB+bK6gLkod/szQDcRsrEnYjYgggg+yrVmpcDEpQhRsfvqZ5Q47D2PjXUgvJKkBLZweQjH31ix3CRRktyhMdc9axLx5LcxHtObPf31Etw01ryMTzB8DHcKxcHJZZspqL0EHyrLYSRzQScki4KkeutdOONQuYTFiKOTl2kVTzH14zgUJzpF+T55MlsYbYdPGrUEUCSOokBbGanEY0h/Z5NG11+4069kvUk7RzkNzgsGrRh49upnX0oBk9OXb41hy28bRAk4VQds7e2s2axRYzNA4ZlP63rpxaaqwkqd0Fo4mnbUvPQ8fa8vJy8u2PDFTXPGWooQF7HOegT/AFoESWVGMj8zEPkkHYVc84LXDA4KtuG5d6OMk9iUotaCluLNSureWGQRKrgqTy74rAguJ9K1OK8syoKejzlc4znO1RCGWaR1tQ8hJ5iFBO32e2vJYrsMqSKyA77oV92aFd3Y3VVRr3fGusRjnW6THQDslAz7qwuIdfv9bS3F06sIslOQYGTjf7hVQxySuVKFfTwWxsa8mtwkBdwVZWGwFbRpbZk1ZojjniRiqLqHKRt9Emft2qnf8U6zqsItr68MsPNkqEUbjvOAKohY4pgzMARvg1XZj2z4IKncYrQyCC34v1yC2jghvmSKMBEAQeiB0GcVak4h1y+sWhmvWkWXYrgZ6+yhpYnJ7Red0G+cbZrQsmkMbpnGTkN0waiWsFx/Tm5tSZXZ2UEbk+vwrm2hxNEyuMiRe/11cjKTSGKRiCMYPXNcdiEuwsYyFYUoy6ZTj2PSH6FD/hFeyfMNcW5/NovqD4V1J8w12dGAMap/eJPbS74wObm3HrNMPVDi4l9ppdcWnF5b48DUPQEvCkSJrs0sjDlt4WbmP2D4E0U6Jqj6razXDqqqspVAP1cDGfXQFbXk9oLtUCnziPkYnqoot4M20SU/8VvgK5PKuzaD6Kmoal8t8J3MkihZbeUcwXp12PuNR8TWttb8NWgtIViRnVsd5yvee+hyG+ltoLq3XlMdwArg+o5yKNtU0ifWNDsreB0QqqsS5OMcvqoa40H2TF0cAV4B4datXthNYXT204AkjO+DtWxbcG3s2mi87RVZl51hI9Ij29xrZySVmVMzbMyOWXPXfIOKOdMuZYuFWn5g0kMb8pO/TOKBLVjHIw6Hwo401XuOD5QiFneOQBB1J32rHyG0NFW4ii4h4f8AP+zVbqIEsVHzivUUJi4UuWI5OVCMKe+jHTlfRuF5Ddr2UkhYqjdcnYCgy2sLvU7hre0iLH9I9y+00Q7CTIJblriRI4yc19G8jO3KBhRhs1bteH9QuNUktbdAxhfleXfkGPXUFrp95e3zwWsBeTOGAGwHTJ8BWtozyXJWQwQOFDAtuG3rf06/s7bQpLVV5ryUHmXHd3EnwAqrDwveTQEBoozbFh2hzhyPD1euobPT7qaN7qPCwxAkvk4bfoPGsHTRstnk0shBQd22AaoCRgCZ0KKxPQ9+9bkOkzX5kZWijQEc0jnbPcKp6nos1jIi3JDcx9Bg2ze/vpRaKkbV3Z2Y4OBtIuzWbs2YndmOR1NYE0bK0hYAhVAAFEUyFOCoFGxUIP8AqFY0KecNCmcElRt30rBLBss8nDvDcTRY85mIyzDONs/cNqh1q58903T9RVTgnEqqce0fcas8Xsq2tsrbAs2/htQ1Z6mTpz6eybdrzBs9NsdPtoStWL8CXXIIUsrRYIwqBiVA9lB+oySKSM4wehov4ifs9Ls36ZIHs9Gsaz0CfW1NwsyxIh5QSCec99OLrLB6BqZu0PaOcsMZ8Kl1PTZNPjs3aQN51EJeXHzQe711Zh0m6utbOlOyROrEOT0AG9E3FfD815HBPBJGkdnAQVYkEgeG1bOVNIxq7I4o4TwGWhiWNig5iOrEHqTWJawLHZGXqRuc+NEeh2zX/B3myMqsxIy3Qb1kahpz6NOkU/5RJTzIy7A+IrK9o1j7K0OPPVKry9puBVySHspSQOrA5FQtMruGKqHC+jjr41YN3FNArH0W71PWpbdotJUxwWpzaQnxRfhUknzDUNk2bC3P/CX4VI5ypr0ejjBjVf7xL7TS84qIN9ACMjBzTB1ZvzmX2ml5xOfz+Ibbqal6GYrSZdm29Lajng/bQZD/AMRvgKD5LORCrACRMc3KD09tGPCWf7PyZ/Xf4VzeR3E0gmnkAWOHJxTFub6azstJERAEzxo+RnIIpdNnmyPHajrWm5LDRmz0lj+ApTV0KD2VOJrIXPFFlEB9OEDfxEfCtSGWU8aTxDJijtQMdw6H+tcaqFHFWkO3Q8w/799Q8S62+mXTW1lAEnnQM85G/gMe6oy0kXrJg3Fip1q7XZUWRhscd9FWmubThVpITytHG7KTvg770GQuwnZ5S3bFjzcwO59dGFmQ/B8hxgGF9vfSnZUdHNry8S6IRccpnjYgOPHuP299ZHCPbW+uT2pJUFG7RO7mUjHxNX+DBgXqhcIGXHt3r7TlVeNbwKo3VmJ/h/rRdWgfTO+HZJPlrVIix7PtOYDuBzWbwfI4167jUsInQkqehIPX7zV/hw517VQe5/6mqPCbq2uzb+kI2B2/xCn7F6NjUdUmju5YIVzGilWHTJI65+0ffXlszHhmZGJwmVX1Dbas2/ZpNQuFAP0rZ99aVp/sC5+se71CsTWsFDtebT5LMxdoJJFYHr0wenUnar+qxt8macJlPOmAwPXPJ+NR2p8006W8RVEzt2cbEfNHf/X3CpL1nm0nTnkYlmwWPieQ0w7PbnJ4UULtuv8A76ybCEx39opOfTX41syH/wAtLnpzD/8AkrMUlLmCYnAV1P30rGlhl/itQyWnN+u3d6hQhJDIDK5VlXm6lTjPXGfs91GnE2FghkYAhWI647v9KyJCJOFbyQZyLhSP+mri+iGsFnicc3D1lnb0k3/9BrtbyTR10qFWAgkT8quOpbG+fVmvdbIPC9m2Acqn/sNU+KUzoOn3qrzdmApx6wMfeKpZwS8ZIOMbVI9dsrkYVpAAT4kN/qK94/5u3scHqrDH2iueKbk3EeiTY9ORA5+3lNScfIc2LDwkz/01UdxIemWNEllt+DJ3jblkjL4I7jmpOIZDccP2N7gFiVJJH6y7/fUGgEtwZd8w6F9qmdlm4IjcAsEAx47Nipf2/wCylowuzdRkxhVLH0j3bbVxCqDlMjHnB8a7huu1h5GOcP699qiY8jEKynH6IXrVK9FOh26eebTbY9xiX4VYYYQmqmkHOj2ZP7FfhVpz6JFd/Rygpq5/OpfrGl7xLg38WT3H+lMLVv71L9Y0veIgDqMWTtioehlC3nYXOMBu7fwo10aW2tdKMT3MKNIWbBcDGaBRKsN0GG45sn1ip7+dLiIMpwM9K5ZxtmsZUipPEYbhoSyEq3KWU5HXxox1x7e4sLGKG7gZoZEB9MezNDOkaS+q3TJ2gihjXmkkPQCu9X0pNOmxBOJo8kZOAQRjI++qlTaVkq0rCHim6RZLC/tpo3NvJuFYE9xHwrUd9I1WK31KWRD2HpglscvfgilwGz9pooh4SglsReLqn5Fk5+YxbAe+ocUkrZSk2Zt5em5u3lQAKXZh68mi3To0fhxbQ3EaPJGRksDjNAblQeVCWAzg4xkVyvNHyuvXr1qnBNUCkMG0NpoGnMr3KzSEljg7sfACsTRL7l4lMtw6jzhG9LuBJBxQz25LcwwCemDVpZ+zhKyLzj7xU8KGpIPLW20/T7y5mSYdrN6cgZugz/rWRoSJDrdzJ2sfYqpCvkDmyRjGfZQ1bO0lzyt3g1dTKwsXjX1bZ76hqi1k2Lkr8oXIHKctzBlOQQavWzq+iXC9ogdyxVSwBONv6Vh28xUtmIJv1GN6m5o87xD2461i8M1q0adkYb3SjayTCF0bmUkjp4/eakvzbvo8bW0ysloQN/0sDlx99Y8CefyrCkas5OF5hsB3mtKTRUKSNHdI8kKnKhRnONh12pk1TJ2eM8PiLtou0ADlecfrc2KzJW/JjHf0rizsZLt5DCoKL1Z1wo26Z766MivEjY2IztUy6NI9mz2kOuacIZHEc64JB6qemceBqhqXm1jpy6dHKHcsZJWBH/Y7vdWZcJzcrE436+FRCRXhZECA9D31SeCOOTZ1preXh+G3W5idoOTmCuMnC4299R6He2ep6PJpd86Hs/RwzYLL3EH1VjSQyw28t1FAZIYzh3K7D1eusS8Cdks+QOYnoa2jFNGUnRocSalDPq8cdq/5vZoIo+U7HHX8KJ9UudC1rT4bi4veVYgW7NWwxz1XH2Uu4ipYsMdPCr0DK0bB+VWA2ySK1cFgyUshdok9lBw5Nby3kMbzc+FZvm52ArywuLJ+EfMZL6ASujEKXxjJyBWHpelvrE4tYTyJyhmcnIUfjWjq/CB0+xa5tZ2mWNcujDBx4jFZ1G6bLz0ZEb4KcgJHMCWq4AhlZcelvvVCzkwCoHNnGPUa0DEwuQy7Pj0lPr7x405bKWUODRjnRbM+MK/CrjdDVHQCG0Oz/wAlavuAAd67V9TmewT1f+9S/WNAet2ktzfp2a5AG5zR3rB/OpvrGl7xCfz5cHuqZawMpvpV8CfyDHJ7iDUb2N0qjmhcH1rUmnRT3eoR2sUjqZWwSCdh3mi670yIaY76fM3axA+l2hbmI6g+uuaUnE1UYtWY+h20jaFqsaqRIUBA8cA1iXl7cXhBm5cr+quMnxPiaL+GLuG6t3yZGnAAlLdDucYrH1PV7aGfksFk9EkOJACM57qlN8tDaVLJhLDK+6xsfYKOrNSvBjKRg+bvkH7aE21q8YYDhfYBRfaSs/CRlY5YwuxPvpeTlStBDj0wFQFW+aTtXLKAB3dxNFOl3EN7HPNcqwt4BliBgk9w2qbUo7OzaAxRK0dzjswV5t/D7xTfkfoagvYHKmeUrgYFSCOZyCe/cH7etGFxbaFaX8Nhd2+ZpFDNJ0XPcNu7aoY7O1l1d9OEcMTKzYOMnAPh44ofk/BKH6YVtHyTBgpkX9I1dumVWjIOE6kjrWvHpVo+pS2cTiPk3OWyxGO6ootNt7y+NoJG5Y5GyM5IUE/6Vk3btmqwqKMMizCVztynf1VzcEKnKkmOYAjBzmtV7TS5YLpLWKSOWNGKAyH0sd/X/vNYskczuiqjcoA6ikkrHbo3+GbflWe6k3YYVc/ojqf6VnaBqMy60VuPm3RZd/1uo/r762dEjaLRpGc5ZixJBoWbTJfOY5IJ+Qg5B59x7KaazZLT6CTh2Rm8+ibOIyBg+O4z9wrMtmVraI46LWjw1A8M14sjE84U5zkndq8vNMgtrFJbSRnjHonLcwPrqJK9FxdPJm3EPaxgB8YNUHjlgblDE9xJHdW5punLfu/bSELGRmNWwx+3uHsr2fSLGz0m47V+0u1j5mPaEFe4d/8A/tOGBTdszptcD6ENMS3kWQ5WRyBgjOSR6zQpNNgcmBy57x0+yiufRbdeHJtSM/aO6gpytkR7j3nuqpplrpum6B8rataeeNLIURSM4G+/3V0RaRjK7BqAKp2OVPeetEl/Zx23DGnSGBBJKzMzcuCR3b+zFfa1BpEV1pdxbxlNOni9JYupwfX3770Sa/8AJA0+1N9FKYf90sWxG34U5T0SlszeBpYh55CuBKQGHrG9XuEXlk0m7S6ZmAmYHn37hmgZZp7eUzW8rxEdGU4b7qLru4Oh8LwWIyby6Qlh3jO7E/CpnH/6UmC6ScrhojyY7x7atvO3bh5GDqTy4x3Vnuz53xnlxivWclQoXB9VacbJ5MenDjBuHrJh0MQrRfoayuEznhbT8/sRWq/Q10rRkCGsH87m+saXuvf38eymBrH97n+saX+uZ8/FS9DLfB8IfV5JD/u4iR6skCr/AAvOwuLyykO4YsB9uD/SqHCUqx6u6MfpYyB7QQa07aykseKLmflIgaJpObG2+NvfmuSdW0zaOkyHhSMRXWoIOiuF+80LXZzeTfXPxop4RftZL6Q/psD8aFrofncv+YfjVR+zJkvijS07hy71CzNyhRFweQN+niiS0BHBxU9RbuPjVaWeSDgyN7dyjCNRzKcEb71Ysz/5PJJx+bvv76zk2/8A0uKoz9Ls5rjhaZLdOaSWb2dMV9xFPDa2VharMrXVsysQO7A/HFWNAMs3DNxDbOVmVm5SOuetD50yYJDcXRdFlnEZDAhsd53ql9si6wFN1Z2fFFhHc28gWdBgMOoPgaxNIW6Xi+MXn04LB89+F/CvtOWfROJRagnkd+TH6ynoa2rtEXjOyYABmhbPr2ap+uOh7yRW4P8AbW4IO3Z4+4Vn22qJp/FVy0u0RkdWbw36/CtO2jY8YXLBTgR5J+wVhzaeL7XtRRXIlUSOgHeQehoVPfobtG/qenMEbUNOcZYFiF3GD1I8etDfnlv2XZy3THpjCGtfgq6lZZ7J3LogDLk9N8EUM6mjw3867hBI3JkbEA0RjmmHJ1YeaOyPw+DGcpyvjO3jQdZtNf6tBbQv2XaEgNnOwHh9lE3CE4n0Ros5KOQftrC0C3deKY4eXBgLltsY2IpRSTYNvBscKvMbzUYp2JaMqu/qLVNp8wn4XmK7mLP3b1Fw3IH1zWcb5kHxauOGWMmi6hGTnDvj3UmhpkvC14by4umKcvKqD72qpNPFczys4PpOSd+oz3+rYe6uuCpu2ub05yOSPG31qxppIkR2SRWYOQRncd1JxzSKUuwlbsf7LSZQGLmOVxtjnqDTJ9M1O0k0aYpg+lGnQ49XrFcRS8/A0z5BILfc9DckDWmmW2oQFj2jMrt+o4Po4/77qqMb7Jci/qnDvmXZW016/YAsYAV23xn2Vs8S2r3WkWSJgsMEb4/RrjWbg33BtteSAdqezf7eh/rUnEczw6HZyIpboNvq/wClFywGAWm0q8WZSIi6DGSDWjxRDNPrUjgMQkYRdthtn+tVre8leZEMTK2Mcu+/2VrX0t5Y3P58U55BzBlPottjH3U3KSBRi+wW5HhzzZJGKsRRntOdhzbZxW3PLA6BmiRi3jt99V1a3d0C26BiCccx3ql5G+hPxpdjU4Qbm4UsP8oVrMdjWRwkR/ZiyAGBydPtrXb5tdy+pzgdrO13P9Y0v9cP58PZR/rX98n+saX2tnN+fUKiWgKsFy9pcxzxnEkbcwzW/qXFSXWnGCCF0kkGHLYwB34oZOS22a+76xcU3ktSaRtaLrsGkwyIbVpHkbJYPjbu299ZNzIktxJJGhRGYkKTnGai5d814cg9aOKTsLdG/o+t29vZtYX8ZktznBAzj1YqbVuIbaSw8w06MrGRyliMAL4AUNgbeuvcGp4K7K5OjY0LV/kq4btAzwyD0gvcfGu+INbTU5IRAjrHFk+l1J/7FYoyCK+YZanxV2Lk6oLTxDos1zHcy20pniUcr8v+tZD63K+vJqZTZThYyei9MVkbjPdUecGkoJD5MOX4us0kVkt5ShHpsQAfUKxrfWoRrw1R4RDG2Qyock7dfb0rDNzJyiMnKjfFRK+XHNSXjSG5WGS67pVqLiWwtnW6n6hgAM+3PTv2oTvGDsrM5ZmGTnfeuoplVOYgeGKgndGYcoB23ojGmJu0aega6+kXJypeCTAdB19orfu+K9Mt1llsrYm8dcEtHj3nvoL7V1Uht8gY9VeZBfm69+9NwTdhypUbug8RWujidriCWSadsl1I6fb6yat6Pr9jYRXHLa3BW5lZhgqcL3ChqRIjhgwwSSMd1eElYByg7HcihwTC2je0DXrPSDcDzWZ5ZX2PMB6A6D27msTUJY5NSnkt1aKN2LBSckVCryAF1OObrUkcQZiTgs4xkHpTpJ2K7wb1tr1lHw2NNe1mw6EFg67sTkn2ZrnR9YsLbSpbHULWSeNpOfAxgDbfr1zWNJGkZ9GRXI68vca4aRBb836XT4danih2za1rXrfVI4bGzieK0iGQp2JOMD7BVuy4sZNOW2ubBZ3jAVSzbHHTIxQqr9mykbbZqRJijkgZJyd96bgtApM0kuHe+87kJ5i3OcHbOc+6tXW75NZnh7NGRIlOckZJPXofVQ/BPscnYnGMVaS4WGRlkUg74qZLJcWqOpE5R80nGOvtqaA8lwjKuCOmPZXiTiYFCuxwfvqdIxG6eB7gd+lTfTHXoZ/BrFuFrIn9U/E1tt82sPgw54Ws8dOU/E1tnpXevqczA3Wv75P9c0vtax8oE+qmBrR/PJ/rml9rX+0DjwqGMv8AB0SS8RRpLEkiGNshhkdKJuG7Wyayka4toWee6kVOZAemfwNDvAwLcSDv5YmNFmkWRFjpjmRU7OSSQqerc3N099YstGfw9pVrqGhyQzxIHjuW5X5RkYII9o9VY+rWcE3HEdqsKLEZEBRRgY2zWs7yWGmO0ZKuNXIHrHNWbezdn5QlJOwmUfcBSQF2XT4Tq3yksdqLSO5Fr5v2fXfBPt3zmtJ9KsIIpVW0hOb9FXKjYEqSPvNSppNwYFjZSAdTM5+oCTn7h76+kuVnjEiHKnVVUH6uB/SgKMWKwsJ+PZ7aWCMQoPQjAwuQo7vfWl5tw/cXlzfLbI0dhEe0jCYHNk9R37CsTUI7+Di+4voLeVkhlDMwU4xgVu3dj5va63NEp5bqBZFUDfODnagCSPh/SbnULmIWiiKe2SQYG6ElhkeHQUN8Z6VbaYunQRRxq3Zt2jquOcjG5omvpHgiv3jYo8emx4I6g5ehrjO6e5h0idz6cltzN7TjNMGC4RTk4wuOpqBk5WwCGI76nCJy4d2xnfArpjDG4wdvHvpWFEIikaNUCkltwK5a3YPylT4Vt29yiQoIwrAtgmvZTAfTVAM427qz5tPRpwVbMm4tWhjPJ3AZyardmeoOcDxrSd4i0hYkgnr0xVdo1Y5Qs1WmQ0VjyhgApHjUpiDYChsZ3qZSHl9IHJ7q6KEFeQsGbxp2FFBweQEKQO819HzrL6APXGwzU8qHCrzdSds99cRpJHKwwTynGad4JouW9uVHM43ycbjeoXth5o7EFCrZ3HXJrtHSSAxlcYOeZdyKtzGPzJgzeiAOUnvrO2maJJmFyu5HXFTRIwQnu65qWBELlsE7dAetRhuxd9hynIxk1pZnRwhIb0e/pV5O1lIMgPQ9e/7apjAKvgZ67HFXoBLPKH/QUHYb0paKiSRvGgYKrKB0yc5Oam7X8qVBPNnAJNQv2bSYCcqk4ydjVhEiWcxjZgfRJxvtWeLLGnwSxPClmT+qfia3idqweCduFLPbuPxNbpruX1OcDNa/vk/1zS/1r/aB9lMDWh+ez/XNAuq2s0txJMkbMFODgeqoloqipp2qXWkXJuLRlWQqVJIB2/7FWpOJdRkntZmZC9rnsvQGBn1VmiIgEsCPDNfcpWshmpPxNqE8YjkMRUTCbaMfOBzmqV3qNxe6gb6QgTEg5UYwRVZlOBtXG47qACQ8ca0ebMkWGXlA7Pp6/bVS24lv7G1jtESFkil7UF1yS2c+NY+57q+ProHYTf271Z3Q9lb5U52Q7/fXUXGuq+fmd0iwV5ezC+jj35odgtp525Y1x62OKsjTpBjnuIwfDJOPupMaNGfiu/ma9MkcJ86jEbZU+gozjG/rPjWZqWrXGrRWscscaC1j7NCgIyNuu/qrx9PlBP5RSMZ2yc18IbbChpJAB1IXFGBMoczdD0zXaxmSTlIGRvjPWrUdvbNzE8xwCR6VfLHD2gYowI78/wClDBHQlhhto1KssgPXuqEyc8pG2epHccVfmgtlhDq/MQPm+NQyiLYsFye7wrNNGjKUmXQ4J37qiDkSBVct9taiyRIu0fpHrkbVX7FZZldYiNt9v6U1Ilojjjk52JwHQg17cvJIykuqDHMCau3PYooVGAJUA+uqd245Yyq5IUZpJ2xtUVXkMXLysr438d6mSZ3HpMM5qBS2cOufDA6VPDE7ShlGcDpirdEIs2U5cvGyqB4kVJKrCyk5Y877t9tdW9mCi84CnnPM3TNSXqCKERgHkxvg9axbV4NknRiGR1DCMFMjpXUr4hTozYw3qrpo37QgZK+uvGjLdVwO+tzErH2gVaiYxqpWTqNx0IFR9j6WBuTX0cZJORvQBaZZJQcnc7jNdLKxmRmLNgYBJqSKJkLel0G2KsWNg95dRxx4DYO7bDHeTUWVQ0+CTnhOyPip+JrerG4TgNtw5awllcqCMr0O5rZrsX1MQN1k/ns/1zQneyyRzHkdl9hxTXeztZGLSW0Lk9SyA5qFtH0xzltOtGPrgU/0rN6LixQvLKwILkg+O9cRSyQPzRkKcY6CnB8i6T+67P8A5C/hXnyJpP7rs/5dPwqaNOX4KRr2d25m7Nm8TEp/pXEk0kp5nCEnqQgB+FN75E0j912X8un4V98iaT+67P8Al0/ClQcl6E6OYdFUZ9VfDKuH5EJXcZUGnF8iaT+67P8Al0/CvvkTSf3XZ/y6fhRQcl6FE9xNJI0khDM3eVBx7PCvFkZTnlU+1Qab3yJpH7rsv5dPwr75E0n912f8un4UUHJehSedS4A9Hbp6I2roXswBHJEc9cxg5ps/Imk/uuz/AJdPwr35E0n912f8un4UuKHy/BQtKW6xRfYgFcgjOeyT3U3/AJE0n912f8un4V98iaT+67P+XT8KdByXoUGF/Yp7q4aJCcmMe804/kTSf3XZ/wAun4V98iaT+67P+XT8KKC16E72aYx2Y95/Gu1IU/MB2xuT+NN/5E0n912f8un4V98iaT+67P8Al0/Cig5L0J5kR8c0anHTc7ffXPYxHcxJ7jTj+RNJ/ddn/Lr+FffImk/uuz/l0/CjiHJehQKqKciGPP1a6LdMIqkeApu/Iuk/uuz/AOQv4V98i6T+67P/AJC/hS4ofL8FCGYKV7j1zXLRqwwQMeFOD5F0n912f/IX8K++RdJ/ddn/AC6/hRxQcxOi3jA+YD7a9EEY6Rr7qcPyLpP7ss/+Qv4V98i6T+7LP/kL+FOhcl6E6LWIvnkBNXrXR0k37MbjG4zTUGjaUOmmWY//AEL+FSLp1ivzbK3HsiX8KaRLl+C7teG4ywJUevIos07Q7BIgJLSJzjGSg6VuC1tx0giHsQV2I0Xoij2CrUUQ5NnMEUcEQjhjWNB0VRgCpK+xX1W3gz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5479" name="Picture 7"/>
          <p:cNvPicPr>
            <a:picLocks noChangeAspect="1" noChangeArrowheads="1"/>
          </p:cNvPicPr>
          <p:nvPr/>
        </p:nvPicPr>
        <p:blipFill>
          <a:blip r:embed="rId3" cstate="print"/>
          <a:srcRect/>
          <a:stretch>
            <a:fillRect/>
          </a:stretch>
        </p:blipFill>
        <p:spPr bwMode="auto">
          <a:xfrm>
            <a:off x="5867400" y="4267200"/>
            <a:ext cx="1846139" cy="2590800"/>
          </a:xfrm>
          <a:prstGeom prst="rect">
            <a:avLst/>
          </a:prstGeom>
          <a:noFill/>
          <a:ln w="9525">
            <a:noFill/>
            <a:miter lim="800000"/>
            <a:headEnd/>
            <a:tailEnd/>
          </a:ln>
        </p:spPr>
      </p:pic>
      <p:sp>
        <p:nvSpPr>
          <p:cNvPr id="105481" name="AutoShape 9" descr="data:image/jpeg;base64,/9j/4AAQSkZJRgABAQAAAQABAAD/2wCEAAkGBxMTEhUUExQWFRQWGR0YGBgXGRwcGhoYFxgdHBgXHBwcHygiGholHRsYITEhJSkrLi4uGB8zODMsNygtLisBCgoKDg0OGhAQGiwkHyQsLCwsLCwsLCwsLCwtLCwsLCwsLCwsLCssLCwsLCwsLCwsLy0sLCwsLCwsLDcsLCwsLP/AABEIARcAtQMBIgACEQEDEQH/xAAcAAACAgMBAQAAAAAAAAAAAAAEBQIDAAEGBwj/xABIEAABAwIDBAgEAwUFBQkBAAABAgMRACEEEjEFQVFhBhMicYGRofAHMrHBFNHhI0JScvEVYpKywiQzQ3SCNVNjZJOi0uLyFv/EABgBAQEBAQEAAAAAAAAAAAAAAAEAAgME/8QAJxEBAQACAQMDBAIDAAAAAAAAAAECESESMUEDUfATIqHRYcFxkeH/2gAMAwEAAhEDEQA/APFcGntfpRRcExvihwdawq50lctfdWB29/cUw6K7ITinHkrUpIbw7zwyxJU02VAGQbEi9Jguakk8o8qorsNpdDur2Y3iwsl7suOtWhGHfUpOHc/6lIO82cRYb+PoDFCmSmM6EkagBJBPAWOuhp/8Q+hH4ByWVl7DZi3ntmQ6lOZTTgGio7QsJSZG+lnS/YYwmMWw0pSkoDZBVGbttIcOkb1ECpFbuBUkSRA/WicEjl3SOVbwe0FxlX20yBB3c5ArscLsVpbGHfaklxxTC0KjsvwFNoTYE50EETwNMZyy6ZuuPDF+HfxO+mRZzac93Ku32v0JQjEsNsr63riW8x0Dza8jyLD5UkhQnd3TQ7uDwwcdS0orSglKCbkhNs1oF5BFq1MduPqevMfDg14Q5YvoT4iKDwbJKoInhrrXom3Oj6WiyEKMLw6HjIFlLGYpERa1ppZtPZeTBB9CiHFYksFIiAOpDs8QqTx0iizTWPrTLiEGKbCU3B+h7vvQS1EwSOYrZxRtmOYDSZnzrp+mGysNhEdWVYlWJLba23ClH4V3OElXVkdrKEqMKk3TECh2jl2nQBJiAbcTHCqnXyZO4+4o3YGx3cZiG2AQjOSSpVkIQhJUtZ7kpJ5+NPcFsnZOIdThmMRi0PLUENvPIb6hazZIKE9ttKjABkxmEipOTQqrJ4TUsVhFNKWhwBK0FSVJm4UhWUjzFdL0i6IljDYfEsr61C2WVvpgZmHH2wtEgf8ACVJCVcQQTNSc+wmQKioDlTTbmzBh/wALlUVddhmn1ZospwqlKbfKMoiZ1papsme6pK3ljQDSsq0MjifCPyrKkXDv9K11CzohR8DWkYlYNlK8zW/xDn8avM1K7dH0Hf6h19TqVpSvCvtJORRlbjRSgWBiSddBSzZWzx1racQsMslaQ6uQSlue2QkSomJgAaxStbpOpJ7yTWkGgcvU09O23cS4l5nCIwb4Vh1rQmH04YjK1fNBKAG1QB+5YV565s10SESsXEoiCJ1jW+sETelpqbbZNS5egba6WJTtLGLKFPbPxZAdbUlSc6AkALSFAFLiFSUm1xzpR06xzWJ2g89hllTRDYSoggkIZQgykgEdpJGlLcO+82oEKWbaSY04TH9KbjGuAIzpSonihEgnd8s+dPDNuUc7hmiSe1H/AOpuTXfdA9sN4MvBYCwUhbYPaCcUzdlcDQdpQJ7uFI2XHTJDSFxJu2gxfkBupoztJ1JgJSgETAQgTaw0k7tadRjLPLxr/f8Awz6PdIBh8O+2QVOE52F70vOJLTrk8S0sqvaUcaF2YQlVrQLQOItvERapYLahzjspNxcpQAOVk3NXPbacBOoJ0hRgjQGCSNxtW5qc7ebPry+3X5Fbax6XAxlcKsmGabUQL5209uMwvrqLUPh14VzB9U4/1Cxiy+MzTruYdQlv/hpgGQbcqT4raqt7aFAjcIPDVMXsd1D/AIhtSphSIgjRQB9IrNu3TDG423QF7BoC1BtYcTJyryKSFAb8qu0kcjXRbSfYbwGIw6cSrFJXlVh2FsrScO4FpUpfWK7KYTnSQgwrNoL1z2IQuRkUlYvobxzSYrHnzlIXKSDYEROgrLvKG6K7a/CYhDy0FbcLbdQDBU26koWB/eAMjmBTbZ2F2Vhn0YkY5b6WlBxGHTh1odWUnMhC1q/ZpEgZlAmQDAE2595BUAeenj+VLyyQfH6UN7HY3aC3nXXVntPLW4UgmApxRUqB3k107vSnq8Qw6xDiE4PD4Z9pYIQ6ENBLzKgRcSLKANwCJrj1It61Aq0vSXWdN9p4Z99g4PN1TeFaaAckKQUFZKCTqQCBIkGLE0gz33UChffVqFXqQ3rY3VuhFnnWVLULoNWFMioqXW54UFCK2ka1hVVzLRIMd81BZs7Zy3lZUa+P27qbf2UpkwSCox4cuVS2E+WwTBF9fpTjYjxUpbr0xAAgXAFMcssrL/CnFYcNgEGVK3ZgVCBY901cWgAFTBVAIm4tRnSPFNuFKkIgC0gxI7qWlZytk3nWDe0+/CmsY22brScWQqBABFxqbKsefdU39oF1ydIAEWAsIm+utL38GbKIEEQL8DoR3RReFwBUUwY3+n6Dzoa1O7A7ChlJkGROtt8+FGdaFKBVO4EjzFGYHo+sAvKsiNSNeQ9L0FiErSk9kwVGLX/d4W+1OrGdy9i/HvlJSBMefPyoXCvwtMCZjUwDOg8qPU1IBVa598qCdmQQCNII5aUNxd18OKCgDIhXnY+ECjWSuQhslVpCdbDiNDSrENpK5Bmw0ndu46zTTo4+Ot4GCL8xpUL2beDRAzNCZglKinXfF07uFUObMQRKViDuWIII5iR9KZYpttQChKVb0nkL/U0oxaCgkKt7O+kRQ9s5QHyKI4phQjjYn1pcptPE+Q3eNFpdIuFX4jXz1rFYzMe2lKuZsrwI+80OktAow/BaeNxFbse+R96m8yIlJtwOo8RY1FG6Km0jl/eSSeRj7VlWnBFV8h8JjvrKhue5MOdTyVjYlQmrHbGoqQac7FdSkKSUmYjgPPdY0qZIAPHd30ThFdqdeeuv3qVm4eNKGeLbrE0ww+LISUCLx5Gf0pPhl74v786veVCYAjQ34manKxbjcWAAhIGpuP1rbzai0FXsOIGmvpSx2dSDfl96c9Yn8MlJEK1HMEi0UjspaxaC2UE/KAQJmVHeLcbdxo7ZbfbG+xAA39mwpIEiLHv/AD8xXRbHQkLTfeAe4jUeFUGXEdhtfBl1pCgcoCBANgCUxJHEDdwrmsYyAgiSd8btANT3Cup26HlJSUEFCRJE6wNbVxuI2iTrrHDut9K6Z93m9HelqcPYAglM8YtrFt3OljxSJKYnUC5AA8KuxL5Kbc9JG/hSzMYuLq8B7tXN6JAy+0cwBnTSwHdTDo9iEoxCVOTlBOl5taeV6CI0nnccfCqXkEG0xbjHK9TVm5p0232pSl9CgpC1E7rcB4mfShmcV1rakHKXALZgLgfeSaT/ANpO9UWTBbkKjWCOdXYV0BQMX0jgf6VUTHU0CcbMSPy5VsLi0JmP4En7Gne1GGy2l1siTZaN8k/NzGlc++gpMW0qaxu1qsYI+VH+BP2FBqfk2AHcI+1RIjQ1UEGeVDpJF6XjyrKpWeVaqaBiprVUBW4oDAKvwxAOtURROBTeYkW4VI72bE3gQBvvbw3VHFOpK+18swT99ajhdTutbTfNBY+yoHjS5+XY7fwLf4XOm5SAQrikkTuuIpFs9GdIAEWMEkwI/OqWtpOlrqipQRpG6JmO6j8E8gJA0P6fSmsSWRNrZANxN7CJNx4XvXQ7C2SVLMg2EnlbS9IH9s5U9gjT330fsfpSW5SADO82ggG9qcdb5YzmVx4HYzGPZ+rzKDYJEXgpEwDfwoNtrQqUIgGDz+wqtzaaVOIVoRJjXWdZ8aIQ+VQbQMxNhYC+/vFQk1GPYeUiRA/+0H0+tVN4EJJgAxEHde5J8K1tHaCkgAHQbrR+tK8NtBa1SpYPIzeAbeVDUl0ZIYXY9m0yOOp04QaWvoUFEmNJGl7WEfaqG8SrNqcu4eu+q3sSDJM8vKpuQFi1EEC1v61FDtxE931qTqgq8VWhUd/KpozDgykX8aXvJkmZtRSJMmD/AFoXFJuYoUCr7v6VtB41XGs1txVxU6RF7W3pW60T7tWVEKkTUorQFWFFAaS3NMMEzGvv3agm0DjR7CIjW8cqVRrLdgZ+m4HWg8ShObv53ohxZSSOETHMUrdPanWJ9DU5pu4gwI3WqTD8gRre9DLTbSrMMqPfK1R1wMwkZkwCq2nDW1p410DOzjYhCgm99IgTHKkLOJJ1Oszu10phhMbMdm8Hfb5aWbtMtgGZvEkSN06Qe6neAcltQtEDcZ3b+cCufaQDBg628SdOH6V12zmYbIiZAt3DU+YqjnneHN4zEWEpMHW44/0qplueIBO+1jruo7aDMp00v6m3vjS1hShYSRMAb/pU3OyYagkTA38hQDiTcxN49PSmTTKsxOgVuG6/vyrSsLr2gqd335b6ERaHS++sQ5BJ0/rRmNZiNJOsd+lBNpueGkzzpaNUkZJmJ05Wn330vdXIPL70SlyEEW4d1ue+qVpIBHvl9aFAKlnjNYHPGq191Tbip0iJV4VqouG9prdRQFX5hFDmrZoCTRFN9ngkqI0TqY4TekyFXp1sx6CIvJHdEwZHj6UjLskkAkydePIWNAusATF+Q576YY1aZIRpNvIk0qOJHaAmCeA13VMQUjDhSQfA8zyEcvrTFOywECE8/C/vxpUw6Ldo2k6c6d7OxeYCdBI136et6hW0bNEEgXg3O68VexhUi5Am/HgffhUEu5Ted8+Z8Iq91sm4B+WT40sgnHgFiIH2jcPCuhwjgCCYB0Plf9a5h1mVA5YvFz5+NdJsNACDx1uBp9taozl2DOuJW3A1vPLtCJ36Uuw6MpBTuuCOQsaOfVFgBOm64ke/Gq+rKREa8IG7v8KjF4Wj5iIMCIn3xqjFEAaHifc+lCh0kqk7rbvDujfQz76tFHxnhflUZAWOOhvrv11MUKB2omp4hZVvHHvqsrA19PelTSY1gb7X00rQQcxII7JsZ4X+1TIFovMabv1ra8IUg5h8wmfqO+gwAts5jv1gjeeNaZE1LEJI007602bip0jIi2aPCsrS0ybVlSD1IGo1lCS4042eOyD71pMKZbPtJOmU0wUS4CkEACLTN7wfDd60td48z9aatEmwEkibcgRHpSnErkm0cfvbvqZjbXC/D1pvstPZAPM+/CkyFwJ4+/ffTbAAKgx66Wv56+FQpghQk2vJudPIGr28Ue2CTEDgLgj3/Skjr5JgG2Y6d9/vRzODUQrhbX+YClnQ0GCJgzcX5aV0myGwG7bgOdyJ/L0rici0qkxMiuq2VjwEHhb6R77qoxnOOENrYcIBVIkAxM8fflWbNxAWIOuvnb6UBtLEFZgDjqDvVNLkZkXSOFRk4NNotpAIt7Fz6elJNoMggqn7cJor8SVJ1vJt52oTFaSL2qahS6oC0Tc39+daQqDHd4VJQrCm9/I0NiVwCmY0qzMEtgEXX5gDfHOopVJTmVI7uBrW0gqTmIOkHdpO61SgF4mdK0DymsIvx7qk2mfCptWpPOsq1SayohKwCsFTAtQEavYtroR7+1VAUbkkAnTQCpLsK8ZJmOyQL6a/maCUQSqdaZN4YJsQQYuOV9aWq9KQ202mASeOmtMcIgxIN/GLGIpehoRbnM8Kb4YlASYEAcPEd9TNXbPYzlNogmTHnPvdXWYNgQrKnQTfnB4cYpJhcQUAjLrMmePDlpblRSNrLQlYSZsLm95SBr3Uxyy3RGJ2cpR1CbkXt9e7St4PCpCSCoD5b7hx3cKV/i3XTKnIAMa3Nz78KPxmHhEdZ/D6ifSocjDgAW5CtATGu+w7/wA6WuNlKoJNxw136fahDi1ISIVIg2jynxFRRjFKSVZgDpxOg0qMlIwpQWY3e4q/EKJQI1/StKQQVKUJvAB7626nsg8DxjXjU2WLqTaJP0qt1Ukkd9TQqwI1mhpfJCfKpNshTar3FyOUjSq89QDp3GJ151GRVv5Vdh400MGKpVPrUmzed1TSxQrKrWb7zW6kEQmTV5bgCqmk3FX4gmYoKLKJ98xTjD4cKOUDSB5g0qwaDm8KYIzAm5BHDhSKLeYAcV/CIHPfMeIpPikiDGkyPtRwScgJ0mNeP6XpbiEmZ3flUJGMq53/ADtXRbIWCkZjcxE6REb++uXSBTzAtmU30jh71NQyg9ae382+deY/OiG0CDImbd9wd3d60NgmcyjoSOPf+lOcJgSrNNiNO+Y+lLleCdLR4GBpBv8ArpRj6CEix1+3DzpwnZ4HzC+umsKOvvfWsUyZv4Rf+lWmepyG0iQlEg3BI75114UCl0hRyyBw8L+ddBtlsL0gdn6GTSdSROnvjU6RJKCoT/WtbQX2b65vP2PvRDINgQCLjfHMWreKIKItM6/bnahOdVViAfCffvnVZ1tW0zNTYtBBMcTVBPD3erWBJtM1N5kp+usxNTUCrHHfVjab1o0QgX1BqSC0ncKyryob4rKlspmDVirmttNzRjTOgqShlJBtOtFpTN5v9qkrDGNe7zvW21pCTfz+ndUmnXNPD1HvzoBd53xxorEmSNwtw1tpQratedSQKabbM4ToKWuqkzRuCXcct/GoXsfYVIEKFt3C8mTI5fWul2SYSsqSCbHkb1yeGWVEXA7/AFNP1YnKhRSTeJjdKq1HmzGuY3rArgJuL3k1gcJNssTodwvH19a5nHbSVmygDeJJ1M89L1Np6Cm4gxpfhHvfVtdPBhtcJJMEaee8k+VIcaEk9mxPH0PnTF1UkQJmLxzIIqjHbJdWSW2lxu7J3HfQ1LJ3A/jYgZoiDykezQKcYoA3uPuKKd2HiJkov/Mkb+aqirYLpsS2O9xJ3cpq1W5lj7wm6ysLtMXNix8z7IPCV/XJFVr2QBcvsx3qPh8tGm+qLdmKAStRsYsffu9DqUTM/rRKcI0BHXAn+6hR+sVgQyP3nCf5Uj/VUpZ8gNSeNX4RP6VN1De4LPeU/lVTAGs+dR7rgmN3lWVIvHiPIflW6gUh7hapnEDnQwqQNDQpeLteTUEP+4oetpIqQs4pPPyqplYJ0JPKotugfuj33mrDiFRMx3UrdSWydYIHOB9aJwraJ7TgTusM35UsWsmtAmocuvwmJwyIUtx1VoORAAjxUaP/AP6HBBKobdN9FxGvIg7hXDtvkWr0novsLZOLaXK8VnaZLrvyR2QM4RviTad1XVpj6W+9cu70mbKgUsoTBJmMxv8AzGpvbcbUQVBO4wEFJ0tcUXgdibPxWM6rDLfDQacWS5lzZ221rgZZGU5Ujjc8qR9DtjpxmNYwy1KSl1eUqTqBBuJtV1H6WJgelRSkJbJT/IAPXU+NAPdI3lauKI4GPCnnRTorhXMNicRjFvJSwtCAGcskrzTObhlHnSHpInBhY/Bl4txfrgnNm3/LaNKOoz08Z4LlYxZPzHwt9KxeMUQQSTfUkn6mhqyppPOa1m5VGsqS9DoHGrUYkDjQdSAqQwPg/wBKuGJTBN57ooFJFYVUoanGj+E+dZQZTyNZUNIITatGrWJ0p5szo29iLNtqUeABJ9KLZDpztZXU7U6F4hgS42tI/vJI+opAMCtSsqUkngASfIUbh0GJrRNSWmLVpNIRqQpi3slxSOsyKyD97KcoPCYiaK2fsJ10fs21qI1ygmPLTfRuHRGTXZ/Dd8pTtEf+RePll/Ol2I6Kvi5aWBvlJ/KgAy40SEqUnMCkwSJSdUmNQeHKre1o8+FH/aKVQDlaxBhQkH/ZnbEbxyrrfhx0tS7tFloYLBtyuM7bKUqEcCNDXmOCLiFS2ooNxKSQYIgi24iadbE2S/nCms4XuKZzTyi891V4Tt+heJdGB2gWWE4hfXNQ2pBcBB6y+UcONef9NVvqfBfwqcKopENobLYIk9rKeN78qfvbL2jhUqUgPtJVqUhaAY0kjXf51yG18W86rM8tbigIBWoqMeJ05UQ0urKsaaUowkFSjoAJJ8BWloKSQQQQYINiCNxFaZQrdZVjeHWoEpSohN1EAkAcSd1SQFSAphs/ZS3ZyIUojXKCfoKYDotiP+6c/wACvyo3FohSnnW8nOnK9hrR86VDvBFBusweFMsVUI0rKipw7qykaH7AwoW4Bzr6D2tj0bHwjTbKR1q05lqIvP8AWY4RXz7sl/q1g17+6jD7bwreR1KMQhMFJ9baxNwRxrne7blmfiyohSMQhLragQQQJuNRaPMUr+DoB2qhQ/hc/wAhpP0s6C4nCGXEHJNli6T4jQ8jTz4KMxtFPJC/8tSeY7aah1z+dX+Y0Hh25Ir1Ta/wsx7ji1JYkFRI7aNCTH71UYP4SY8GSzH/AFo/+VO+Fp0WyGY6OPCP+Mk/+5ui/hEst4bHrTZSWwoHmA4RTTE7Gcw2xXmnU5VZ0nUGxUjh3UN8LMMV4fGoTcrQEjvIWB9az5Phz4+KeOS5BUhQnQoEHyg0Z082axjMA3tBpsNOZsjqUixNxPfO/nUk/CzEqXJCQJ1Kh9pojp3jGcJgW8C0vOrNmcUNJ4ef0qTiugvRA4t4J0SLrVuSkan3xrs9tdN2Nngs4BCRlsXSAVKI393uBW+jD34fY2KfT861dWDwHZH+o14xtnHlSjMXnUUzkPRcN8YMWlUlaViflUkQR4QaZbZ2JhdsYVeLwbYaxTQl1kaLG9SeesHfob14sH1TqB3AV6d8FtoqRjWxJIXKFDkoW9Yps0ij4X4Mp2vhDGjhn/010h6cNRtDG/8AMunzcVXq+zdmBrb6UpslLyyBwBQogetebfENmMfi+b7h81mqUacolNek/DMRs3bf/LI+jtedQa9K+GjR/s7bPPDoHo7Wqjf4IuFv8atNlJw5UDzBkUE98V9oJMdaP8CPyo74QN9nHf8AKrrzDaghRrM5L1rYvxO6+G8cy282bE5QFDmN30pX8R+hbbITicMc2HdEpP8ACdcv5dx4V5vs9ZCq9v6OKOI2NiW136uFpndv+x86LwniPUAaiso3FIhREjX3vrK3KySPEg0y2TtNxtQKVEEXBFjSxYkm9ert9BsBtFCHdm4ttl7KkO4d2QM4EKIHzJkydCOFVhdN8Neli8aVYLF/tUrQYKrmwuCd4jfrIpd8NcKGtrraBnJ1qP8ADI+1X7F2Xh9gIcxOKxDb2KKClpps8eE3MmJUQABXOfCfa2bawcdWlOdLqlKUQBKhOp5ms6JR0g6SvpecCXnAAtQstW5R50HgulGKkftnf8avzpNth3M86f8AxF/5jQ+BXCr1dPC292ZxS3diOqWSolwXJJ3o41H4bry4XGneG58gugtn45H9hOgqTm6wWkTqi8a1X8P9ooGEx2ZaQeqsCQJMLsJ1NY8kgwvTd9l8EOKgHQkkHkRvrp/iBs9GLwzePYGtnUj91XH3y4145tLEdskca9K+FfSdEqwuII6l4ZTJsCflPLh5cKdcI66Es/idlYrCD/eA9YkcdPumPEV4xt3ZykLMjfXpP9pnZePORQUAdQQUqQe7iPKutxuydn7THWtOJZdVdSF2BO+P08qpU+dmcOonSvYvgzsBXXpdUIS2MxJ7rev0NOcN8Lm2zmdeZSkb80+hA+tW9JulOHweHOGwdyoQtzee6m0aUbN2khzbQcmxdIHcQUj7Vx3xX2OpGNfMWUsqHcq/3pDs/bCkPBcwQZnhXtHXYTbDKM60tYlIi8X/ADHqKOxfOzeFObSvXuguzi1sjaLqhAdSG084BH1XTdj4VIbVnexDaWxckG8eMAUB0+6VYdLCcHhP9y3qofvEfXjO8020LvhLhoTi+bBHnNeSbabOc99ewfBx5Kk4gFSQSiO0Y1mpYz4YJWqevZE/3j+VE2XjWzcOVKAgmvcdl4f8JsZ5a7F6AkcRoP8AUazZvQ7Z+C/aYnENqi+RJ1j1PpXJ/EbpynEkNtwhlHyiQJ3SfypvIcFijKiY+lZVP4lB/eHmKytxnZWlUmri1+lV9WBu9xWnDSVqYg99aWJppjsV/s7SurZBWXAopaQDCCjLBCbESbirMPhWVIwpUsIUomR1ZVn/AG6gJI5AJvurl9XU3Z5s9+2/06/T3dS+Jfbvr9kqTUkmnGz2UfiMUCEgIS4Uy2HAmH0JEIOtiRymleOR21EERO5OQf4B8vdWsc+q6GWHTNpjGqiJtUDjFDQ2ovY4lDuZtCm0pVmUUyvOpMNJQrUHMAYG7MTRPR7DBSES2lwrxCWnJE5WimSQf3DdRzC/Y76xn6kx3x2OPp3LXPcgdcJ1rGMSpOhp30fwwykhtLyi802QpOaGl5pUB+6SQBm1FZszCpSXyhtLxQ42hAUnOMilqBMHecqBO7NaKsvVk3NdtflT0rZLvvv8FAxilG5o/C7XWiIUapxOzwHnghSAltawnMsCUhRAjMe0YG69F7FS2pKw42F9UkvJIsTlgFtRi6DIPEQY1NOWU6d6Ewu9CXOkTpHzGgHcepYub0VsfKovqUECG8wloLSkl1As3EaEi2gNVbOw6XMSSop6tErWSA2kpSbJKdEhSilMbs1HVJvjsei3X8gc96Ow20lpFjW9pYVKcQgpylp0pWnKZTBVC0A6QlWZPdFFdJWUDKWwmA46hSkICAClQytlI/eSJ7UXB3xV9TG3Ga7m+lZLfZBzbbhEEml72IKtaklkBbYWtGVZTmKVpVlSVAEmCcpAO/hTTqszjzS2ENtoSsyEQpvIlRQouarkhI7RObNaq544jHC0uwm0VI0MUxO3XI+Y0A3hwcNmCZV10SBfL1cxPCas2eshhaghC1da2ntIC4SUOEwFAxJCacrNW/zoTG/2rxW2XFG5NK8c+SRT3aGCQFp7ASpSEqWi/ZWqZEG6bQrKdM0UDiMKmdPcmtYWWbjGe5dUPhEggyKyrkMHiRPM1lbc1SWyZ7+HIVWWr0ywzKhII38eQqnENwR2TeeHLnQ0EUTlgkwNBuEm8CbTA8qiyXFJKkhRS1Em8IzG2/syqfGrcQAQQBr3UZsfEFhp6CkqUW4SbhaQVZ0kbwQYPfWc7ZOJ8236erfuoZIfRlWkrQpwdlQJSVyq95BIKq2tpxWdSwvMhWVwqmQrQAk6qt6UTtbGl9tgmM4CwoAQEgr7KQNwCYgcBW9o4la2mUlWYpR2/wCfMpIKjHaV1YbEmbAc6xjcuLr3lby6eZv2VBnENICkqdbbXcEKUkEkWsDvA13gVNOy8S2hSglxKCO0QYBSLkGDcRuq7HlCmUEqQp4ZUgozBRbSiCHAQBmT2QCLkcYmg3XknDpSPmDy1RyKGwD5pPlVLlfHnnhXpnnxxynhcPiMpcbSsJghSkkgQB2gYIkcqowTeIyl1pK8qZSVNyIEAqHZMxBBO6j2ltnCpSos50qdMOFzOMwTlKMpyknKfmkSBzrewse222hKozFxztCSpoONIQHAPlUNZBB0tBrOWeWrqefb/LWOOO5u+PcqbYUpKVBJylWQECxV/D3xuqTqVNFSTKVXSoT5pMfTlR+x8WWOtGcA9WsJIuC4n/dqFrHWDYiaVJbUs91dZbbZezldSSwZgm38qnWg4lIkKWgkcCRIIkCxPC1QZweIeK8gccmCsySDe2YkwTOk0wwyE/hylxSCEhRbHa61Lh0CYEKQq0gm1zY66DQdYQ1nS2pC1KIXOVYWEwqUg9pOWII0Nt4rFyvPHn2+b+f5dJJxz49/mitGGdKktwsLCoCDIIUSNAdCTHpUQp1QUlOZVitdyZi5Ub3iTfmafN4lH4rDqzFSWuqSpwgjNkN1wbxuE3hIpeyyWHULCm3AD2ggkgpIyqQcyR8ySR40zO3xzr9iye/Gy/D4VZAOUwswn+8RYxxuRTHG4fENhKHS4E/uoUolPZ4JmBFqvxDiQ+hKD+xayJQd5SlUqWRxUoqV41ZtzIXcyOqIUpZlsrJMmQV5zE/y8+VEytyx3Px80LJJdX5/aDmFxTCFH9q0neUlSRO6cpgHvpaxjHGrIWpE65VKTpxgia6DHOtpdxDocQsOBwJQjMSrrJAzykAATm1mQIpE/s5wjQedXp3qn3T8fv2XqfbeL+fnddhHCRMgzJuDxMzetYvGqbM9kyN4O4nga3hMMsJgi6Z363NBbUZVKbbvqa6uLFY9R3J9fzrKH/BrrKU6TMCFEfxfYULj1RlnUzp4VusoQEom/vWrstZWVBXhZKhMARRwIIMe7CsrKipDVwDvn7VXiWQBPP71usqRe+aJaRInfWVlIUvmFmb6eoojZF1L8PvWVlBhk62PUVQ8iJtWVlUNRYbBFbDckidDWVlQVYsAKT3VthEqTun8jWVlQX4iBPcb0yzjfWqyohS/ClRxP1NLttYgBxBTw+prKypAF4kzp61usrKU/9k="/>
          <p:cNvSpPr>
            <a:spLocks noChangeAspect="1" noChangeArrowheads="1"/>
          </p:cNvSpPr>
          <p:nvPr/>
        </p:nvSpPr>
        <p:spPr bwMode="auto">
          <a:xfrm>
            <a:off x="155575" y="-1790700"/>
            <a:ext cx="2428875"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5483" name="AutoShape 11" descr="data:image/jpeg;base64,/9j/4AAQSkZJRgABAQAAAQABAAD/2wCEAAkGBxMTEhUUExQWFRQWGR0YGBgXGRwcGhoYFxgdHBgXHBwcHygiGholHRsYITEhJSkrLi4uGB8zODMsNygtLisBCgoKDg0OGhAQGiwkHyQsLCwsLCwsLCwsLCwtLCwsLCwsLCwsLCssLCwsLCwsLCwsLy0sLCwsLCwsLDcsLCwsLP/AABEIARcAtQMBIgACEQEDEQH/xAAcAAACAgMBAQAAAAAAAAAAAAAEBQIDAAEGBwj/xABIEAABAwIDBAgEAwUFBQkBAAABAgMRACEEEjEFQVFhBhMicYGRofAHMrHBFNHhI0JScvEVYpKywiQzQ3SCNVNjZJOi0uLyFv/EABgBAQEBAQEAAAAAAAAAAAAAAAEAAgME/8QAJxEBAQACAQMDBAIDAAAAAAAAAAECESESMUEDUfATIqHRYcFxkeH/2gAMAwEAAhEDEQA/APFcGntfpRRcExvihwdawq50lctfdWB29/cUw6K7ITinHkrUpIbw7zwyxJU02VAGQbEi9Jguakk8o8qorsNpdDur2Y3iwsl7suOtWhGHfUpOHc/6lIO82cRYb+PoDFCmSmM6EkagBJBPAWOuhp/8Q+hH4ByWVl7DZi3ntmQ6lOZTTgGio7QsJSZG+lnS/YYwmMWw0pSkoDZBVGbttIcOkb1ECpFbuBUkSRA/WicEjl3SOVbwe0FxlX20yBB3c5ArscLsVpbGHfaklxxTC0KjsvwFNoTYE50EETwNMZyy6ZuuPDF+HfxO+mRZzac93Ku32v0JQjEsNsr63riW8x0Dza8jyLD5UkhQnd3TQ7uDwwcdS0orSglKCbkhNs1oF5BFq1MduPqevMfDg14Q5YvoT4iKDwbJKoInhrrXom3Oj6WiyEKMLw6HjIFlLGYpERa1ppZtPZeTBB9CiHFYksFIiAOpDs8QqTx0iizTWPrTLiEGKbCU3B+h7vvQS1EwSOYrZxRtmOYDSZnzrp+mGysNhEdWVYlWJLba23ClH4V3OElXVkdrKEqMKk3TECh2jl2nQBJiAbcTHCqnXyZO4+4o3YGx3cZiG2AQjOSSpVkIQhJUtZ7kpJ5+NPcFsnZOIdThmMRi0PLUENvPIb6hazZIKE9ttKjABkxmEipOTQqrJ4TUsVhFNKWhwBK0FSVJm4UhWUjzFdL0i6IljDYfEsr61C2WVvpgZmHH2wtEgf8ACVJCVcQQTNSc+wmQKioDlTTbmzBh/wALlUVddhmn1ZospwqlKbfKMoiZ1papsme6pK3ljQDSsq0MjifCPyrKkXDv9K11CzohR8DWkYlYNlK8zW/xDn8avM1K7dH0Hf6h19TqVpSvCvtJORRlbjRSgWBiSddBSzZWzx1racQsMslaQ6uQSlue2QkSomJgAaxStbpOpJ7yTWkGgcvU09O23cS4l5nCIwb4Vh1rQmH04YjK1fNBKAG1QB+5YV565s10SESsXEoiCJ1jW+sETelpqbbZNS5egba6WJTtLGLKFPbPxZAdbUlSc6AkALSFAFLiFSUm1xzpR06xzWJ2g89hllTRDYSoggkIZQgykgEdpJGlLcO+82oEKWbaSY04TH9KbjGuAIzpSonihEgnd8s+dPDNuUc7hmiSe1H/AOpuTXfdA9sN4MvBYCwUhbYPaCcUzdlcDQdpQJ7uFI2XHTJDSFxJu2gxfkBupoztJ1JgJSgETAQgTaw0k7tadRjLPLxr/f8Awz6PdIBh8O+2QVOE52F70vOJLTrk8S0sqvaUcaF2YQlVrQLQOItvERapYLahzjspNxcpQAOVk3NXPbacBOoJ0hRgjQGCSNxtW5qc7ebPry+3X5Fbax6XAxlcKsmGabUQL5209uMwvrqLUPh14VzB9U4/1Cxiy+MzTruYdQlv/hpgGQbcqT4raqt7aFAjcIPDVMXsd1D/AIhtSphSIgjRQB9IrNu3TDG423QF7BoC1BtYcTJyryKSFAb8qu0kcjXRbSfYbwGIw6cSrFJXlVh2FsrScO4FpUpfWK7KYTnSQgwrNoL1z2IQuRkUlYvobxzSYrHnzlIXKSDYEROgrLvKG6K7a/CYhDy0FbcLbdQDBU26koWB/eAMjmBTbZ2F2Vhn0YkY5b6WlBxGHTh1odWUnMhC1q/ZpEgZlAmQDAE2595BUAeenj+VLyyQfH6UN7HY3aC3nXXVntPLW4UgmApxRUqB3k107vSnq8Qw6xDiE4PD4Z9pYIQ6ENBLzKgRcSLKANwCJrj1It61Aq0vSXWdN9p4Z99g4PN1TeFaaAckKQUFZKCTqQCBIkGLE0gz33UChffVqFXqQ3rY3VuhFnnWVLULoNWFMioqXW54UFCK2ka1hVVzLRIMd81BZs7Zy3lZUa+P27qbf2UpkwSCox4cuVS2E+WwTBF9fpTjYjxUpbr0xAAgXAFMcssrL/CnFYcNgEGVK3ZgVCBY901cWgAFTBVAIm4tRnSPFNuFKkIgC0gxI7qWlZytk3nWDe0+/CmsY22brScWQqBABFxqbKsefdU39oF1ydIAEWAsIm+utL38GbKIEEQL8DoR3RReFwBUUwY3+n6Dzoa1O7A7ChlJkGROtt8+FGdaFKBVO4EjzFGYHo+sAvKsiNSNeQ9L0FiErSk9kwVGLX/d4W+1OrGdy9i/HvlJSBMefPyoXCvwtMCZjUwDOg8qPU1IBVa598qCdmQQCNII5aUNxd18OKCgDIhXnY+ECjWSuQhslVpCdbDiNDSrENpK5Bmw0ndu46zTTo4+Ot4GCL8xpUL2beDRAzNCZglKinXfF07uFUObMQRKViDuWIII5iR9KZYpttQChKVb0nkL/U0oxaCgkKt7O+kRQ9s5QHyKI4phQjjYn1pcptPE+Q3eNFpdIuFX4jXz1rFYzMe2lKuZsrwI+80OktAow/BaeNxFbse+R96m8yIlJtwOo8RY1FG6Km0jl/eSSeRj7VlWnBFV8h8JjvrKhue5MOdTyVjYlQmrHbGoqQac7FdSkKSUmYjgPPdY0qZIAPHd30ThFdqdeeuv3qVm4eNKGeLbrE0ww+LISUCLx5Gf0pPhl74v786veVCYAjQ34manKxbjcWAAhIGpuP1rbzai0FXsOIGmvpSx2dSDfl96c9Yn8MlJEK1HMEi0UjspaxaC2UE/KAQJmVHeLcbdxo7ZbfbG+xAA39mwpIEiLHv/AD8xXRbHQkLTfeAe4jUeFUGXEdhtfBl1pCgcoCBANgCUxJHEDdwrmsYyAgiSd8btANT3Cup26HlJSUEFCRJE6wNbVxuI2iTrrHDut9K6Z93m9HelqcPYAglM8YtrFt3OljxSJKYnUC5AA8KuxL5Kbc9JG/hSzMYuLq8B7tXN6JAy+0cwBnTSwHdTDo9iEoxCVOTlBOl5taeV6CI0nnccfCqXkEG0xbjHK9TVm5p0232pSl9CgpC1E7rcB4mfShmcV1rakHKXALZgLgfeSaT/ANpO9UWTBbkKjWCOdXYV0BQMX0jgf6VUTHU0CcbMSPy5VsLi0JmP4En7Gne1GGy2l1siTZaN8k/NzGlc++gpMW0qaxu1qsYI+VH+BP2FBqfk2AHcI+1RIjQ1UEGeVDpJF6XjyrKpWeVaqaBiprVUBW4oDAKvwxAOtURROBTeYkW4VI72bE3gQBvvbw3VHFOpK+18swT99ajhdTutbTfNBY+yoHjS5+XY7fwLf4XOm5SAQrikkTuuIpFs9GdIAEWMEkwI/OqWtpOlrqipQRpG6JmO6j8E8gJA0P6fSmsSWRNrZANxN7CJNx4XvXQ7C2SVLMg2EnlbS9IH9s5U9gjT330fsfpSW5SADO82ggG9qcdb5YzmVx4HYzGPZ+rzKDYJEXgpEwDfwoNtrQqUIgGDz+wqtzaaVOIVoRJjXWdZ8aIQ+VQbQMxNhYC+/vFQk1GPYeUiRA/+0H0+tVN4EJJgAxEHde5J8K1tHaCkgAHQbrR+tK8NtBa1SpYPIzeAbeVDUl0ZIYXY9m0yOOp04QaWvoUFEmNJGl7WEfaqG8SrNqcu4eu+q3sSDJM8vKpuQFi1EEC1v61FDtxE931qTqgq8VWhUd/KpozDgykX8aXvJkmZtRSJMmD/AFoXFJuYoUCr7v6VtB41XGs1txVxU6RF7W3pW60T7tWVEKkTUorQFWFFAaS3NMMEzGvv3agm0DjR7CIjW8cqVRrLdgZ+m4HWg8ShObv53ohxZSSOETHMUrdPanWJ9DU5pu4gwI3WqTD8gRre9DLTbSrMMqPfK1R1wMwkZkwCq2nDW1p410DOzjYhCgm99IgTHKkLOJJ1Oszu10phhMbMdm8Hfb5aWbtMtgGZvEkSN06Qe6neAcltQtEDcZ3b+cCufaQDBg628SdOH6V12zmYbIiZAt3DU+YqjnneHN4zEWEpMHW44/0qplueIBO+1jruo7aDMp00v6m3vjS1hShYSRMAb/pU3OyYagkTA38hQDiTcxN49PSmTTKsxOgVuG6/vyrSsLr2gqd335b6ERaHS++sQ5BJ0/rRmNZiNJOsd+lBNpueGkzzpaNUkZJmJ05Wn330vdXIPL70SlyEEW4d1ue+qVpIBHvl9aFAKlnjNYHPGq191Tbip0iJV4VqouG9prdRQFX5hFDmrZoCTRFN9ngkqI0TqY4TekyFXp1sx6CIvJHdEwZHj6UjLskkAkydePIWNAusATF+Q576YY1aZIRpNvIk0qOJHaAmCeA13VMQUjDhSQfA8zyEcvrTFOywECE8/C/vxpUw6Ldo2k6c6d7OxeYCdBI136et6hW0bNEEgXg3O68VexhUi5Am/HgffhUEu5Ted8+Z8Iq91sm4B+WT40sgnHgFiIH2jcPCuhwjgCCYB0Plf9a5h1mVA5YvFz5+NdJsNACDx1uBp9taozl2DOuJW3A1vPLtCJ36Uuw6MpBTuuCOQsaOfVFgBOm64ke/Gq+rKREa8IG7v8KjF4Wj5iIMCIn3xqjFEAaHifc+lCh0kqk7rbvDujfQz76tFHxnhflUZAWOOhvrv11MUKB2omp4hZVvHHvqsrA19PelTSY1gb7X00rQQcxII7JsZ4X+1TIFovMabv1ra8IUg5h8wmfqO+gwAts5jv1gjeeNaZE1LEJI007602bip0jIi2aPCsrS0ybVlSD1IGo1lCS4042eOyD71pMKZbPtJOmU0wUS4CkEACLTN7wfDd60td48z9aatEmwEkibcgRHpSnErkm0cfvbvqZjbXC/D1pvstPZAPM+/CkyFwJ4+/ffTbAAKgx66Wv56+FQpghQk2vJudPIGr28Ue2CTEDgLgj3/Skjr5JgG2Y6d9/vRzODUQrhbX+YClnQ0GCJgzcX5aV0myGwG7bgOdyJ/L0rici0qkxMiuq2VjwEHhb6R77qoxnOOENrYcIBVIkAxM8fflWbNxAWIOuvnb6UBtLEFZgDjqDvVNLkZkXSOFRk4NNotpAIt7Fz6elJNoMggqn7cJor8SVJ1vJt52oTFaSL2qahS6oC0Tc39+daQqDHd4VJQrCm9/I0NiVwCmY0qzMEtgEXX5gDfHOopVJTmVI7uBrW0gqTmIOkHdpO61SgF4mdK0DymsIvx7qk2mfCptWpPOsq1SayohKwCsFTAtQEavYtroR7+1VAUbkkAnTQCpLsK8ZJmOyQL6a/maCUQSqdaZN4YJsQQYuOV9aWq9KQ202mASeOmtMcIgxIN/GLGIpehoRbnM8Kb4YlASYEAcPEd9TNXbPYzlNogmTHnPvdXWYNgQrKnQTfnB4cYpJhcQUAjLrMmePDlpblRSNrLQlYSZsLm95SBr3Uxyy3RGJ2cpR1CbkXt9e7St4PCpCSCoD5b7hx3cKV/i3XTKnIAMa3Nz78KPxmHhEdZ/D6ifSocjDgAW5CtATGu+w7/wA6WuNlKoJNxw136fahDi1ISIVIg2jynxFRRjFKSVZgDpxOg0qMlIwpQWY3e4q/EKJQI1/StKQQVKUJvAB7626nsg8DxjXjU2WLqTaJP0qt1Ukkd9TQqwI1mhpfJCfKpNshTar3FyOUjSq89QDp3GJ151GRVv5Vdh400MGKpVPrUmzed1TSxQrKrWb7zW6kEQmTV5bgCqmk3FX4gmYoKLKJ98xTjD4cKOUDSB5g0qwaDm8KYIzAm5BHDhSKLeYAcV/CIHPfMeIpPikiDGkyPtRwScgJ0mNeP6XpbiEmZ3flUJGMq53/ADtXRbIWCkZjcxE6REb++uXSBTzAtmU30jh71NQyg9ae382+deY/OiG0CDImbd9wd3d60NgmcyjoSOPf+lOcJgSrNNiNO+Y+lLleCdLR4GBpBv8ArpRj6CEix1+3DzpwnZ4HzC+umsKOvvfWsUyZv4Rf+lWmepyG0iQlEg3BI75114UCl0hRyyBw8L+ddBtlsL0gdn6GTSdSROnvjU6RJKCoT/WtbQX2b65vP2PvRDINgQCLjfHMWreKIKItM6/bnahOdVViAfCffvnVZ1tW0zNTYtBBMcTVBPD3erWBJtM1N5kp+usxNTUCrHHfVjab1o0QgX1BqSC0ncKyryob4rKlspmDVirmttNzRjTOgqShlJBtOtFpTN5v9qkrDGNe7zvW21pCTfz+ndUmnXNPD1HvzoBd53xxorEmSNwtw1tpQratedSQKabbM4ToKWuqkzRuCXcct/GoXsfYVIEKFt3C8mTI5fWul2SYSsqSCbHkb1yeGWVEXA7/AFNP1YnKhRSTeJjdKq1HmzGuY3rArgJuL3k1gcJNssTodwvH19a5nHbSVmygDeJJ1M89L1Np6Cm4gxpfhHvfVtdPBhtcJJMEaee8k+VIcaEk9mxPH0PnTF1UkQJmLxzIIqjHbJdWSW2lxu7J3HfQ1LJ3A/jYgZoiDykezQKcYoA3uPuKKd2HiJkov/Mkb+aqirYLpsS2O9xJ3cpq1W5lj7wm6ysLtMXNix8z7IPCV/XJFVr2QBcvsx3qPh8tGm+qLdmKAStRsYsffu9DqUTM/rRKcI0BHXAn+6hR+sVgQyP3nCf5Uj/VUpZ8gNSeNX4RP6VN1De4LPeU/lVTAGs+dR7rgmN3lWVIvHiPIflW6gUh7hapnEDnQwqQNDQpeLteTUEP+4oetpIqQs4pPPyqplYJ0JPKotugfuj33mrDiFRMx3UrdSWydYIHOB9aJwraJ7TgTusM35UsWsmtAmocuvwmJwyIUtx1VoORAAjxUaP/AP6HBBKobdN9FxGvIg7hXDtvkWr0novsLZOLaXK8VnaZLrvyR2QM4RviTad1XVpj6W+9cu70mbKgUsoTBJmMxv8AzGpvbcbUQVBO4wEFJ0tcUXgdibPxWM6rDLfDQacWS5lzZ221rgZZGU5Ujjc8qR9DtjpxmNYwy1KSl1eUqTqBBuJtV1H6WJgelRSkJbJT/IAPXU+NAPdI3lauKI4GPCnnRTorhXMNicRjFvJSwtCAGcskrzTObhlHnSHpInBhY/Bl4txfrgnNm3/LaNKOoz08Z4LlYxZPzHwt9KxeMUQQSTfUkn6mhqyppPOa1m5VGsqS9DoHGrUYkDjQdSAqQwPg/wBKuGJTBN57ooFJFYVUoanGj+E+dZQZTyNZUNIITatGrWJ0p5szo29iLNtqUeABJ9KLZDpztZXU7U6F4hgS42tI/vJI+opAMCtSsqUkngASfIUbh0GJrRNSWmLVpNIRqQpi3slxSOsyKyD97KcoPCYiaK2fsJ10fs21qI1ygmPLTfRuHRGTXZ/Dd8pTtEf+RePll/Ol2I6Kvi5aWBvlJ/KgAy40SEqUnMCkwSJSdUmNQeHKre1o8+FH/aKVQDlaxBhQkH/ZnbEbxyrrfhx0tS7tFloYLBtyuM7bKUqEcCNDXmOCLiFS2ooNxKSQYIgi24iadbE2S/nCms4XuKZzTyi891V4Tt+heJdGB2gWWE4hfXNQ2pBcBB6y+UcONef9NVvqfBfwqcKopENobLYIk9rKeN78qfvbL2jhUqUgPtJVqUhaAY0kjXf51yG18W86rM8tbigIBWoqMeJ05UQ0urKsaaUowkFSjoAJJ8BWloKSQQQQYINiCNxFaZQrdZVjeHWoEpSohN1EAkAcSd1SQFSAphs/ZS3ZyIUojXKCfoKYDotiP+6c/wACvyo3FohSnnW8nOnK9hrR86VDvBFBusweFMsVUI0rKipw7qykaH7AwoW4Bzr6D2tj0bHwjTbKR1q05lqIvP8AWY4RXz7sl/q1g17+6jD7bwreR1KMQhMFJ9baxNwRxrne7blmfiyohSMQhLragQQQJuNRaPMUr+DoB2qhQ/hc/wAhpP0s6C4nCGXEHJNli6T4jQ8jTz4KMxtFPJC/8tSeY7aah1z+dX+Y0Hh25Ir1Ta/wsx7ji1JYkFRI7aNCTH71UYP4SY8GSzH/AFo/+VO+Fp0WyGY6OPCP+Mk/+5ui/hEst4bHrTZSWwoHmA4RTTE7Gcw2xXmnU5VZ0nUGxUjh3UN8LMMV4fGoTcrQEjvIWB9az5Phz4+KeOS5BUhQnQoEHyg0Z082axjMA3tBpsNOZsjqUixNxPfO/nUk/CzEqXJCQJ1Kh9pojp3jGcJgW8C0vOrNmcUNJ4ef0qTiugvRA4t4J0SLrVuSkan3xrs9tdN2Nngs4BCRlsXSAVKI393uBW+jD34fY2KfT861dWDwHZH+o14xtnHlSjMXnUUzkPRcN8YMWlUlaViflUkQR4QaZbZ2JhdsYVeLwbYaxTQl1kaLG9SeesHfob14sH1TqB3AV6d8FtoqRjWxJIXKFDkoW9Yps0ij4X4Mp2vhDGjhn/010h6cNRtDG/8AMunzcVXq+zdmBrb6UpslLyyBwBQogetebfENmMfi+b7h81mqUacolNek/DMRs3bf/LI+jtedQa9K+GjR/s7bPPDoHo7Wqjf4IuFv8atNlJw5UDzBkUE98V9oJMdaP8CPyo74QN9nHf8AKrrzDaghRrM5L1rYvxO6+G8cy282bE5QFDmN30pX8R+hbbITicMc2HdEpP8ACdcv5dx4V5vs9ZCq9v6OKOI2NiW136uFpndv+x86LwniPUAaiso3FIhREjX3vrK3KySPEg0y2TtNxtQKVEEXBFjSxYkm9ert9BsBtFCHdm4ttl7KkO4d2QM4EKIHzJkydCOFVhdN8Neli8aVYLF/tUrQYKrmwuCd4jfrIpd8NcKGtrraBnJ1qP8ADI+1X7F2Xh9gIcxOKxDb2KKClpps8eE3MmJUQABXOfCfa2bawcdWlOdLqlKUQBKhOp5ms6JR0g6SvpecCXnAAtQstW5R50HgulGKkftnf8avzpNth3M86f8AxF/5jQ+BXCr1dPC292ZxS3diOqWSolwXJJ3o41H4bry4XGneG58gugtn45H9hOgqTm6wWkTqi8a1X8P9ooGEx2ZaQeqsCQJMLsJ1NY8kgwvTd9l8EOKgHQkkHkRvrp/iBs9GLwzePYGtnUj91XH3y4145tLEdskca9K+FfSdEqwuII6l4ZTJsCflPLh5cKdcI66Es/idlYrCD/eA9YkcdPumPEV4xt3ZykLMjfXpP9pnZePORQUAdQQUqQe7iPKutxuydn7THWtOJZdVdSF2BO+P08qpU+dmcOonSvYvgzsBXXpdUIS2MxJ7rev0NOcN8Lm2zmdeZSkb80+hA+tW9JulOHweHOGwdyoQtzee6m0aUbN2khzbQcmxdIHcQUj7Vx3xX2OpGNfMWUsqHcq/3pDs/bCkPBcwQZnhXtHXYTbDKM60tYlIi8X/ADHqKOxfOzeFObSvXuguzi1sjaLqhAdSG084BH1XTdj4VIbVnexDaWxckG8eMAUB0+6VYdLCcHhP9y3qofvEfXjO8020LvhLhoTi+bBHnNeSbabOc99ewfBx5Kk4gFSQSiO0Y1mpYz4YJWqevZE/3j+VE2XjWzcOVKAgmvcdl4f8JsZ5a7F6AkcRoP8AUazZvQ7Z+C/aYnENqi+RJ1j1PpXJ/EbpynEkNtwhlHyiQJ3SfypvIcFijKiY+lZVP4lB/eHmKytxnZWlUmri1+lV9WBu9xWnDSVqYg99aWJppjsV/s7SurZBWXAopaQDCCjLBCbESbirMPhWVIwpUsIUomR1ZVn/AG6gJI5AJvurl9XU3Z5s9+2/06/T3dS+Jfbvr9kqTUkmnGz2UfiMUCEgIS4Uy2HAmH0JEIOtiRymleOR21EERO5OQf4B8vdWsc+q6GWHTNpjGqiJtUDjFDQ2ovY4lDuZtCm0pVmUUyvOpMNJQrUHMAYG7MTRPR7DBSES2lwrxCWnJE5WimSQf3DdRzC/Y76xn6kx3x2OPp3LXPcgdcJ1rGMSpOhp30fwwykhtLyi802QpOaGl5pUB+6SQBm1FZszCpSXyhtLxQ42hAUnOMilqBMHecqBO7NaKsvVk3NdtflT0rZLvvv8FAxilG5o/C7XWiIUapxOzwHnghSAltawnMsCUhRAjMe0YG69F7FS2pKw42F9UkvJIsTlgFtRi6DIPEQY1NOWU6d6Ewu9CXOkTpHzGgHcepYub0VsfKovqUECG8wloLSkl1As3EaEi2gNVbOw6XMSSop6tErWSA2kpSbJKdEhSilMbs1HVJvjsei3X8gc96Ow20lpFjW9pYVKcQgpylp0pWnKZTBVC0A6QlWZPdFFdJWUDKWwmA46hSkICAClQytlI/eSJ7UXB3xV9TG3Ga7m+lZLfZBzbbhEEml72IKtaklkBbYWtGVZTmKVpVlSVAEmCcpAO/hTTqszjzS2ENtoSsyEQpvIlRQouarkhI7RObNaq544jHC0uwm0VI0MUxO3XI+Y0A3hwcNmCZV10SBfL1cxPCas2eshhaghC1da2ntIC4SUOEwFAxJCacrNW/zoTG/2rxW2XFG5NK8c+SRT3aGCQFp7ASpSEqWi/ZWqZEG6bQrKdM0UDiMKmdPcmtYWWbjGe5dUPhEggyKyrkMHiRPM1lbc1SWyZ7+HIVWWr0ywzKhII38eQqnENwR2TeeHLnQ0EUTlgkwNBuEm8CbTA8qiyXFJKkhRS1Em8IzG2/syqfGrcQAQQBr3UZsfEFhp6CkqUW4SbhaQVZ0kbwQYPfWc7ZOJ8236erfuoZIfRlWkrQpwdlQJSVyq95BIKq2tpxWdSwvMhWVwqmQrQAk6qt6UTtbGl9tgmM4CwoAQEgr7KQNwCYgcBW9o4la2mUlWYpR2/wCfMpIKjHaV1YbEmbAc6xjcuLr3lby6eZv2VBnENICkqdbbXcEKUkEkWsDvA13gVNOy8S2hSglxKCO0QYBSLkGDcRuq7HlCmUEqQp4ZUgozBRbSiCHAQBmT2QCLkcYmg3XknDpSPmDy1RyKGwD5pPlVLlfHnnhXpnnxxynhcPiMpcbSsJghSkkgQB2gYIkcqowTeIyl1pK8qZSVNyIEAqHZMxBBO6j2ltnCpSos50qdMOFzOMwTlKMpyknKfmkSBzrewse222hKozFxztCSpoONIQHAPlUNZBB0tBrOWeWrqefb/LWOOO5u+PcqbYUpKVBJylWQECxV/D3xuqTqVNFSTKVXSoT5pMfTlR+x8WWOtGcA9WsJIuC4n/dqFrHWDYiaVJbUs91dZbbZezldSSwZgm38qnWg4lIkKWgkcCRIIkCxPC1QZweIeK8gccmCsySDe2YkwTOk0wwyE/hylxSCEhRbHa61Lh0CYEKQq0gm1zY66DQdYQ1nS2pC1KIXOVYWEwqUg9pOWII0Nt4rFyvPHn2+b+f5dJJxz49/mitGGdKktwsLCoCDIIUSNAdCTHpUQp1QUlOZVitdyZi5Ub3iTfmafN4lH4rDqzFSWuqSpwgjNkN1wbxuE3hIpeyyWHULCm3AD2ggkgpIyqQcyR8ySR40zO3xzr9iye/Gy/D4VZAOUwswn+8RYxxuRTHG4fENhKHS4E/uoUolPZ4JmBFqvxDiQ+hKD+xayJQd5SlUqWRxUoqV41ZtzIXcyOqIUpZlsrJMmQV5zE/y8+VEytyx3Px80LJJdX5/aDmFxTCFH9q0neUlSRO6cpgHvpaxjHGrIWpE65VKTpxgia6DHOtpdxDocQsOBwJQjMSrrJAzykAATm1mQIpE/s5wjQedXp3qn3T8fv2XqfbeL+fnddhHCRMgzJuDxMzetYvGqbM9kyN4O4nga3hMMsJgi6Z363NBbUZVKbbvqa6uLFY9R3J9fzrKH/BrrKU6TMCFEfxfYULj1RlnUzp4VusoQEom/vWrstZWVBXhZKhMARRwIIMe7CsrKipDVwDvn7VXiWQBPP71usqRe+aJaRInfWVlIUvmFmb6eoojZF1L8PvWVlBhk62PUVQ8iJtWVlUNRYbBFbDckidDWVlQVYsAKT3VthEqTun8jWVlQX4iBPcb0yzjfWqyohS/ClRxP1NLttYgBxBTw+prKypAF4kzp61usrKU/9k="/>
          <p:cNvSpPr>
            <a:spLocks noChangeAspect="1" noChangeArrowheads="1"/>
          </p:cNvSpPr>
          <p:nvPr/>
        </p:nvSpPr>
        <p:spPr bwMode="auto">
          <a:xfrm>
            <a:off x="155575" y="-1790700"/>
            <a:ext cx="2428875"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5485" name="AutoShape 13" descr="data:image/jpeg;base64,/9j/4AAQSkZJRgABAQAAAQABAAD/2wCEAAkGBxMTEhUUExQWFRQWGR0YGBgXGRwcGhoYFxgdHBgXHBwcHygiGholHRsYITEhJSkrLi4uGB8zODMsNygtLisBCgoKDg0OGhAQGiwkHyQsLCwsLCwsLCwsLCwtLCwsLCwsLCwsLCssLCwsLCwsLCwsLy0sLCwsLCwsLDcsLCwsLP/AABEIARcAtQMBIgACEQEDEQH/xAAcAAACAgMBAQAAAAAAAAAAAAAEBQIDAAEGBwj/xABIEAABAwIDBAgEAwUFBQkBAAABAgMRACEEEjEFQVFhBhMicYGRofAHMrHBFNHhI0JScvEVYpKywiQzQ3SCNVNjZJOi0uLyFv/EABgBAQEBAQEAAAAAAAAAAAAAAAEAAgME/8QAJxEBAQACAQMDBAIDAAAAAAAAAAECESESMUEDUfATIqHRYcFxkeH/2gAMAwEAAhEDEQA/APFcGntfpRRcExvihwdawq50lctfdWB29/cUw6K7ITinHkrUpIbw7zwyxJU02VAGQbEi9Jguakk8o8qorsNpdDur2Y3iwsl7suOtWhGHfUpOHc/6lIO82cRYb+PoDFCmSmM6EkagBJBPAWOuhp/8Q+hH4ByWVl7DZi3ntmQ6lOZTTgGio7QsJSZG+lnS/YYwmMWw0pSkoDZBVGbttIcOkb1ECpFbuBUkSRA/WicEjl3SOVbwe0FxlX20yBB3c5ArscLsVpbGHfaklxxTC0KjsvwFNoTYE50EETwNMZyy6ZuuPDF+HfxO+mRZzac93Ku32v0JQjEsNsr63riW8x0Dza8jyLD5UkhQnd3TQ7uDwwcdS0orSglKCbkhNs1oF5BFq1MduPqevMfDg14Q5YvoT4iKDwbJKoInhrrXom3Oj6WiyEKMLw6HjIFlLGYpERa1ppZtPZeTBB9CiHFYksFIiAOpDs8QqTx0iizTWPrTLiEGKbCU3B+h7vvQS1EwSOYrZxRtmOYDSZnzrp+mGysNhEdWVYlWJLba23ClH4V3OElXVkdrKEqMKk3TECh2jl2nQBJiAbcTHCqnXyZO4+4o3YGx3cZiG2AQjOSSpVkIQhJUtZ7kpJ5+NPcFsnZOIdThmMRi0PLUENvPIb6hazZIKE9ttKjABkxmEipOTQqrJ4TUsVhFNKWhwBK0FSVJm4UhWUjzFdL0i6IljDYfEsr61C2WVvpgZmHH2wtEgf8ACVJCVcQQTNSc+wmQKioDlTTbmzBh/wALlUVddhmn1ZospwqlKbfKMoiZ1papsme6pK3ljQDSsq0MjifCPyrKkXDv9K11CzohR8DWkYlYNlK8zW/xDn8avM1K7dH0Hf6h19TqVpSvCvtJORRlbjRSgWBiSddBSzZWzx1racQsMslaQ6uQSlue2QkSomJgAaxStbpOpJ7yTWkGgcvU09O23cS4l5nCIwb4Vh1rQmH04YjK1fNBKAG1QB+5YV565s10SESsXEoiCJ1jW+sETelpqbbZNS5egba6WJTtLGLKFPbPxZAdbUlSc6AkALSFAFLiFSUm1xzpR06xzWJ2g89hllTRDYSoggkIZQgykgEdpJGlLcO+82oEKWbaSY04TH9KbjGuAIzpSonihEgnd8s+dPDNuUc7hmiSe1H/AOpuTXfdA9sN4MvBYCwUhbYPaCcUzdlcDQdpQJ7uFI2XHTJDSFxJu2gxfkBupoztJ1JgJSgETAQgTaw0k7tadRjLPLxr/f8Awz6PdIBh8O+2QVOE52F70vOJLTrk8S0sqvaUcaF2YQlVrQLQOItvERapYLahzjspNxcpQAOVk3NXPbacBOoJ0hRgjQGCSNxtW5qc7ebPry+3X5Fbax6XAxlcKsmGabUQL5209uMwvrqLUPh14VzB9U4/1Cxiy+MzTruYdQlv/hpgGQbcqT4raqt7aFAjcIPDVMXsd1D/AIhtSphSIgjRQB9IrNu3TDG423QF7BoC1BtYcTJyryKSFAb8qu0kcjXRbSfYbwGIw6cSrFJXlVh2FsrScO4FpUpfWK7KYTnSQgwrNoL1z2IQuRkUlYvobxzSYrHnzlIXKSDYEROgrLvKG6K7a/CYhDy0FbcLbdQDBU26koWB/eAMjmBTbZ2F2Vhn0YkY5b6WlBxGHTh1odWUnMhC1q/ZpEgZlAmQDAE2595BUAeenj+VLyyQfH6UN7HY3aC3nXXVntPLW4UgmApxRUqB3k107vSnq8Qw6xDiE4PD4Z9pYIQ6ENBLzKgRcSLKANwCJrj1It61Aq0vSXWdN9p4Z99g4PN1TeFaaAckKQUFZKCTqQCBIkGLE0gz33UChffVqFXqQ3rY3VuhFnnWVLULoNWFMioqXW54UFCK2ka1hVVzLRIMd81BZs7Zy3lZUa+P27qbf2UpkwSCox4cuVS2E+WwTBF9fpTjYjxUpbr0xAAgXAFMcssrL/CnFYcNgEGVK3ZgVCBY901cWgAFTBVAIm4tRnSPFNuFKkIgC0gxI7qWlZytk3nWDe0+/CmsY22brScWQqBABFxqbKsefdU39oF1ydIAEWAsIm+utL38GbKIEEQL8DoR3RReFwBUUwY3+n6Dzoa1O7A7ChlJkGROtt8+FGdaFKBVO4EjzFGYHo+sAvKsiNSNeQ9L0FiErSk9kwVGLX/d4W+1OrGdy9i/HvlJSBMefPyoXCvwtMCZjUwDOg8qPU1IBVa598qCdmQQCNII5aUNxd18OKCgDIhXnY+ECjWSuQhslVpCdbDiNDSrENpK5Bmw0ndu46zTTo4+Ot4GCL8xpUL2beDRAzNCZglKinXfF07uFUObMQRKViDuWIII5iR9KZYpttQChKVb0nkL/U0oxaCgkKt7O+kRQ9s5QHyKI4phQjjYn1pcptPE+Q3eNFpdIuFX4jXz1rFYzMe2lKuZsrwI+80OktAow/BaeNxFbse+R96m8yIlJtwOo8RY1FG6Km0jl/eSSeRj7VlWnBFV8h8JjvrKhue5MOdTyVjYlQmrHbGoqQac7FdSkKSUmYjgPPdY0qZIAPHd30ThFdqdeeuv3qVm4eNKGeLbrE0ww+LISUCLx5Gf0pPhl74v786veVCYAjQ34manKxbjcWAAhIGpuP1rbzai0FXsOIGmvpSx2dSDfl96c9Yn8MlJEK1HMEi0UjspaxaC2UE/KAQJmVHeLcbdxo7ZbfbG+xAA39mwpIEiLHv/AD8xXRbHQkLTfeAe4jUeFUGXEdhtfBl1pCgcoCBANgCUxJHEDdwrmsYyAgiSd8btANT3Cup26HlJSUEFCRJE6wNbVxuI2iTrrHDut9K6Z93m9HelqcPYAglM8YtrFt3OljxSJKYnUC5AA8KuxL5Kbc9JG/hSzMYuLq8B7tXN6JAy+0cwBnTSwHdTDo9iEoxCVOTlBOl5taeV6CI0nnccfCqXkEG0xbjHK9TVm5p0232pSl9CgpC1E7rcB4mfShmcV1rakHKXALZgLgfeSaT/ANpO9UWTBbkKjWCOdXYV0BQMX0jgf6VUTHU0CcbMSPy5VsLi0JmP4En7Gne1GGy2l1siTZaN8k/NzGlc++gpMW0qaxu1qsYI+VH+BP2FBqfk2AHcI+1RIjQ1UEGeVDpJF6XjyrKpWeVaqaBiprVUBW4oDAKvwxAOtURROBTeYkW4VI72bE3gQBvvbw3VHFOpK+18swT99ajhdTutbTfNBY+yoHjS5+XY7fwLf4XOm5SAQrikkTuuIpFs9GdIAEWMEkwI/OqWtpOlrqipQRpG6JmO6j8E8gJA0P6fSmsSWRNrZANxN7CJNx4XvXQ7C2SVLMg2EnlbS9IH9s5U9gjT330fsfpSW5SADO82ggG9qcdb5YzmVx4HYzGPZ+rzKDYJEXgpEwDfwoNtrQqUIgGDz+wqtzaaVOIVoRJjXWdZ8aIQ+VQbQMxNhYC+/vFQk1GPYeUiRA/+0H0+tVN4EJJgAxEHde5J8K1tHaCkgAHQbrR+tK8NtBa1SpYPIzeAbeVDUl0ZIYXY9m0yOOp04QaWvoUFEmNJGl7WEfaqG8SrNqcu4eu+q3sSDJM8vKpuQFi1EEC1v61FDtxE931qTqgq8VWhUd/KpozDgykX8aXvJkmZtRSJMmD/AFoXFJuYoUCr7v6VtB41XGs1txVxU6RF7W3pW60T7tWVEKkTUorQFWFFAaS3NMMEzGvv3agm0DjR7CIjW8cqVRrLdgZ+m4HWg8ShObv53ohxZSSOETHMUrdPanWJ9DU5pu4gwI3WqTD8gRre9DLTbSrMMqPfK1R1wMwkZkwCq2nDW1p410DOzjYhCgm99IgTHKkLOJJ1Oszu10phhMbMdm8Hfb5aWbtMtgGZvEkSN06Qe6neAcltQtEDcZ3b+cCufaQDBg628SdOH6V12zmYbIiZAt3DU+YqjnneHN4zEWEpMHW44/0qplueIBO+1jruo7aDMp00v6m3vjS1hShYSRMAb/pU3OyYagkTA38hQDiTcxN49PSmTTKsxOgVuG6/vyrSsLr2gqd335b6ERaHS++sQ5BJ0/rRmNZiNJOsd+lBNpueGkzzpaNUkZJmJ05Wn330vdXIPL70SlyEEW4d1ue+qVpIBHvl9aFAKlnjNYHPGq191Tbip0iJV4VqouG9prdRQFX5hFDmrZoCTRFN9ngkqI0TqY4TekyFXp1sx6CIvJHdEwZHj6UjLskkAkydePIWNAusATF+Q576YY1aZIRpNvIk0qOJHaAmCeA13VMQUjDhSQfA8zyEcvrTFOywECE8/C/vxpUw6Ldo2k6c6d7OxeYCdBI136et6hW0bNEEgXg3O68VexhUi5Am/HgffhUEu5Ted8+Z8Iq91sm4B+WT40sgnHgFiIH2jcPCuhwjgCCYB0Plf9a5h1mVA5YvFz5+NdJsNACDx1uBp9taozl2DOuJW3A1vPLtCJ36Uuw6MpBTuuCOQsaOfVFgBOm64ke/Gq+rKREa8IG7v8KjF4Wj5iIMCIn3xqjFEAaHifc+lCh0kqk7rbvDujfQz76tFHxnhflUZAWOOhvrv11MUKB2omp4hZVvHHvqsrA19PelTSY1gb7X00rQQcxII7JsZ4X+1TIFovMabv1ra8IUg5h8wmfqO+gwAts5jv1gjeeNaZE1LEJI007602bip0jIi2aPCsrS0ybVlSD1IGo1lCS4042eOyD71pMKZbPtJOmU0wUS4CkEACLTN7wfDd60td48z9aatEmwEkibcgRHpSnErkm0cfvbvqZjbXC/D1pvstPZAPM+/CkyFwJ4+/ffTbAAKgx66Wv56+FQpghQk2vJudPIGr28Ue2CTEDgLgj3/Skjr5JgG2Y6d9/vRzODUQrhbX+YClnQ0GCJgzcX5aV0myGwG7bgOdyJ/L0rici0qkxMiuq2VjwEHhb6R77qoxnOOENrYcIBVIkAxM8fflWbNxAWIOuvnb6UBtLEFZgDjqDvVNLkZkXSOFRk4NNotpAIt7Fz6elJNoMggqn7cJor8SVJ1vJt52oTFaSL2qahS6oC0Tc39+daQqDHd4VJQrCm9/I0NiVwCmY0qzMEtgEXX5gDfHOopVJTmVI7uBrW0gqTmIOkHdpO61SgF4mdK0DymsIvx7qk2mfCptWpPOsq1SayohKwCsFTAtQEavYtroR7+1VAUbkkAnTQCpLsK8ZJmOyQL6a/maCUQSqdaZN4YJsQQYuOV9aWq9KQ202mASeOmtMcIgxIN/GLGIpehoRbnM8Kb4YlASYEAcPEd9TNXbPYzlNogmTHnPvdXWYNgQrKnQTfnB4cYpJhcQUAjLrMmePDlpblRSNrLQlYSZsLm95SBr3Uxyy3RGJ2cpR1CbkXt9e7St4PCpCSCoD5b7hx3cKV/i3XTKnIAMa3Nz78KPxmHhEdZ/D6ifSocjDgAW5CtATGu+w7/wA6WuNlKoJNxw136fahDi1ISIVIg2jynxFRRjFKSVZgDpxOg0qMlIwpQWY3e4q/EKJQI1/StKQQVKUJvAB7626nsg8DxjXjU2WLqTaJP0qt1Ukkd9TQqwI1mhpfJCfKpNshTar3FyOUjSq89QDp3GJ151GRVv5Vdh400MGKpVPrUmzed1TSxQrKrWb7zW6kEQmTV5bgCqmk3FX4gmYoKLKJ98xTjD4cKOUDSB5g0qwaDm8KYIzAm5BHDhSKLeYAcV/CIHPfMeIpPikiDGkyPtRwScgJ0mNeP6XpbiEmZ3flUJGMq53/ADtXRbIWCkZjcxE6REb++uXSBTzAtmU30jh71NQyg9ae382+deY/OiG0CDImbd9wd3d60NgmcyjoSOPf+lOcJgSrNNiNO+Y+lLleCdLR4GBpBv8ArpRj6CEix1+3DzpwnZ4HzC+umsKOvvfWsUyZv4Rf+lWmepyG0iQlEg3BI75114UCl0hRyyBw8L+ddBtlsL0gdn6GTSdSROnvjU6RJKCoT/WtbQX2b65vP2PvRDINgQCLjfHMWreKIKItM6/bnahOdVViAfCffvnVZ1tW0zNTYtBBMcTVBPD3erWBJtM1N5kp+usxNTUCrHHfVjab1o0QgX1BqSC0ncKyryob4rKlspmDVirmttNzRjTOgqShlJBtOtFpTN5v9qkrDGNe7zvW21pCTfz+ndUmnXNPD1HvzoBd53xxorEmSNwtw1tpQratedSQKabbM4ToKWuqkzRuCXcct/GoXsfYVIEKFt3C8mTI5fWul2SYSsqSCbHkb1yeGWVEXA7/AFNP1YnKhRSTeJjdKq1HmzGuY3rArgJuL3k1gcJNssTodwvH19a5nHbSVmygDeJJ1M89L1Np6Cm4gxpfhHvfVtdPBhtcJJMEaee8k+VIcaEk9mxPH0PnTF1UkQJmLxzIIqjHbJdWSW2lxu7J3HfQ1LJ3A/jYgZoiDykezQKcYoA3uPuKKd2HiJkov/Mkb+aqirYLpsS2O9xJ3cpq1W5lj7wm6ysLtMXNix8z7IPCV/XJFVr2QBcvsx3qPh8tGm+qLdmKAStRsYsffu9DqUTM/rRKcI0BHXAn+6hR+sVgQyP3nCf5Uj/VUpZ8gNSeNX4RP6VN1De4LPeU/lVTAGs+dR7rgmN3lWVIvHiPIflW6gUh7hapnEDnQwqQNDQpeLteTUEP+4oetpIqQs4pPPyqplYJ0JPKotugfuj33mrDiFRMx3UrdSWydYIHOB9aJwraJ7TgTusM35UsWsmtAmocuvwmJwyIUtx1VoORAAjxUaP/AP6HBBKobdN9FxGvIg7hXDtvkWr0novsLZOLaXK8VnaZLrvyR2QM4RviTad1XVpj6W+9cu70mbKgUsoTBJmMxv8AzGpvbcbUQVBO4wEFJ0tcUXgdibPxWM6rDLfDQacWS5lzZ221rgZZGU5Ujjc8qR9DtjpxmNYwy1KSl1eUqTqBBuJtV1H6WJgelRSkJbJT/IAPXU+NAPdI3lauKI4GPCnnRTorhXMNicRjFvJSwtCAGcskrzTObhlHnSHpInBhY/Bl4txfrgnNm3/LaNKOoz08Z4LlYxZPzHwt9KxeMUQQSTfUkn6mhqyppPOa1m5VGsqS9DoHGrUYkDjQdSAqQwPg/wBKuGJTBN57ooFJFYVUoanGj+E+dZQZTyNZUNIITatGrWJ0p5szo29iLNtqUeABJ9KLZDpztZXU7U6F4hgS42tI/vJI+opAMCtSsqUkngASfIUbh0GJrRNSWmLVpNIRqQpi3slxSOsyKyD97KcoPCYiaK2fsJ10fs21qI1ygmPLTfRuHRGTXZ/Dd8pTtEf+RePll/Ol2I6Kvi5aWBvlJ/KgAy40SEqUnMCkwSJSdUmNQeHKre1o8+FH/aKVQDlaxBhQkH/ZnbEbxyrrfhx0tS7tFloYLBtyuM7bKUqEcCNDXmOCLiFS2ooNxKSQYIgi24iadbE2S/nCms4XuKZzTyi891V4Tt+heJdGB2gWWE4hfXNQ2pBcBB6y+UcONef9NVvqfBfwqcKopENobLYIk9rKeN78qfvbL2jhUqUgPtJVqUhaAY0kjXf51yG18W86rM8tbigIBWoqMeJ05UQ0urKsaaUowkFSjoAJJ8BWloKSQQQQYINiCNxFaZQrdZVjeHWoEpSohN1EAkAcSd1SQFSAphs/ZS3ZyIUojXKCfoKYDotiP+6c/wACvyo3FohSnnW8nOnK9hrR86VDvBFBusweFMsVUI0rKipw7qykaH7AwoW4Bzr6D2tj0bHwjTbKR1q05lqIvP8AWY4RXz7sl/q1g17+6jD7bwreR1KMQhMFJ9baxNwRxrne7blmfiyohSMQhLragQQQJuNRaPMUr+DoB2qhQ/hc/wAhpP0s6C4nCGXEHJNli6T4jQ8jTz4KMxtFPJC/8tSeY7aah1z+dX+Y0Hh25Ir1Ta/wsx7ji1JYkFRI7aNCTH71UYP4SY8GSzH/AFo/+VO+Fp0WyGY6OPCP+Mk/+5ui/hEst4bHrTZSWwoHmA4RTTE7Gcw2xXmnU5VZ0nUGxUjh3UN8LMMV4fGoTcrQEjvIWB9az5Phz4+KeOS5BUhQnQoEHyg0Z082axjMA3tBpsNOZsjqUixNxPfO/nUk/CzEqXJCQJ1Kh9pojp3jGcJgW8C0vOrNmcUNJ4ef0qTiugvRA4t4J0SLrVuSkan3xrs9tdN2Nngs4BCRlsXSAVKI393uBW+jD34fY2KfT861dWDwHZH+o14xtnHlSjMXnUUzkPRcN8YMWlUlaViflUkQR4QaZbZ2JhdsYVeLwbYaxTQl1kaLG9SeesHfob14sH1TqB3AV6d8FtoqRjWxJIXKFDkoW9Yps0ij4X4Mp2vhDGjhn/010h6cNRtDG/8AMunzcVXq+zdmBrb6UpslLyyBwBQogetebfENmMfi+b7h81mqUacolNek/DMRs3bf/LI+jtedQa9K+GjR/s7bPPDoHo7Wqjf4IuFv8atNlJw5UDzBkUE98V9oJMdaP8CPyo74QN9nHf8AKrrzDaghRrM5L1rYvxO6+G8cy282bE5QFDmN30pX8R+hbbITicMc2HdEpP8ACdcv5dx4V5vs9ZCq9v6OKOI2NiW136uFpndv+x86LwniPUAaiso3FIhREjX3vrK3KySPEg0y2TtNxtQKVEEXBFjSxYkm9ert9BsBtFCHdm4ttl7KkO4d2QM4EKIHzJkydCOFVhdN8Neli8aVYLF/tUrQYKrmwuCd4jfrIpd8NcKGtrraBnJ1qP8ADI+1X7F2Xh9gIcxOKxDb2KKClpps8eE3MmJUQABXOfCfa2bawcdWlOdLqlKUQBKhOp5ms6JR0g6SvpecCXnAAtQstW5R50HgulGKkftnf8avzpNth3M86f8AxF/5jQ+BXCr1dPC292ZxS3diOqWSolwXJJ3o41H4bry4XGneG58gugtn45H9hOgqTm6wWkTqi8a1X8P9ooGEx2ZaQeqsCQJMLsJ1NY8kgwvTd9l8EOKgHQkkHkRvrp/iBs9GLwzePYGtnUj91XH3y4145tLEdskca9K+FfSdEqwuII6l4ZTJsCflPLh5cKdcI66Es/idlYrCD/eA9YkcdPumPEV4xt3ZykLMjfXpP9pnZePORQUAdQQUqQe7iPKutxuydn7THWtOJZdVdSF2BO+P08qpU+dmcOonSvYvgzsBXXpdUIS2MxJ7rev0NOcN8Lm2zmdeZSkb80+hA+tW9JulOHweHOGwdyoQtzee6m0aUbN2khzbQcmxdIHcQUj7Vx3xX2OpGNfMWUsqHcq/3pDs/bCkPBcwQZnhXtHXYTbDKM60tYlIi8X/ADHqKOxfOzeFObSvXuguzi1sjaLqhAdSG084BH1XTdj4VIbVnexDaWxckG8eMAUB0+6VYdLCcHhP9y3qofvEfXjO8020LvhLhoTi+bBHnNeSbabOc99ewfBx5Kk4gFSQSiO0Y1mpYz4YJWqevZE/3j+VE2XjWzcOVKAgmvcdl4f8JsZ5a7F6AkcRoP8AUazZvQ7Z+C/aYnENqi+RJ1j1PpXJ/EbpynEkNtwhlHyiQJ3SfypvIcFijKiY+lZVP4lB/eHmKytxnZWlUmri1+lV9WBu9xWnDSVqYg99aWJppjsV/s7SurZBWXAopaQDCCjLBCbESbirMPhWVIwpUsIUomR1ZVn/AG6gJI5AJvurl9XU3Z5s9+2/06/T3dS+Jfbvr9kqTUkmnGz2UfiMUCEgIS4Uy2HAmH0JEIOtiRymleOR21EERO5OQf4B8vdWsc+q6GWHTNpjGqiJtUDjFDQ2ovY4lDuZtCm0pVmUUyvOpMNJQrUHMAYG7MTRPR7DBSES2lwrxCWnJE5WimSQf3DdRzC/Y76xn6kx3x2OPp3LXPcgdcJ1rGMSpOhp30fwwykhtLyi802QpOaGl5pUB+6SQBm1FZszCpSXyhtLxQ42hAUnOMilqBMHecqBO7NaKsvVk3NdtflT0rZLvvv8FAxilG5o/C7XWiIUapxOzwHnghSAltawnMsCUhRAjMe0YG69F7FS2pKw42F9UkvJIsTlgFtRi6DIPEQY1NOWU6d6Ewu9CXOkTpHzGgHcepYub0VsfKovqUECG8wloLSkl1As3EaEi2gNVbOw6XMSSop6tErWSA2kpSbJKdEhSilMbs1HVJvjsei3X8gc96Ow20lpFjW9pYVKcQgpylp0pWnKZTBVC0A6QlWZPdFFdJWUDKWwmA46hSkICAClQytlI/eSJ7UXB3xV9TG3Ga7m+lZLfZBzbbhEEml72IKtaklkBbYWtGVZTmKVpVlSVAEmCcpAO/hTTqszjzS2ENtoSsyEQpvIlRQouarkhI7RObNaq544jHC0uwm0VI0MUxO3XI+Y0A3hwcNmCZV10SBfL1cxPCas2eshhaghC1da2ntIC4SUOEwFAxJCacrNW/zoTG/2rxW2XFG5NK8c+SRT3aGCQFp7ASpSEqWi/ZWqZEG6bQrKdM0UDiMKmdPcmtYWWbjGe5dUPhEggyKyrkMHiRPM1lbc1SWyZ7+HIVWWr0ywzKhII38eQqnENwR2TeeHLnQ0EUTlgkwNBuEm8CbTA8qiyXFJKkhRS1Em8IzG2/syqfGrcQAQQBr3UZsfEFhp6CkqUW4SbhaQVZ0kbwQYPfWc7ZOJ8236erfuoZIfRlWkrQpwdlQJSVyq95BIKq2tpxWdSwvMhWVwqmQrQAk6qt6UTtbGl9tgmM4CwoAQEgr7KQNwCYgcBW9o4la2mUlWYpR2/wCfMpIKjHaV1YbEmbAc6xjcuLr3lby6eZv2VBnENICkqdbbXcEKUkEkWsDvA13gVNOy8S2hSglxKCO0QYBSLkGDcRuq7HlCmUEqQp4ZUgozBRbSiCHAQBmT2QCLkcYmg3XknDpSPmDy1RyKGwD5pPlVLlfHnnhXpnnxxynhcPiMpcbSsJghSkkgQB2gYIkcqowTeIyl1pK8qZSVNyIEAqHZMxBBO6j2ltnCpSos50qdMOFzOMwTlKMpyknKfmkSBzrewse222hKozFxztCSpoONIQHAPlUNZBB0tBrOWeWrqefb/LWOOO5u+PcqbYUpKVBJylWQECxV/D3xuqTqVNFSTKVXSoT5pMfTlR+x8WWOtGcA9WsJIuC4n/dqFrHWDYiaVJbUs91dZbbZezldSSwZgm38qnWg4lIkKWgkcCRIIkCxPC1QZweIeK8gccmCsySDe2YkwTOk0wwyE/hylxSCEhRbHa61Lh0CYEKQq0gm1zY66DQdYQ1nS2pC1KIXOVYWEwqUg9pOWII0Nt4rFyvPHn2+b+f5dJJxz49/mitGGdKktwsLCoCDIIUSNAdCTHpUQp1QUlOZVitdyZi5Ub3iTfmafN4lH4rDqzFSWuqSpwgjNkN1wbxuE3hIpeyyWHULCm3AD2ggkgpIyqQcyR8ySR40zO3xzr9iye/Gy/D4VZAOUwswn+8RYxxuRTHG4fENhKHS4E/uoUolPZ4JmBFqvxDiQ+hKD+xayJQd5SlUqWRxUoqV41ZtzIXcyOqIUpZlsrJMmQV5zE/y8+VEytyx3Px80LJJdX5/aDmFxTCFH9q0neUlSRO6cpgHvpaxjHGrIWpE65VKTpxgia6DHOtpdxDocQsOBwJQjMSrrJAzykAATm1mQIpE/s5wjQedXp3qn3T8fv2XqfbeL+fnddhHCRMgzJuDxMzetYvGqbM9kyN4O4nga3hMMsJgi6Z363NBbUZVKbbvqa6uLFY9R3J9fzrKH/BrrKU6TMCFEfxfYULj1RlnUzp4VusoQEom/vWrstZWVBXhZKhMARRwIIMe7CsrKipDVwDvn7VXiWQBPP71usqRe+aJaRInfWVlIUvmFmb6eoojZF1L8PvWVlBhk62PUVQ8iJtWVlUNRYbBFbDckidDWVlQVYsAKT3VthEqTun8jWVlQX4iBPcb0yzjfWqyohS/ClRxP1NLttYgBxBTw+prKypAF4kzp61usrKU/9k="/>
          <p:cNvSpPr>
            <a:spLocks noChangeAspect="1" noChangeArrowheads="1"/>
          </p:cNvSpPr>
          <p:nvPr/>
        </p:nvSpPr>
        <p:spPr bwMode="auto">
          <a:xfrm>
            <a:off x="155575" y="-1790700"/>
            <a:ext cx="2428875"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5486" name="Picture 14"/>
          <p:cNvPicPr>
            <a:picLocks noChangeAspect="1" noChangeArrowheads="1"/>
          </p:cNvPicPr>
          <p:nvPr/>
        </p:nvPicPr>
        <p:blipFill>
          <a:blip r:embed="rId4" cstate="print"/>
          <a:srcRect/>
          <a:stretch>
            <a:fillRect/>
          </a:stretch>
        </p:blipFill>
        <p:spPr bwMode="auto">
          <a:xfrm>
            <a:off x="7355831" y="0"/>
            <a:ext cx="1788169" cy="2795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lance.png"/>
          <p:cNvPicPr>
            <a:picLocks noChangeAspect="1"/>
          </p:cNvPicPr>
          <p:nvPr/>
        </p:nvPicPr>
        <p:blipFill>
          <a:blip r:embed="rId2" cstate="print"/>
          <a:stretch>
            <a:fillRect/>
          </a:stretch>
        </p:blipFill>
        <p:spPr>
          <a:xfrm>
            <a:off x="1371600" y="4343400"/>
            <a:ext cx="2848466" cy="2133600"/>
          </a:xfrm>
          <a:prstGeom prst="rect">
            <a:avLst/>
          </a:prstGeom>
        </p:spPr>
      </p:pic>
      <p:sp>
        <p:nvSpPr>
          <p:cNvPr id="2" name="Title 1"/>
          <p:cNvSpPr>
            <a:spLocks noGrp="1"/>
          </p:cNvSpPr>
          <p:nvPr>
            <p:ph type="title"/>
          </p:nvPr>
        </p:nvSpPr>
        <p:spPr/>
        <p:txBody>
          <a:bodyPr/>
          <a:lstStyle/>
          <a:p>
            <a:r>
              <a:rPr lang="en-US" dirty="0" smtClean="0"/>
              <a:t>Why Are You Here?</a:t>
            </a:r>
            <a:endParaRPr lang="en-US" dirty="0"/>
          </a:p>
        </p:txBody>
      </p:sp>
      <p:sp>
        <p:nvSpPr>
          <p:cNvPr id="3" name="Content Placeholder 2"/>
          <p:cNvSpPr>
            <a:spLocks noGrp="1"/>
          </p:cNvSpPr>
          <p:nvPr>
            <p:ph idx="1"/>
          </p:nvPr>
        </p:nvSpPr>
        <p:spPr/>
        <p:txBody>
          <a:bodyPr/>
          <a:lstStyle/>
          <a:p>
            <a:r>
              <a:rPr lang="en-US" dirty="0" smtClean="0"/>
              <a:t>Please Introduce Yourselves Briefly </a:t>
            </a:r>
          </a:p>
          <a:p>
            <a:pPr lvl="1"/>
            <a:r>
              <a:rPr lang="en-US" dirty="0" smtClean="0"/>
              <a:t>Share With Us The Questions You Have?</a:t>
            </a:r>
          </a:p>
          <a:p>
            <a:pPr lvl="1"/>
            <a:r>
              <a:rPr lang="en-US" dirty="0" smtClean="0"/>
              <a:t>Do You Have A Conviction About the Shroud?</a:t>
            </a:r>
          </a:p>
          <a:p>
            <a:pPr lvl="1"/>
            <a:r>
              <a:rPr lang="en-US" dirty="0" smtClean="0"/>
              <a:t>What Would You Most Like To Know?</a:t>
            </a:r>
          </a:p>
          <a:p>
            <a:pPr lvl="1"/>
            <a:r>
              <a:rPr lang="en-US" dirty="0" smtClean="0"/>
              <a:t>Where Are You Now On The Balance?</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4</a:t>
            </a:fld>
            <a:endParaRPr lang="en-US" dirty="0"/>
          </a:p>
        </p:txBody>
      </p:sp>
      <p:sp>
        <p:nvSpPr>
          <p:cNvPr id="7" name="TextBox 6"/>
          <p:cNvSpPr txBox="1"/>
          <p:nvPr/>
        </p:nvSpPr>
        <p:spPr>
          <a:xfrm>
            <a:off x="3886200" y="4343400"/>
            <a:ext cx="3685881" cy="1938992"/>
          </a:xfrm>
          <a:prstGeom prst="rect">
            <a:avLst/>
          </a:prstGeom>
          <a:noFill/>
        </p:spPr>
        <p:txBody>
          <a:bodyPr wrap="none" rtlCol="0">
            <a:spAutoFit/>
          </a:bodyPr>
          <a:lstStyle/>
          <a:p>
            <a:r>
              <a:rPr lang="en-US" sz="4000" dirty="0" smtClean="0"/>
              <a:t>Burial Cloth </a:t>
            </a:r>
          </a:p>
          <a:p>
            <a:r>
              <a:rPr lang="en-US" sz="4000" dirty="0" smtClean="0"/>
              <a:t>             or Icon?</a:t>
            </a:r>
          </a:p>
          <a:p>
            <a:r>
              <a:rPr lang="en-US" sz="4000" dirty="0" smtClean="0"/>
              <a:t>Just Don't Know!</a:t>
            </a:r>
            <a:endParaRPr lang="en-US" sz="4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6" name="Picture 8"/>
          <p:cNvPicPr>
            <a:picLocks noChangeAspect="1" noChangeArrowheads="1"/>
          </p:cNvPicPr>
          <p:nvPr/>
        </p:nvPicPr>
        <p:blipFill>
          <a:blip r:embed="rId2" cstate="print"/>
          <a:srcRect/>
          <a:stretch>
            <a:fillRect/>
          </a:stretch>
        </p:blipFill>
        <p:spPr bwMode="auto">
          <a:xfrm rot="990941">
            <a:off x="6240323" y="2385318"/>
            <a:ext cx="2198018" cy="2942653"/>
          </a:xfrm>
          <a:prstGeom prst="rect">
            <a:avLst/>
          </a:prstGeom>
          <a:noFill/>
          <a:ln w="9525">
            <a:noFill/>
            <a:miter lim="800000"/>
            <a:headEnd/>
            <a:tailEnd/>
          </a:ln>
        </p:spPr>
      </p:pic>
      <p:pic>
        <p:nvPicPr>
          <p:cNvPr id="135175" name="Picture 7"/>
          <p:cNvPicPr>
            <a:picLocks noChangeAspect="1" noChangeArrowheads="1"/>
          </p:cNvPicPr>
          <p:nvPr/>
        </p:nvPicPr>
        <p:blipFill>
          <a:blip r:embed="rId3" cstate="print"/>
          <a:srcRect/>
          <a:stretch>
            <a:fillRect/>
          </a:stretch>
        </p:blipFill>
        <p:spPr bwMode="auto">
          <a:xfrm rot="531272">
            <a:off x="4596311" y="2153182"/>
            <a:ext cx="1755263" cy="285875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Ian Wilson</a:t>
            </a:r>
            <a:endParaRPr lang="en-US" dirty="0"/>
          </a:p>
        </p:txBody>
      </p:sp>
      <p:sp>
        <p:nvSpPr>
          <p:cNvPr id="3" name="Content Placeholder 2"/>
          <p:cNvSpPr>
            <a:spLocks noGrp="1"/>
          </p:cNvSpPr>
          <p:nvPr>
            <p:ph idx="1"/>
          </p:nvPr>
        </p:nvSpPr>
        <p:spPr>
          <a:xfrm>
            <a:off x="609600" y="1447800"/>
            <a:ext cx="8229600" cy="4525963"/>
          </a:xfrm>
        </p:spPr>
        <p:txBody>
          <a:bodyPr/>
          <a:lstStyle/>
          <a:p>
            <a:r>
              <a:rPr lang="en-US" dirty="0" smtClean="0"/>
              <a:t>More Books By Ian Wilson (many more)</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40</a:t>
            </a:fld>
            <a:endParaRPr lang="en-US"/>
          </a:p>
        </p:txBody>
      </p:sp>
      <p:pic>
        <p:nvPicPr>
          <p:cNvPr id="6" name="Picture 14"/>
          <p:cNvPicPr>
            <a:picLocks noChangeAspect="1" noChangeArrowheads="1"/>
          </p:cNvPicPr>
          <p:nvPr/>
        </p:nvPicPr>
        <p:blipFill>
          <a:blip r:embed="rId4" cstate="print"/>
          <a:srcRect/>
          <a:stretch>
            <a:fillRect/>
          </a:stretch>
        </p:blipFill>
        <p:spPr bwMode="auto">
          <a:xfrm rot="20047926">
            <a:off x="748869" y="2383631"/>
            <a:ext cx="1788169" cy="2795588"/>
          </a:xfrm>
          <a:prstGeom prst="rect">
            <a:avLst/>
          </a:prstGeom>
          <a:noFill/>
          <a:ln w="9525">
            <a:noFill/>
            <a:miter lim="800000"/>
            <a:headEnd/>
            <a:tailEnd/>
          </a:ln>
        </p:spPr>
      </p:pic>
      <p:pic>
        <p:nvPicPr>
          <p:cNvPr id="135170" name="Picture 2" descr="https://encrypted-tbn3.gstatic.com/images?q=tbn:ANd9GcSn89mz2iHtA8trhe_KG8GVU5RgGEmpqt2jkpIGuoHEk8OeRjY6Lw"/>
          <p:cNvPicPr>
            <a:picLocks noChangeAspect="1" noChangeArrowheads="1"/>
          </p:cNvPicPr>
          <p:nvPr/>
        </p:nvPicPr>
        <p:blipFill>
          <a:blip r:embed="rId5" cstate="print"/>
          <a:srcRect/>
          <a:stretch>
            <a:fillRect/>
          </a:stretch>
        </p:blipFill>
        <p:spPr bwMode="auto">
          <a:xfrm>
            <a:off x="2667000" y="2167910"/>
            <a:ext cx="1905000" cy="2775566"/>
          </a:xfrm>
          <a:prstGeom prst="rect">
            <a:avLst/>
          </a:prstGeom>
          <a:noFill/>
        </p:spPr>
      </p:pic>
      <p:sp>
        <p:nvSpPr>
          <p:cNvPr id="135172" name="AutoShape 4" descr="data:image/jpeg;base64,/9j/4AAQSkZJRgABAQAAAQABAAD/2wBDAAoHBwgHBgoICAgLCgoLDhgQDg0NDh0VFhEYIx8lJCIfIiEmKzcvJik0KSEiMEExNDk7Pj4+JS5ESUM8SDc9Pjv/2wBDAQoLCw4NDhwQEBw7KCIoOzs7Ozs7Ozs7Ozs7Ozs7Ozs7Ozs7Ozs7Ozs7Ozs7Ozs7Ozs7Ozs7Ozs7Ozs7Ozs7Ozv/wAARCAFXAQQDASIAAhEBAxEB/8QAGwAAAQUBAQAAAAAAAAAAAAAABQACAwQGAQf/xABUEAACAQIEAgQHCggKCQUBAAABAgMAEQQFEiEGMRMiQVEHFGFxgbLRFRYyNlV0kaGxwRcjUpKTlNLwJDNCRVRyc4Oj4SUmNVNjgoSk8TREYmTCQ//EABkBAQADAQEAAAAAAAAAAAAAAAABAgMEBf/EACQRAAICAgICAgMBAQAAAAAAAAABAhESMQMhE1EEIjJBYXGB/9oADAMBAAIRAxEAPwDI59xBnMOf5nHFmuNSOPFyqqLiHAADmwAvsKo++PPAB/pnH77W8Zfn9NN4jBPE+Zg7A4ybl/XNF/B7DHPxfBHNEkqCNzpkUEHbuNVbo2B3u3xFa/ulmlh3zye2om4jz+M2fNcxU+XEyD7695XLcuKn+A4Ox5jol9lOGXZeAAMDhduzol2+qs/KvQPAjxPng/njH/rT+2l7588+WMf+tP7a99OW5cfhZfhD54l9lNOUZUT/ALNwXohWnlXoHgnvozu9vdjH3+dP7a776M3+XMd+tP7a959xso+S8F+iWmnI8nO3uTgvRAvsp5V6B4T7584+XMd+tP7aXvnzf5cx360/tr3N8hyQWvlWDHmhX2VwcP5KRcZXg/0K+ynlXohxs8NHE+cHlnePP/VP7a775M6+Wsf+tP7a9y97uSduUYM/3K0z3sZB8j4P9Cvsp5V6FHiHvkzr5ax/60/tpHiTO7i2c4/9af217f72OH+3JcEf7kVw8L8PEb5Lgv0Qp5V6CjR4ieJc7CkDOccf+pf21xuJc6Vb+7OP/Wn9te3e9Th35Ewf6Om+9Hhs/wAyYP8AMp5f4TR4oOJM7tvnOPH/AFT+2u++POvlrH/rT+2vavejw38iYT8yuHg3hon/AGJhfzaeX+A8VPEed22znH/rT+2mjibO+3OceAO3xp/bXtZ4M4YI3yPC+gH2033k8L/ImG+v208q9A8YPEmdAXOdY/8AWn9tcPE2ci1s6x5/6p/bXs54G4XY75Jhz9PtrnvF4VP8xwfS3tp5f4DxhuJs6HLOsef+qf21z3zZ5e/uzj/N40/tr2f3h8KWt7hwfnNf7aaeAOEyLHJIv0j+2nlXoHjY4mzu++c48f8AVP7a575s8vf3Zx/60/tr2T8HvCfyLGf71/bXD4POEjyyZB5pX9tPKvQo8bPE2eH+ecePNin9tL3yZ58t5h+tP7a9j/B3wn8kD9K/tpreDnhM/wA1W/vn9tPKvQPHvfJnny3mH60/tpe+TPPlrMP1p/bXsH4N+E/ks/pn9tcPg14TJ2y1x/fP7aeX+ENWeQe+TPflvMP1p/bS98men+eswv8AOn9teu/gz4TvfxCUX/47e2gfF3AnD2VcM4vG4HDSpiIQuljKSBdgOXmNPIRii54Ncbi8fw7iJcbipsTIMWyh5XLkDQm1z5zSqPwWqF4axIHLxxvUSlWiKHnfETW4mzMd+Mm9c0a8G3xwh/sn+ygPEAPvpzTb/wB7N65o94NvjfF/YyfZSWjVHpsgiTESNcatRPbfnVeIgaQWGzXILHapZyPGpHEhOq9hewqPUhJZSQdhdj9lZAdqAcqst9r9Zj211QDc9IVKE6rt/nTJGCu+lXJ23uD+5qpmOPlwGEEyrrLyAdbbsvvUkNpF0BRNq6UgHYgn9/3FJJEjkKq0huCbbe2s+eJ5S2o4VLjcdY2rp4nlJucIn55pRTJhtgknWvIuxvfYGpAqvpC6rc7d9h57UBHFMwIvhEO/5X+Vd99LBdIwSgX/AC/8qUTkaFmKbJ0vIglh7DTG1MQSTcbnsA+ugcnFbuF04JVK9pe/3VxuKWbfxOxvc2kNiaUMgw2tmbrM2rq6hf8Afka44YKxY6TtYFjegy8TaT/6Q9lz0m/2Um4l1NfxQ78/xnP6qUTmg3dhs0l+617GusrEAXIK2NwTvzoGOJrHbBEDyS7/AGU/30rpt4k/omHp/k0IUvYWDXvzGlRyY/TvTo+luWLvYk26/wBVBTxMpJ/gTW2FjLf7heuLxGoABw7WB7CKgZBleljIbXdQDq/GE01mllxNrqFAvcMd+y1CPfItrHCk25WawFc98MWvWMK/LlrG31VNEOQXBljcapmNjuQ/ban9I7SSATSatXIty9tBvfFH0ZBwz6jYk6xz+il7449/4Md/N+5pRKkGRNIDpEzknsL8v3+6kkkhGkSSk7blvLv29ooSeJICFvhHuvlFcPEkdiFwzC47CKUFJhX+FEunTObDa7kdndT3Z9ZQySX0kmzf50Ij4kgW98JJctq+GCOd64/EqB2ZcNJcrYEuNv33pQyYb6U2CiaYEWtvtz7N6cmIxCk3le725lhbvPKg+FzxcZOuHEDK7m4Y727TRQMpkUcmAs2+3n5VBOSOPPiijv4wxvq5MbD6q6k2JuC2IlJJ/K2tXGCldIACC9h3beauSSSmEAaNZ/8Ajbn2c6DJBnLTI0DmRi7B7XJoP4QDp4JzA+RPXWjWS38RLHtc9nKhPhCQHgfMieVk9dapj9i36APgu+LWI+eN6iUqXgu24axHzxvUSlXQZHnXEFvfLmtjf+GzX/PNG/BvYcYw2N7xP9lBOIWHvnzMD+mTX/PNHPBoR78YtQFhE/OktGp6RIevISdVnJPYK69rE9GRoAFyOX7709ukBfS5JDm1wd9zUUaPoAGpV1dbSCfMKzKuVDbXk1BCx8q9tqE5+CMuGob9KN7cxb/zRbSS+62JHWNuftoZxGb5Yhbqt0guL+eiMzPrhMS6hkgkZTyIW4Nd8SxX9Gl/NNMWKdgCkUrA9qqSKd4viv8AczehTV+/YO+JYr+jS/mml4li/wCjS/mmm9Did/xU1wLkFTTSsikBg6k8tVxenfsEnieK/o0v5hrpwWKHLDykf1DTOjkbZC7MBewpdDibX6Ob6Df6Klgd4li/6LN+YaXiWL/os35hqMpMraSJAx/k73NOEGIYahFJ57Gn/QW8Bg8PiMXDg8Q00c8smggKAEHfvzNSYbLcJi554UlmV4I5HIIB1aeVrd/1eWq2AnGXZlDip4mYRNqK8ianweOTDYvFTrFK6zo6DTzXV7Kq0+wR4fAiTLMZi5ekjbDBSq6dnubc6sYnKoMLjThycSyCNZDIsYawK3va/IVDhJ+gy3GYSSKVjigoDAbLY3qbH42DF4/xn+FwK0aoyLa9gLHfyiqgGrBM660idl/KCmxrvi8/+4k/MNcd2RmEfSRx32W52HlrnSy/71/zjWqYHeLz/wC4l/MNLxaf/cS/mGuF5xe7Si3lNJWmlcIjSO/Yqkk/RS0B3i2I/wBxJ+Ya54vP/uJfzDUj4TMIk1yYfEqo5ko21QiSUg6ZHNu4mloDhhsQTYYeU/8AIaRw2IBsYJQe7Qa4HnO4aX6TSMs67l5R5yaWgWspDLmsQIKsL3FtxtWqtZxqAvpPd1edZbJyTmsZa7Ehr9p5Vpyo1Iy7jcbWPbb76zYHPGx3LEXXYbfTXJSyhg73uOQFv37KdcRoH0g3UXRl5c+ynPLeJiVGgDlv5Oy9QAtk5JwZuQTrPI3oX4Q/iJmR8ieutFsqucMzWsC21BvCPtwHmH/J660JUqAXgu+LeI+eN6iUqXgt+LOI+eN6iUq1B51xC1uJ80BtvjJrfnmjngz+OUf9i/3UA4g+NOafPZvXNH/Bn8c4v7Fz9lRLRo9HpMi6sVKVLGzkbXsu9KKKTQbR3J3+DTpzGJJLKCS55WuD38v32pik3PWCjSGLXt2kd3mrMyGgkspYALzNtqG8QPfLoksNnHb5DV+y9IzW1knbrfWaH8QkHARb2CyWPl2otgl4Ykb3DztAx0iEkAdh0n2VmkxGLR16GacPsBpZr3rTcKqxyXOmS4bojZh2HS1Z2PM8dDpaLG4hWXe4kNW9gvSZ3meFx2GOLZvG8E1iX+EVPNW76JcW4VcV4tnuGYvBOgVv/iez2eegMz4nMHnx8q6lJBkcCwBO30nuo/wli4cbhcVkGMa8UoLQ3+sD6j9NH/ABcrbosemJJIXDfjTY2vbkPSbCi3DOMxOP4u8YxMhZpUYnyDsA8goXmGHbLSctLo8iPqmdd7n+SPQN/OfJV7g4/wCssYsdomP1UfasFCfESpxW8yudYxux/wCaivGU06Z+Qk0iKYVNkcgdtC8Sre+51Pwhj/8A90S41t74dQ7YV++qrYIcjxzT42LLcxPjeExB0aZTcoTyKnmKKZHgJMn42lwKSFomhLKT/KXsv5RQXhzCvi8+wqoNo26Rz+So7TWgwOMTMeP5ZYWDRwwFA35Vtj9ZNTJ9gy2YY/Fx4/E6MXOtpmtaQi29Pxea5jNlvieY65o5LSQvJ8IWPMHtHOu43HYtcxxNsTINMz235bmosZjMbnc0QkvNNDHp1AblRvc+apv2A1kufQYXAYXAZmgkwc4dCzC+jft8n2UO4i4fkyaYTRHpcDKbxyXvpv2H7jVLFKfczAseTa7Hv3otw7n8WHjOVZqOlwEo0gtv0d+/yfZRewVBicZi8hwmWLIzCTFMgBPZZbDzXNEOINPD+FgynLz0bSprxE4+G/Za/YNjTc2wEfDWKy545emg8ZaZO8L1dr9tP45iEmKwmZxMJMPiIgokBuLjf67/AFVFgzcE8+FlWWCZ45FNw6tYg0XjzRsfxVgsZHGIGLxq4QW1Hkx277mghIAuTtRHL8LNh85ywzRlemkSSMd66v8AKrugX+K8diouIZkjxU0ahVsEcgDbuFVMNnWZJhZFxDyYjAygxOsm43HYe/tq9xfisVBxDLGkzImhSAp25UInzTGY3CR4KaQzLHJqj26wPK23PnULWgPyUf6ViAuRZuXPka1axs26A2I3uL7ej01lMpjaPOI45EswurKezblWoVboRYra23d9FUbA8nYoCqqBuRz7fvBqMy69WqTmo6uve37iu6GRlAa2+kCxB276aBa/O68wbnagD2UgeJswYtdzuedBvCP8Qsw/5PXWjWUm+CJIAOs3AoL4R9uAsw/u/XWiAB8FpvwziPnjeolKl4Lb+9nEX/pjeolKtSTzriFLcT5o1/8A3k3rmj/gwTVxmm//APB/uoHxF8Zc0+eTeuaPeC745J/YP91RLReWj0eXU8hRSIzrNz31GQQlnkKAk3vY99PdGGIkbQdIJa5HLekpViraGsDufJ+5rMzIY/xR6z8/5QFzahuf6fc6O7EhpR8JbW2NFiqFSoawvflsProTxM4OAjUKq2lPad9qLYBmEz7MMuw/i2DmWOI7sAinUfLcb1XGYyA3EOHv/Yr7Kq0q2BdxWb4zH4ZMLiJE6FG1KiIEAPoFQYTEyYLFR4iA2liYMh8opLiSqhehhNu0xi5rvjZ/3EHojFR0DkkrzyPK5tI7FmPeTVjA5pisrmaXBsiykW1FQSB6aiGKJBJjhH92KXjN9xDCx/qClIDzmuIbM/dFhGcTqDatAI1d9u+iOJxmZY7FImNgws2KC9VGUB7c7bdvk50MgxwixUEzYWIiKVXKqtiwBvarkixScQHHJjI/Fnn6YyFt1F72I537LVVgcJ8y8RuhiweFmYodGmPURzB7akwGKx2U4gxYEQLMyajISpGnnzvanZhj4MVl5miWItJjnl6F/hKpG1wD22oRiZg8juI1QMbhF5L5qrsBSc42SQz4jB4EySqZb9W7j8q19+2uTY7M4DJlS4fDYeTEgIyxRqGe9rC/lqLNyj4fLhHKshTChWAYdU3Jt9dWsfjMOeKoJFMDxCSI9Pc2AAFze9trUsFfFSY/EZYMPNh8NHh8JJ0SG4Uxv2i9+dC5oHgKrJpOpdQ0sGBHoozjJony7GxpJDI75g0iqXG62PWG9DZ2ETiToMLeRR+LQ6glu3Y8zVosDJsdPiMHBhJm1phy3Rk8wDbbzbVLhM2xeDhbDhlmwz/Cw8y6kPo7PRUfja/0PDfmn20w4kE38WgHk0n21agS+OwB9aZdhlbmLl2A9BNqemcY1ceuPkdZ8QgsjSrcJ3WA2FV/GLf+2w/5p9td8YH9Ew35rftVGILeMzvE5hMJsXBhpZALajHvalhc8xGBcPhsLg45BycQi48xqhI/SMD0aR27EBA+s02iVAvZPd83jYklmLEnvJHOtWQAALgKTe5Y3J7KymS3OaxAcyrfZWqQkszs7OoJ2vsPJyqjBGzHWdTWudWzXuPopBwsl+kYm4INtj+/3UjoVxpGwFuQtXFEbBiyBS23wR9lqgB7KNPibaeWvn37UF8JXxDx3nj9cUZyU3wTEWA1nYUF8JRtwJjfK0frrRACeCw34axPz1vUSlXPBX8WsT89b1EpVqSeeZ/8Zs2+ezeua0Hgu+OS/N3+6s3xESOJ81I5+Ozeua0ngsBPGIbuwz/dUS0Xlo9IZpT0wBVQpIJA3+moxK99JaMAbA7i3npOQZpfg7Oe3t3/AMqaqvsG0lgSb8wPJWZmJXBLF227eYt5qEcRkNl0BswIl2v3WoteVmOk6dyOYNh6aEcREHAQ/wBpvtRbBnqVKlWwC2GyyGDImznGK0ql+jhhBspP5THu81VIcXhelHT5dC8d9xG7q3oOqiWS8SLgMH7n47Bri8ISSAea358+dXll4Mx0ioYJsG7mwa5CqfpIrL9grZdluUZjxIcDAJZMG8epCX6wNrnceW4oTmeHjgzTEwYdSscUhRQWudq1WV5MMl4xhhSXpY5IGeNjzt3GgOavhPdjGhsPKT0zXIlG+/mqU6YLHDGUYHNFxgxsbscOmtTG+m432qPhfLsFnGOxGHxcThVj6SPo3tax5fXRTg44cjMhBFIhEO+p9V+fkFVOBRpzediL/wAHPLziobtgDibBiRr4C4VrbSkXonj8hwpyFM6y9pViI/GQykEqb22PnoerZWuMPjGGxXRlzqKSgkC/mozxEuLw+FwWDUwrksjL0Zhv1u3rX7bb/TQA2DJlwuWLmmZs8cMptDBHtJL23ueQqok2Vu+mfCSwxHk8cupl8u43+qtFx8WWXL41FohG2nu7PutWQPKpSsBHNMnkyeeFnZcVhpgGimTYSDu8htV7iPJ8BlGGwhwaylsR1iZX1WFhty8tX8cqt4NsKZB1lK6L/wBY/dTeOFthspYctB+wVFgyisFdWZNag7re16MY6PKY8xwcGFwzmGVUaXXISet2A+S9BjsDV6ZtWZYL+rD9gqz2C9xFgcBk2ZLhYMGJEMYe7yte5J7vNUeXYTLM5kGEVJMBiyPxb69cbnuItcfTVvjkf6fj+br9poTk5b3cwOm+rp1tbz1FdAhxeEmwOLkwuJQpLGbEffUNaDjZ42z+yfDWJQ/7+as/V1oF7JNJzeHVys32GtUQ7NIojOoEW1KCfs81ZXJRfNYrmwsb/RWlVluWHK4A2NZPYJHUGTe1hswUWpaujYOWQA7bDybVGdCkEjSpJ23ppEepWLKOwEHkefZQB/JiDgiVNwWNBPCX8RMZ/Wj9cUayR2bADVb4R7aC+Ez4h4z+0j9YUQAngr+LWJ+ev6iUqXgr+LWJ+ev6iUq1JPOuIduJ81buxs3rmtH4K9+Lif8A6zkfSKznELAcT5qDyONm9c1pfBWB7638mGax9IqJaLy0eiOGVmKM19ZPwrXF6ie+kSdKVLMRckG1vRUj6RrRrtpPMDkb+auoFMQbTyJGwHmPb+96zMyC6KwDsWLE2OnnvtQbiBSMLHtYB+7yUaYi+gcrEcuXKhHEoC4TD3NzrNrbHl3UWwZ6uHlU3i8mgMFLBrAaRXGgkVipXlW9P0RlFbYRafKcZl+GimE2ExWHTR0iqHSUXvvuCNzUEcOWxvqnxpkjG5jgjOpvJdrAVSdSgXUDduQFM16CdcbgDckrtWX7on+mowXE8Jz45njUcKkXRwwxLqKjzmg2a4iHE5liMThi3RzSFwHFiL8xQ9MTDM14XHKnLPG4Gnr6rgHzbVKQNFwxnWX5OmJbGdM7zgLpjTkPPfy1zhvNcuyXG4nETyzShxojVI99N+ZuedZmXFwwzCFy4duXUO9J8XFEupiwHkU1R9F1xyatIvYwocVKcOzNEzllLLY28tGoM7y7EcLe5GYiZZUP4qRE1AW3B59nKssmY4eVdUcrEA2J0nnTlxMLH4R8+mmSolcU3pGhkzeHNMqjwGZStHPhv4jFhdQYcrMOfK29DYsHhzIBicfDHEPhGPU7EeQW+21UjND+WfoqNMXBIbI1yNiLVGQfFNOqDedZ37pxw4PDQnD4HDDTHGTctba58tXJc5wOc5NDgMyZ8NicN/FYhV1K21usOYrMPi4YlLyPpUczY1wY/DMgZZLqeRsam1REoSjtBIYfBxnVNjklUckhRrv9IAFJMRFPmiYrFFoow4YrGL2A5KPoFDfHsNdRr3f4Isd/qp/jEf1dxq67K4v0aTiDNMozzExYhJcVA6JoOqAG4vf8ry1TwOYYLKJfGMKkuLxQBCPMoRI/LpuSTQkyad2VgBzNuVc6ePXouQfKppgyCeeeXEzyYidy8sjFnY9pplRtPGjaXbT5waRxES3u/LntVuiaYRyYA5pEDe1m5eatKrhWf8Xu5G1yBWZyGSObNYxHINVjbbyVqQgmUhWuw7AeZ76zeyBxszsQ4FyTp1W3pra7fxmmxNwWHfz50pmUtaxJa42PM3NMZy46hsV+Ftc/bUAPZKAMv2N7uSbUC8J1veLiv7WP1hR7JyTgdwR12sD2b0A8KFl4FxOwu00dz/zUQA/gr+LOJ+ev6iUqXgr+LWJ+ev6iUq1JPOeIfjTmnz2b1zWo8FADcWyg9mFb7RWX4iF+KM0B5eOzeua1Xgm+NM3zVvWFRLReWjes5YSEoCDcG1rXv5qddQhB6osNN/qrslkbTcgsTyJH2Gk0gRdQPPbt2+uszMhVQH1BT3aqoZyY16I6A+p7AMT2j6qKRyEdYsN+V359v30Oz2NMVh4A5Lssl209bsq8Py7IegLJHH0DvuCG262wHkruGjURFrK+ptgZbGrBy/Asl2w4tf4JH11VTD4KLFPGcJ0oJtbofg+Sr+VroeGOyLE4Z1RBFBc35l72/f7qpYmKfD5gMMYQ8AjLN1rkk+Xsq80eXyDovFI0Lt1bAgjz1BNDgsLjhCMLE6sLssh35X9Nc853o64cS/bIIklwMExbBa9SmzXHf5Kq4OWPpI1bDqCpIEZktuaurh8PodbmK5uBGxH1HaqTYkwESdJDIEJ3kjBbbuIqFydGz4Eu2R5jipYceAVs2g7I31VE2JvhUIjUaRZrk3pvSSR4gSGMxFxclRq59l6mkMj4dZCXuLArp5DvqrZaCdykmVI8YOm0x6UU7rdedWJJJEmW4Sx85NVehjbFBlZlK7hSm30ipHwqNi9bYg3YCwXs8nmo6aNIOdWWS1207WJtz3tXRGiEsqbn664kUqkvrQ9wI+6n3kZwdYXvsKobpt7RG0sVh0hAHOxNwfJXUSKZSI4gQouABYD00xo4mbrIAtyOW9VWidFELO1nOx7beWrRSb7MOVyovYVXVx0kYEhJIa19PkHtqw7xadMpCnsJ27aZlmEZordJGV0kBrG9O9yopsOJJpXEuogR8xp7DvXXxxcl0eTOdTbbJJChUlXFgBt31FEI5ZGImIUNub7g93kFSS4UQQK3TOxttYAWIphwiBCYItLv8Jm3O9aNPLsoprGkNxUcchUK40Ddix3qPETYYI15SEta4A51IYGCygxxwsCAjc7+iuYjDwR4Jrm5UX2G9++qOPdmkZddE/CsscmbxxgOXCsb3sALdtbpjpiFrsxvY7eWsPwuksXEEYdy0ZhI1AXPKtu0hIUDVuLgsRt9VZyII2J0ksu4U8lvfnXQNMj2IHVB3G4Fqk0hkOo6bqBcHY3psmjSVFgLb8uVuVVAdycWwJFiLO3M3oB4UfiLP/bx/bWgyjfBEm/8Yw+us74UyV4Glt24mIfWaIAnwV/FrE/PX9RKVLwV/FrFfPX9RKVaknnXES/60ZmDuDjJvXNanwTfGqb5q32isrxGT7580N+WMmt+ea1Xgl34pn+an1hUS0Xlo9DBDu2puTnkbeYefnXGY9W7AN5Te9dkVFjkAJLb9t+2mqylm07sEHdbu2+qszMaQwtd7FuVjVfM9SpEhQ3ub6ttquKzut1CsQPyRcfVVDNlcLDNGupb72FqtFW6IfSsoliHJVBqNtyf3vUGIkbp2lWMO6cgm2ofZVwSdEgZoS4uGA2289Ok6OQ/iUKmxIbmPNajSpl4uWS9FCeUvHC4wxux2N7EeTy0PxBb3SWxj0mLcaiSD6RRsRuqxpIhYqedCsyxyHHNHp+CtiVAGquaf1VndxfeVA2bEbsCNW2w8tUWjRx1lBq0VRWZn1E22AqsSFNmNja+9Viz0GlXZwIBsCQo5AVIA1tWoC+3PnXHUqCQbkC+/dVpRCUVNGojrXpIhNWUYZC2q38g2pyIpk6h3bnT5EwsuJEzyAkm2lRSaJpMWdIBj02te1hUszi2dkMYJLgaf5THakwUKDa9xseypVgMRAZNS2tc1IIrRWWMaBsLcqys17KJDgXIJ3uLGocQ0ulWEbaRzsavJhQ3WL2Y7aTyqJkVyGRQ3lJq6l2ZShkmhuUYwYfEFJogytGQAR1W5WNF20BvgbNbtuKz0kUnShYEcsg1GxsL91G4MLMcP0UsEc0ZA2V9L3+iurj5cTy+b4+Wh+KiVo7oraT3HmajVOs4szKoFiG51axIiMVhHJhnLKuhj9lWEwcodQdBLD6uyuuMoy7PPnDkg6BJBcCySKF6x1fZTZIkKnqbc7FqISwojEBiSNyaimwqaQxQ9p0ipnx5K0TGePUjvDuH/wBNC0Z6sTWFjuK1LGPbr2UcwXItQDKVXx9XG40EEHmNqPg61B6ovzPO/wD4rmmqdG6kpdoei2RSAHG3JRzqMpIS3Rpvbcnba21vqF6dGxEpu4QE9oHIHv8AQeymobSm4a246r2tY8iPoqhJoMnJOB3Nzqbfv3rO+FU/6jP5cVF/+q0eUWOCuvwQxAvWY8KzW4NKne+Kj9HwqIA/wWgDhrE2/pjeolKueCz4tYr56/qJSrUk844jt7581ubfw2b1zWt8EoA4mxBG/wDBjvbyislxJ8Zs1+eTeua1vgj+MuJ8mFP2iolovLR6A+odKpsbE7+SmBQSdxZlvq08z5KR0GSzgt1tha4P72ppSNdUpUXbq9YbbfX21mZjQYksFfrFrHqkE/veosWyvAqICNGy37KkBXR1ezb4R5XqpjdRhhKsXvsSzX2qY3YuuxMAqWkve/IGkSoj0WKX7SdzTZMPLM0UjKuhRyB5eSmthwmHLaZAxNysnIb1t9auzK5XVEONxBgljSGVg0iltT72/cUJzXoXxiulyWXrPYAUexHQtErFGIK3sd7UExiAzlo4yikb3GkV5/JJtnrfFVaQNISRyRq25HvpJAJZVdxpXkduddZGacIvwQd7czUgmjEoV0LIDuCapF0zuabRE4WPHBl5WH0VOIHjcyalKm5NjypuJjC44myqoUdUDmalJVYSelvqF7W3FJbEV0UpVjU6lUAHtA51GHs2rYEdtLp1kJXUWKHc6bU2VkUgFujvzNri1ErDfVlnWdfWv5r86eSeQ2Hd2VEunUtyb1OyqjLbt7aqWV/s5oYaRoKle3vqCeJke42Ldg7KsliZNNgfOac8UEh52LbAjsq0dkOl2DsPJZyWaMSXK6Ttfai2GkjYJZJSb9VVN7n7qHTiSDT0USS721W3FRO76QNBOh73BIKnurVHPK6aNNJL1mikw0jFgNiVtt3b1FAwhn1phMWC6/BJBG3pqphZo58KSECkSC921Ed/OryBdXSo+lR2Altq6ErPP5E/RDOomVnhhkW7WLSOo+q9RYpAkMOz3W4LKRZqnx6Iw0dGFW4I0i16rdGvRJdlLEk6B2eWuqHcUcPI1kyzlBjONTrOGIbZtuyjRZbMhNyfLyHfQnJ0AxwdTchWGk79lGG1dGzBVt22B2+useb8i3H+Ik0rZADqLXGx+29OErSLddWxO7eS52py3Yjdr3/kiwqOManBJN7m118vmrI0D+Si2AIJuQ5uSKzXhX+Jy7f+7j+xq02TgjAC/MsSazPhZ+Jcfz2P1WogDvBX8WcT89f1EpV3wWfFrE/PX9RKVaknm/EnxmzX57N65rW+CP4yYv5oftFZLiT4zZr88m9c1rvBGP8AWLFnuwp+0VEtF5aN3KSEDKltJuCCBv38uVdBkKIxIAA3BAuew0zS9rFi3mHwh9FPOpI1JHLbu39NZmYxWVV2ckC4sWqOWNjJERHtpN2ba5v2WqaJnU9w5W1Cq+IEkkyGKUxhQSVFt6IEGohNOoA6iNQ5j0U9pSyGMAvfZtRtanhJnWyAK29x2376a2FL6jKdOkb2PwqM3T7sjxAIAsFTbYDmRfneguOd9TKWYWPWF9r0azASw4cuhOgp2UDcSoWPRlgR1b1yzo7uD2V8DEJcXY3Or6qnzLAAydIlhvZ7H6NqkyyLESTMIx8Lqmw9NFY8F0rI8xCliRv9lqqlfRpPlxZnMxmebFC5FgoUWFVwkunYXFudaqfL4WxBCINIFy2wHoqnMww8XSJEiEkgeakk4umOLnU19TPAMpA02I5bUySNmlU6gVPMWvRgSRzTh5lDC24UA3HlqtioVSXVECAw6tQm0a2mqZVCWI7SO2pGSRRcxMPKasYHCyzOtkZwe4UTx2hljFyqkcr91QHKmkA3Qg3KlT2XqaJVZzeI6bW3NX5ozJiIlVSUAFharSZVEHZnvqLfRUpN9IpPlitkEmEWURmKK1hYh+Z81A8wws12MAWwaxFjtfvrVRQSwpICbKeTH99qG41LRqQhOqxFjcVtVJHNGWTcbIMDCsccegIEJs2216JKqBtCKFFrqbA6qr5YjojEqS9+ZFgKuuqr+MYbHn2iujjV7OX5PJSop5ihboxrC7WsfbVEF+kQAKQAbtRd1cqgRlvp3Uj97UNm6ULHdhpZW30/VW110jlUFWTLeUQnxzpb2AHVJsKMqQHZS3WLC9j/AJ1QyuZzJolCaQCVZdhRAayCTILEggDew/8ANZzdstSWh+prFdILObg6dvspygxamK87Hdd96iiKuBexBHwSK5IVfqqQrECxA+2qAP5R/wCgQ7XJPLlWV8LZ/wBT4ee2OT1XrV5UAMvXq6bMRWT8LhI4Qw4vcNjkt5Oq9AU/BZ8WsT89f1EpUvBZ8WsV89f1EpVoiTzfiT4zZr89m9c1sPBEP9OY0/8A1rW796x/EnxmzX55N65rY+CEXzvHeTDg/XSWi8tG2sqMoVBcdoG1v3FSNIqxlGIso2tvf6/3vXHBOsoDo3Xa1MljYqWRVv5RvWZmJWIPWDXHa24ANcfoWmWI31MCVUjsroICAWQC52IO/wC4rumQSqzMrHTfqiiBxQQwILHf6K7YEkOSSNjp8+xprRnpXeGQLIQAb7qPJT2/HLqurRg73HM1Zx9lfIyDGYZDBJcObm5HbfyUHmiZ8akWhlUW1FuYFGyDDgtQLME3tfURQGVpsPjTKyaziLhCf5NcXKvtR3fHk5Ky/gHw6yqSu46t7/TV+SWIMqqmwsTQjDIgJkBPSXBKk7b0RxYNkkaVY30c1+DaoyrReSTdEuLMLqVYqoI79iKGvBh8TL8ICIrYAjdd7Woes80czEEaDtuedNWdkkYlvJc1Sc7fZvDicdF6HL4sPNIxZLIvIiqGZTq+gKQF3IA76tQQtiZ+leSy27KrZtgXw76rXUqAGonfZaH5rJiy6cxyxsZLICQ1XswhRgW6QiRRfSRt9NC4sOwhRtQsG1eU1fzB5JbFpNGoAaeW1RdFpp5JkKukOIilMoG1jtsKvYPGhZm/hBlTVzNgN/JWemEjsBrDAcyRVrAwu0/XQMttwCBVouu0ROCknZpSgluGLAc+rvQnHwM80TKpMQsCl9we+jKqLOsbk3UadI7KpzxAHpLMAG+F2HbtrtUctHlrlwlYxmZJIljBLAk379qjju6vrjV99jq7fNT9KlGImVQfgu3IHu81NbBHDut5AGIv1d66uKlaZyfIblTiMLOYSUN2/KvtUeIdhpVpLyMOqttiatFlEumVgUG1/LTGilEpZl1RqLoycxWUlUuzeDWDSHZd03jKq8a9UEAKBuavSbgDrWG9wPqqvhmaSbqoOryY38331PItiWba55KbAVR7JkKFWGkqRtYW5em1PQsXsCFCki+vfu5fTTg4EGnQ2wO4O9uzfvpuzOSRp3KkWsBtUFQ/ljE4MG9wWJG96yXhd34Swvz5PUetZlVxl8akEWvzFjWQ8LxYcLYQWFjjl9RqAq+Cv4tYn56/qJSrvgs+LWJ+ev6iUq0WiTzfiT4zZr88m9c1sfBEL5zmN+Xiw+2sdxH8Z81+ezeua2fgg/2pmP8AYL9tJaLy0bcSFIVDFludgCaY6ixBY2B2JJuac0mqNbgWA2BvTGdyzN1QNIv1t6zMx6gB1ZrMoFgBsezyVySRQkhe6jSQLHe/oqMfAUsQGv1QLEGuzLHcKp65JOo7C/oq0FckVm6i2RxQrFhyzOsauwa4udJt2+XerIQFVkErdHbdRbreU03xczQPBsFcbne9yd+dQPbBuY1mCoVAt+Sfyj6bVsnn/ph+HQ+CDxOFzHIJNyW8t6GySR+MElSrlbAtvbyiiWGhxOGRo5ZEEj3bStt/R2UOnEhaTXCyGRgABtbbfeuL5H5Hf8RWi5l7mEsGUOxNlcDYjz1MAszyQzR9I5N9xtbyVSybr9IYiZBCdJVjuN6KrhikhbYksSSeZHZUcSuDsjmeM0gJm6qs4soUACwAtehxXWXZEuxtueyjGZyRJitU8RLAgDfY1wYJUBkdgATewHwfPXHJ9nfxTqHYPgMtpB0SKV/lE8gO0ioczxok2FtJ289vJRPxTD4jUseJ0Nqud7XoLnGFMM2kfAI28tXjovxuMpd7H4YIYutbTztTHxAkfVIbEWAv3VzAozMo1EKG3A7adi4UYl4bgMbb86zaVm/V0SnoSwA06e0L30Vw2BCkSrHtuBbnv91A8PG6hrDlYE2rS5aJmF8Syq2nYju9NaQim9nP8htJFhddhZCptpO/nqlaQOYnUFVW+onYnt9NFOjjdusGVgN7HagmKd48XNDHIAStwx3HOuysUedFZvRCuLinniWMJoS6kFd/PerMZLlmCki3Wue32VRhLYrEdPFIBHD1FIFgx7b0ThaV4NC7EcibEbVbicrI+Qorori3VIUDtBpvSWRBcEsCeXM07WJm0j8YCDqsPgeakHRgsS7BRsQOfnreUJt0c/HyQSJMKW6QMbLZdzfereq4AK87bBt7d9Uok/hIa3W0m4J2O9XDdl1EWHItztzrJm0h5kNiDbcHYLuPKd/rriKjAAqCwsQChF+/76Y0eiOwUMrJy0kbW37KcHWPW5UdYA219vmqCpoMrIOWxEAC9+XnrHeF/wCLGBH/AN0eo1a3Jmc5eusg2ZgCOR376yHhgAHDmAI5nG//AIaiBB4LPi1ifnr+olKueCv4tYn56/qJSrQk844j+M+a/PZvXNbbwPgHMMyPb0K/fWJ4k+M2a/PJvXNbbwQb47M/7FfvpLReWjW6nKdWzC3Mnq29NdD2MrqG3FuY/ftrjkRMykkqwPZsK6/SqGQBTYAkW8vdeszM51lUM1hawDabE+UVBjYZJpEduSE79hHlqY2KkGUdXnYEW51FLMqSwEq7KXJI1bchar8f5FJuokUGK1N077oqhA7vy7vTXJOmkdWZUk6QbtbcdvaOy1EXhwe8s8FwosSDfz7Cq8vQoscPRM66usF5na4reMo2c81L9kiqZJJHRY+kGw1A87U4CbZnMJe9xYnnUeIxTRh5WjMTMdgfRtVRMYzmOA2GsnULXJrzeflSdLs9Dg4m1dFzAo0Yd1WK8jm7g7+mrZD6x0l2uepv9FUMvJfDOsZKsHs57F8m9cGIlmZkAlWxA6RBz/yrTgrxuV6KfIl96H44QzyiKYBbN8IEX89C8wxMkMTRLKXYvvc8/wDOiGKmjdWSW6sDcXoc+GAkBYtdze7C9cMncrPR4FUVYMhxDpIW1cj1qtYrHDE4e1hcdpXceSp/crCqrzsSQp5DkapYjo+mGiArFtsDejl10dX0k0MTF6GADAA9untqVZUZ132J61xt56e2HXEOAY1QkALYc6bPgXw+KEBYajY6lFtqjos6L0+EOGJ6PcP1jbfbvFF8uUTYPVcEHbfnQliomsJ0kQLZrtY0UwDRwAs7qsMgsLPc381b8TTlR5/Onh2Wyw1WIca+wC9gKoYjCoAHjLETXFzz9FERLG8zxREaUFjpFhv5agSMxRgspboj1ApAXzmujk6dI5eGTSbBWXwzRMcK5QqiE6/s2q5DBImBaMm0jXBAFyRUMuBkfHLi4VKlQVkQtcsDytV+bEqrdGxIJFufOr8cnpEc6jed7BLYTE4cBSbqPg27K5NAVmvLa5sRpO9qJMpmjCdIXABvpqJ4lcO6yEtpAFyNheuhcv7ZyS4a0VsPYTlNd7oQVJ5enz1Y6JnTSeR2sQR2m/ppkGGAkLIxI0kBiCd6nMY0KxAUDn1f8qzm030axTS7OSKS17qGVOqeXmN66rqV/GSat7MWI3NPCsLG90AFtxb6/opsUbvEduqCRawvz89ULB3KCDlsZBuLtuRz3rGeGG4yDLt73xZ2/wCQ1tMrAXBBO5jtWK8MDXyTLV7fGzb8w0J6IvBX8WcT2/w1/USlS8FfxZxPz1vUSlWi0DzjiT4zZr88m9c1tvBEP4Rmp/4SffWK4hF+Kc0B/ps3rmtt4I//AFGajvjX76S0Xlo1knRSEaVvbYg/bzqSaMFTvci5PZfs3NRDQSTvtfkBuPprsumwYMDckNpuL93bWZmJAWAtYbj086bJLhI5o/GS7XuQewHy11SeRkfUdze17+SlCiNibSjX1eZF9XKpToiSuLRP41A7dIrBRbkRb6qeuJw4QH4QNtzbmaaREWdVUC4AHkroEYRYikaKSDa3b23rkhJptlmukUMwZMROq/yR5edVFwqGZpTI2sLpXyeWr2LELSa1RRc87WFQMomFioFjzHbXHOTs7+L8EW8CsSrp1ad7ljYXNXhh4pMY0gLLIBa/Zy7Kqw4VHVhLHtREadOkG4G1q6/j3i17OTlrOwBmWFknlaSFlYKbAX51FM0kBjVphcL179pq5jNAsqsVGrcW3oVj5g2JDrc3HLmBXM1To9HhdxQxZ1RCjnUGJbSDytypjYsM6dJsthc2qo8zMzXBPW3IFc3ve+3lpR04Kg9gHgbHqqtYqNiRy81EsVhopo16VlZ+Sv3VmYJyswZSbkC5PZRWOeKXCArIzaN7Wtv5aWc3LxvLKygzQRMUXmfJfej+XwPLlUYkVBId7kXsaCYl1l0aImUKbmw5n2UY4fmVUeF2u6b+g1rxSqRl8mOXGXvF0ilaR5AoIA0gWFqrzK5gLxA6UJJ27Kfi3mLBsMOsG6zNuAO61R4jELBhHkmkVVtuT3118jv7WefxJ5Y0S3DFAGAY9o58qrSRt42rJKBpNipFr+amYOZcWq4mNDqB0rrFrjyd9PcrNi0At1AS1zvvtat4UlcfRny7akTRqDcRkJfttVaVApbVdSBz76lKxsSFQB0BA2NQYrDtJGoDWKjdudZTuK6NYVLYoVIJDXII3/exroYEuQEK30gcrj0ioo9UUxTqhSnbe5F6kYaVsGAuOroXbl5aRba7Ekk+hzanJsAVBPaOdq46uoUbWGxNuYt2m9MBcq5Ni4FrAWqQ2ZjrVdlFr3Nu7tqxUPZYD4kjH+UTb6axHhgt7k5YBe/jLX/Nrb5ULZbEPP6N6w/hhY+5mVqP9+/qigG+Cv4s4n563qJSpeCv4s4m39Nf1EpVdaJPOOIzbifNCP6bN65rbeCL+PzTyxp99YniT4zZr89m9c1uPBEN81O3wE3PpqZaLy0a1VWQNuXueZ3A2/8ANRuFV/gqb27bXA9O1WEH4rluB2LtUZAINrNvt1Tz89ZmZ1VjADM8er+USTtUmHRBLdQWsD1r+WmqXZ2C7jsC9p8u1dWdI8QUIZS3PtsB5qh6A5YZNZ+CGJ50xo1Z7PICCQPLUiSK+M2tfT1dt/pqJmMEgZdKo7EdZb2PkrDxNqohz/bI2gaQNHsVXfYcqbBhLg2sQD2HnV8Ro8ciq/w9rmooEw+Fm/jgAq2IY9UDuFU8PGu5M0XLPUSwsN4Qt2UHspsMTpMxuf6xG5qMZngLFPHY9QNtm5Uo80wshJViSDYFVJv9VawUF2Vak9orY3DrIlgdTK5JsbEUExcRjYhLk2uygXNHMRmUDRMDhMQLciqWoPi2xEz6oMNL8DTe9ga5ORLJ0d/xn9SlFhJJZRHEDrY3seYruIwGJgUFgtzvYG9XMDh8aXMkUCpIdtRbeu4uPFJjA2ITVbkqKSBVEzsz7BUetSbNe9FcrgEsD6X6OU3vv8IVTXBTPIRCpAv2jcXq1HkGNWUIcSsRPPY3FNkcko1sMJh0wqxyRt1hzQnYVdwmGiVHcKw1m53tQo5Xi4YupjmYA/BZbip8Nl+LlhRpcfIm/YgG1XipKVJHDNpp9hJ4USA6tQCAsTfnQrMIXzXDwnDjqs97kWA84q2+XY06guZSdGTb4I+2oJcqnkfbHzHQ1gRYXrqaajWJzwpSUrLLRsmnYMFsAQLWAqriYgvXDaG5r1b+beujLY4nk14qeRrA7SkXpRxQYYgBiQNwXcm3eN+ddMHNPRzcig77G4V8TJC7yHpJB8C23np+HJOtHUjQbrc712DpPGnIlTxfTdQNzeptRLMoN3H0VOefVUQoKNNOyGWNQA5TrnYb+SqxJ1/AYWB62rs5/RU0rBjpYgkKLtfkbcqgdBqHWIHcOzvqrVF1LJWWm1IVsq7ADa+w+moQwjibqsxI6zXbb0Un2QXJ2tezfVTQrsCGUWC2vYWsPRUEmiyoDxFCDzvt6aw3hgt7n5YO3pnP1Ct1lm2CTSotvY99YPwwH+CZVfY9LJ9goB3gq+LOJ+ev6iUqXgq+LOJ+ev6iUqutEnnHEnxmzX57N65rdeCIf7WJtbQoP0GsLxJ8Zs1+eTeua3XgkJWDNmH5Kc/MamWjR6Na0a9KukjbybC9cOmNAEICsd1IAJ/e9NNiVDFF1MNiOf8AnTtAZBcWKncLvfu52rMyHgENHZiFsbWA3+iuw9WZBIB0jKd+3sqHUutQFNhfYiwX696khUeMo1xfSQAARfy0pMPROiwq+yr0irdu8Cq6hOnQ7MGJDMx29FWiFcvHp1bWY94qvCcKyBcPqeJTYBQTb01dRVXRi33RLhynSSqrKTfcE/BprBJAAF1IQSSd6sJIsuvotLAGzd96jZIXYOJLnl3Xrm5Y9Uka8cqdkcGDw6hRHCFsLGw2q0YtKMIiEY9pF64GFrqDe3bypLOluswBF7+jnTi46VovOd7GdCvRqCS29tR7agODAm6zllUXI5CnJJG6ARyEhmJDA8qszOsERL3ba1gLk1nKHkkyylhEZBCiIrKgG21I4WJn1sCTy3rmHxMLxhVZlI+EjCxFNglR5n1Cw/kk8rVfw1HtGa5LfRAjK0zALex5AV2Ag4xi+9j2nltUuEaBZWKMAw5g9tSDQJx+LUF971yKOnZ1uXTVDpWtCXVQQBUqm2k2vflUcjL0ThSAQOwVNCbxAg3vXVHubo5qqIxesWUG5G59NV3wayJZ5OjkJuWj2v5as9W7bGw+s00KrkO2q9rBdtq6E2jNrrsoeKxYKVpDKzalsoG/Le/nquIVkwqyFJLAszre2odhoowRBcoWt2Ch2JfEGABSyvI3VAABA7j5K2g5SkYzioobl7wzdJ0FyoIsh27OyrTkuuwFxuAO+q2AwjYOJ1YjW5tdTcWqwdYJsbjsuKpN/Y044rHsrTxKg+CoV/hee29QlGDXsqn4Isbdu16nxbq8YjIKtfVuOQqI9GWUF79jb8/q5VVuy6r9DiXZRY76gOrv6d+fnpqqJMMzXFjcDUo2N/spOY3YsIxpU2B03tt2UpEtG1lVRdr9U/v21BJpMrOrLom23vyNwd6wHhh3w+U/2kn2LW+yoAZXAB2A/aawPhhNocp2O7y/YtASeCr4s4n56/qJSpeCvbhnE/PW9RKVaIk844k+M2a/PJvXNb3wQ38XzYAX+Abeg1g+ItuKM1JF/wCGzeua3ngiJGHzYjn1LfQaS0aNWjU2i6NboSdW55d/kqNkjEYUONS9nLsNOTpOn1XIvuVDA3PkuPKKax02Ui9t7qO0+a16zMhWTWLEqgBG7EH0m9R43NoMskjLwO2texrkfTUyazdS1jz27vTQXijZ8KhFiqMLdvPtotgue+3CnfxSUDkBcU2PinBwgiHCzJqJJFwazFKtiKXo1S8XYVRdcJLqJFyLCkOLMAVa+FmBPcBWVpVVxtikaz33YJEAjwswse23tqMcS5cJGkOGnZ2JNzY2v6az+Awhx+OjwocRmS9mIvba9LA4NsfjFwyyLHqJAd+V+wek7VFJKhSuw9HxNg0YsYJmJN+Q9tOk4lwD4fQI5yRcrrtsfprP4XCCfG+K4iUYUgkO7i4Qjvp8+XSYTEYjD4smKWBNYFriQXAFj3G/OqRjFaJfYdXibAi14pesOsbD205uJ8CzA9FJpHIW/wA6zsGDafAYnFo4vhtJeK25Um1x5BUnuZKvibSuqR4xdSva+kXsb+akoJxpkrp2g7FxNgI2YNFKyEbAKLj666nEuVJciLE3tt1RYfXQWDJ2xBwOjELpx0jxxkqdivafPtVJYnkxAgjF3Z9C37Te1ZrhgqRbNmobijLn5xT2tzCi/wBtSR8WZdEukR4jYWFlB++szicImEmmgmldJYSQdUZAYjsBpT4I4R448S4ikkUPptfQDyvWkYQj2irdmoTi3LLddcR+YPbXffblg30z+Tqf51nVyPFt06BkOJg38X/lSLYHUvfsapFFGHSUSAszFSlvg2t7atSINYvFWWEdZZlbv0f51XxPEOXSuuhZSQLGTTY27rdtZilV0qdoq45KmagcTYIWASQk7sStgPIKcOJMvF9TS3v1bR8hWVpUasKNGtXNsJmUoigMhdd7stqlUhHUWUEC3LlyrP5CNWLlsL/i9j3bitCgDAbglWAF+fIeysmWOPoNw7KRquOra3Ll9NdW5HVN2JN7tft5WpzkMrKqi99iW239NS6wgUKoJA3OrltQBrKv9mQ+ntv2msB4YiQmUdxaX/8ANb/KjfK4CO0E/XWA8Mnwco88p9WgJfBV8WcT89f1EpUvBX8WsT89f1EpVoSeccSfGbNfns3rmt34JTbCZue3q8vMawnEnxmzX57N65re+CWwy/Nb33K8v6ppLRqaeHVr3OsAc7b+bYU55CGdSNLBQe3bfY8+2mLLpBKtcH4NxYm//iuyOS4YartsxXsA3H21mVx6Oq66bE3O3aCQaAcSsWxGH2AGg8vPWgVQEJOsi3aSTsedAOJbdNhyL2YMdxbuojNgWlSpVfICpUqVFIFzK8VDgc0hxMusxx3JCjc7UzxhYMOq4WaQSFizm1rfk2NVqtiORYcPKJ16OYEarbIRzB8vI+mkqBcxsuHzKYY3osQsskFpisXVeQC2oG/LvqNMdLPlEmBxMDSuigYWaxLILglb9q2G1SKMXA8EXSKBoCg6DpfpNwCfJf6qfecLhFmkhhWB2jjeQEWIG7Edo8tUBVyuaTLscJJ8LI8MiMkqFD10I9tqQxsr5TLhHgd2MvSQuB/FgizDzcqlZMVHFMk8YjSDQ0mxNtOykEcw2qpgcXPrxqxwyTSxBkHJpF3B0jvHaPJRuwLA5lhsKuVCZJgcBJJJKBH2Nyt9VDxDhxKzztiApbUuiK21+dzyqxE8uKxsqxmNnMPWXe0wC20gdh+8V0HFTYdpukQRTRF+jN+ro0jl3nagJPdnGRwTRYzFSYyIoYxHNHyJ2BJPK1V8wmTMsSmMxCywF1VJgEJ3AAuvn7jU2N8ZxuYS5c/RCVnLayNl5sQDa9vJUceLxOLjxEyqipH8NbEk6+qLDtsQDv3UQG5jmfjmITGQu8GJheyKOaKAAu/ftvTMxx0eYdDMIBDOQTiNGyu/5QHZeuxYLEuIgkkTB3aNSYr2KgX1Ejbn21RkJub8ybbVZJMCpVwdVd+yuM1h5TWgHUq4TYA12gCfD4bx2QIoN4t+7mOdaBW0aQpUbjtIPb3GgHD9/HZSCB+L7e3ejTaJCNm/+KH7edZPYLCkWF5D3bP9P20xwCGcLdQB273rjKVBZoy2g92xpyB44SDCwPW5jc8z9gqAaHLI+iy6GPfYHn568+8MRucoH9r91eh4A3wEJ23HYLdted+GLZ8o/vPuoSlZP4Kvizifnr+olKl4KxbhnE/PX9RKVaA844k+M+a/PZvXNb7wTLqyvNLEAlgLn+rWC4hF+KM0B/ps3rmt94KdsszE6bgSj1arOkrNTRqCoBBtbl5qidGXQQRoXfa3tqUPYW1liu9+fb5qaABc6VJC332saoByHpJLgqG7ee31UB4i/jcMSLMVJP2fdR5G0rIeoG53DbDy71XnhjkYCWNJWGy6gGA35VJElZkSQOZrhK9prXpl+D12bDRv2kmMW+2meJ4HSCcJhwSR/I8tCmDMpcX5ilfy1qRgcG8ZfxOG9tyQd/NUniGBMerxCAk8tjcegigxZkrgdtSDESDDPhQw6GRg5XyitV7m5eiXOFjJIvuALnybUyXLMEgI6CPft6u1BgzPHMZDiEnMcRkQIFJGw02tt6KacwlMbRt0bKXZwGHwS3O3krQvluXID/B0IC3uFvfy118owQIYQqAV5AbXoMWZ73QxJw64ZpNcSqU0nuuDb0EbU1sbKRCA2gwW6IrsUt3fSTWkXLMuVdXiaFhtuDb7a42XYBluMKh253IIoHFozxx03jb4saRM5DagLWN73Fd90sQUZCI7MHBOmxOsi/2UfOVZfuTCLaQNhyNcbLcu6XQMIrWP5RBO3n8v1UGLAYzObx5sb0cRmY3JIPdbv7qhTEmOCWBIowkttXO5sbjetFLlWBWUAYNLG9ru1qYMvwJNvFFHK3WJ3oMWAlzCaLoejSNRDIXUAHcmwIO+42qs4UsWWy3N7DkK1L5TgBa0C7AX59o89O9x8tLhjg9j5SfvonQxZlEN9+086a1r8rVqnynLgRbCEXA5s1u3y0z3FwDqGOH2Ows7X+2ptsYszCc73FPLACtI2TZc5Bjw/YdtbDsrgyPBNc9CVCi5HSc96i+7GLKPD+o4yULf+L5g27RRxQCesdW4ubc++oIcFhsG7SYZHXWNN/J6fNU6soNgurUbXNxf00GLHOYSOQAbstb7qQB1KFKggm/I02eSyqW2NiDdufm8td1LFYpJudr66DFmly6y5dDyFwTt5Sa838Mbfj8oYfkyG3pFehZaLZbALk2W1zz515z4YWtisqt2RSG/pFVTt0Xqgh4K/izifnreolKl4KjfhnEk/wBNb1EpVstGbPOeIvjRmu9v4bNv/wA5rf8Agpv7i5iQLsJbgeXTXn/EZtxPmh/+7N65rXeDrirKMhwGMhzDEGJ5JQ6gITcWrPkXRqjaOs4BK4ci4PWtc+amOMTqOqBySN7Ag1E3hJ4VO5zF/wBA/sqMeErhY/zi3pgf2Vl9gWQjByvRSBCO1d18n21yUyFgTA4sRpOnsqMeEXhWwJzS9+Y6B/ZUieEbhPl7qqL98L7fVT7A67ygKwgI53IBNq4qTt1WS9rfyW7/AKqf+EXhT5Yj/Qv7KX4ReE7/AO10Hnif9mp+wOKkjC2lgoPWIDfTTn6ZQLQtp7D1tue9I+EHhW1vdiK39Rx91L3+cL3H+mIgD3qw+6n2BxlUREFSQO3Sd/qqJUJfUkfZfcX37b1Z9/3Ctre7EH5reymvx7wsVsucQfQ3sp9gMlZYzIRHc2LXAsAfprnSAjrJa3MG+23nqSLjrhkpqfOMMGPMb+yntxxwu3884Y+Yn2VKbrQIC1ydwtxY77c6aCwYjWQLfCLchfzd9WBxvwuP53w3mY1338cMbD3Xwn00t+gRJ+NDG11WxJte5tTLMVLG6hTfUUHOp2454Y2vnGGHlDU4cb8MbD3awnpaouQKkkmqUF2ZB3A9tNAXU2lnZlAJ7eR+mrrcZ8NG592MGT/XFci4w4bd7e6+CB72kW1Tl/AVy5ZzYADSOY8/lrrHUANgFHV5girw4s4dJ2znL79/TL7a776+H/ljLz/fr7aZfwA0kqNBK876fSfurotZSGax+CSwH3URPFPD7fzzgN+3pl9tcHE3DxIHutl+3/GS320zANjdAAqEG9/5Vzf6OVOjZAxugbsaxG1zV/3wcPfK2Xfpk9tOGe8Pjlm2Wj+/T20zAKMiKVBIZXvYkd3/AJp2vrFFI5Hq67Hz0UGfZAP51y4/3ye2n+7+SGx91cu8/Tp7aZkWgO1pFGnVqVLAqw3PPeuSzAR2VASLarj2GjJz3IzzzLLj/fJ7a42a5Gxucwy79KntqMxaLmXKVy2ENzC15v4YWvjcrH/Bc/WK9A93MnCWGa4EDuE62H115p4VMdhcZmOXeK4mLEKsDAmJw1jq7bcqiH5EsO+Cr4sYn563qJSpeCr4sYn563qJSroWjIy+dcDcSYvPcwxMGXa4psTJIjdPGLqWJBsW7qo/g+4p+S/+4i/apUqsWyZ38H3FHyX/ANxF+1XPwfcU/Jf+PF+1SpVWkMmL8H3FPyX/ANxF+1S/B7xR8lf48X7VKlU0MmL8HvFHyX/jxftUvwe8UfJf+PF+1SpUpDJi/B7xR8lf48X7VL8HvFHyX/jxftUqVKQyYvwecUfJQ/TxftUvwe8UfJX+PF+1SpUpDJi/B7xR8lD9PF+1S/B7xR8lf48X7VKlSkMmL8HvFHyWP08X7VL8HnFHyUP08X7VKlQZMX4PeKPkr/Hi/apfg84o+Sh+ni/apUqdDJi/B5xR8lf48X7VL8HnE/yV/jxftUqVSMmL8HnE/wAlD9PF+1XPwd8Tn+ah+ni/apUqDJi/B1xNa3uQv6eL9qufg54lAI9yBv8A8eL9qlSpYyYvwccS/JA/WI/2q5+DfiX5J/7iL9qlSpYyYvwb8S/JP/cRftUvwb8S/JX/AHEX7VKlSyLF+DfiX5K/7iL9qufg44nDXXKRbyzxftUqVQxZ38HHEo5ZSP1iL9qnDwecUotkyq3/AFEX7VKlUULZ6J4P8nzDJMhmw2ZQdBM2JaQLrVrqVUXuCe0GlSpVJB//2Q==%2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5174" name="AutoShape 6" descr="data:image/jpeg;base64,/9j/4AAQSkZJRgABAQAAAQABAAD/2wBDAAoHBwgHBgoICAgLCgoLDhgQDg0NDh0VFhEYIx8lJCIfIiEmKzcvJik0KSEiMEExNDk7Pj4+JS5ESUM8SDc9Pjv/2wBDAQoLCw4NDhwQEBw7KCIoOzs7Ozs7Ozs7Ozs7Ozs7Ozs7Ozs7Ozs7Ozs7Ozs7Ozs7Ozs7Ozs7Ozs7Ozs7Ozs7Ozv/wAARCAFXAQQDASIAAhEBAxEB/8QAGwAAAQUBAQAAAAAAAAAAAAAABQACAwQGAQf/xABUEAACAQIEAgQHCggKCQUBAAABAgMAEQQFEiEGMRMiQVEHFGFxgbLRFRYyNlV0kaGxwRcjUpKTlNLwJDNCRVRyc4Oj4SUmNVNjgoSk8TREYmTCQ//EABkBAQADAQEAAAAAAAAAAAAAAAABAgMEBf/EACQRAAICAgICAgMBAQAAAAAAAAABAhESMQMhE1EEIjJBYXGB/9oADAMBAAIRAxEAPwDI59xBnMOf5nHFmuNSOPFyqqLiHAADmwAvsKo++PPAB/pnH77W8Zfn9NN4jBPE+Zg7A4ybl/XNF/B7DHPxfBHNEkqCNzpkUEHbuNVbo2B3u3xFa/ulmlh3zye2om4jz+M2fNcxU+XEyD7695XLcuKn+A4Ox5jol9lOGXZeAAMDhduzol2+qs/KvQPAjxPng/njH/rT+2l7588+WMf+tP7a99OW5cfhZfhD54l9lNOUZUT/ALNwXohWnlXoHgnvozu9vdjH3+dP7a776M3+XMd+tP7a959xso+S8F+iWmnI8nO3uTgvRAvsp5V6B4T7584+XMd+tP7aXvnzf5cx360/tr3N8hyQWvlWDHmhX2VwcP5KRcZXg/0K+ynlXohxs8NHE+cHlnePP/VP7a775M6+Wsf+tP7a9y97uSduUYM/3K0z3sZB8j4P9Cvsp5V6FHiHvkzr5ax/60/tpHiTO7i2c4/9af217f72OH+3JcEf7kVw8L8PEb5Lgv0Qp5V6CjR4ieJc7CkDOccf+pf21xuJc6Vb+7OP/Wn9te3e9Th35Ewf6Om+9Hhs/wAyYP8AMp5f4TR4oOJM7tvnOPH/AFT+2u++POvlrH/rT+2vavejw38iYT8yuHg3hon/AGJhfzaeX+A8VPEed22znH/rT+2mjibO+3OceAO3xp/bXtZ4M4YI3yPC+gH2033k8L/ImG+v208q9A8YPEmdAXOdY/8AWn9tcPE2ci1s6x5/6p/bXs54G4XY75Jhz9PtrnvF4VP8xwfS3tp5f4DxhuJs6HLOsef+qf21z3zZ5e/uzj/N40/tr2f3h8KWt7hwfnNf7aaeAOEyLHJIv0j+2nlXoHjY4mzu++c48f8AVP7a575s8vf3Zx/60/tr2T8HvCfyLGf71/bXD4POEjyyZB5pX9tPKvQo8bPE2eH+ecePNin9tL3yZ58t5h+tP7a9j/B3wn8kD9K/tpreDnhM/wA1W/vn9tPKvQPHvfJnny3mH60/tpe+TPPlrMP1p/bXsH4N+E/ks/pn9tcPg14TJ2y1x/fP7aeX+ENWeQe+TPflvMP1p/bS98men+eswv8AOn9teu/gz4TvfxCUX/47e2gfF3AnD2VcM4vG4HDSpiIQuljKSBdgOXmNPIRii54Ncbi8fw7iJcbipsTIMWyh5XLkDQm1z5zSqPwWqF4axIHLxxvUSlWiKHnfETW4mzMd+Mm9c0a8G3xwh/sn+ygPEAPvpzTb/wB7N65o94NvjfF/YyfZSWjVHpsgiTESNcatRPbfnVeIgaQWGzXILHapZyPGpHEhOq9hewqPUhJZSQdhdj9lZAdqAcqst9r9Zj211QDc9IVKE6rt/nTJGCu+lXJ23uD+5qpmOPlwGEEyrrLyAdbbsvvUkNpF0BRNq6UgHYgn9/3FJJEjkKq0huCbbe2s+eJ5S2o4VLjcdY2rp4nlJucIn55pRTJhtgknWvIuxvfYGpAqvpC6rc7d9h57UBHFMwIvhEO/5X+Vd99LBdIwSgX/AC/8qUTkaFmKbJ0vIglh7DTG1MQSTcbnsA+ugcnFbuF04JVK9pe/3VxuKWbfxOxvc2kNiaUMgw2tmbrM2rq6hf8Afka44YKxY6TtYFjegy8TaT/6Q9lz0m/2Um4l1NfxQ78/xnP6qUTmg3dhs0l+617GusrEAXIK2NwTvzoGOJrHbBEDyS7/AGU/30rpt4k/omHp/k0IUvYWDXvzGlRyY/TvTo+luWLvYk26/wBVBTxMpJ/gTW2FjLf7heuLxGoABw7WB7CKgZBleljIbXdQDq/GE01mllxNrqFAvcMd+y1CPfItrHCk25WawFc98MWvWMK/LlrG31VNEOQXBljcapmNjuQ/ban9I7SSATSatXIty9tBvfFH0ZBwz6jYk6xz+il7449/4Md/N+5pRKkGRNIDpEzknsL8v3+6kkkhGkSSk7blvLv29ooSeJICFvhHuvlFcPEkdiFwzC47CKUFJhX+FEunTObDa7kdndT3Z9ZQySX0kmzf50Ij4kgW98JJctq+GCOd64/EqB2ZcNJcrYEuNv33pQyYb6U2CiaYEWtvtz7N6cmIxCk3le725lhbvPKg+FzxcZOuHEDK7m4Y727TRQMpkUcmAs2+3n5VBOSOPPiijv4wxvq5MbD6q6k2JuC2IlJJ/K2tXGCldIACC9h3beauSSSmEAaNZ/8Ajbn2c6DJBnLTI0DmRi7B7XJoP4QDp4JzA+RPXWjWS38RLHtc9nKhPhCQHgfMieVk9dapj9i36APgu+LWI+eN6iUqXgu24axHzxvUSlXQZHnXEFvfLmtjf+GzX/PNG/BvYcYw2N7xP9lBOIWHvnzMD+mTX/PNHPBoR78YtQFhE/OktGp6RIevISdVnJPYK69rE9GRoAFyOX7709ukBfS5JDm1wd9zUUaPoAGpV1dbSCfMKzKuVDbXk1BCx8q9tqE5+CMuGob9KN7cxb/zRbSS+62JHWNuftoZxGb5Yhbqt0guL+eiMzPrhMS6hkgkZTyIW4Nd8SxX9Gl/NNMWKdgCkUrA9qqSKd4viv8AczehTV+/YO+JYr+jS/mml4li/wCjS/mmm9Did/xU1wLkFTTSsikBg6k8tVxenfsEnieK/o0v5hrpwWKHLDykf1DTOjkbZC7MBewpdDibX6Ob6Df6Klgd4li/6LN+YaXiWL/os35hqMpMraSJAx/k73NOEGIYahFJ57Gn/QW8Bg8PiMXDg8Q00c8smggKAEHfvzNSYbLcJi554UlmV4I5HIIB1aeVrd/1eWq2AnGXZlDip4mYRNqK8ianweOTDYvFTrFK6zo6DTzXV7Kq0+wR4fAiTLMZi5ekjbDBSq6dnubc6sYnKoMLjThycSyCNZDIsYawK3va/IVDhJ+gy3GYSSKVjigoDAbLY3qbH42DF4/xn+FwK0aoyLa9gLHfyiqgGrBM660idl/KCmxrvi8/+4k/MNcd2RmEfSRx32W52HlrnSy/71/zjWqYHeLz/wC4l/MNLxaf/cS/mGuF5xe7Si3lNJWmlcIjSO/Yqkk/RS0B3i2I/wBxJ+Ya54vP/uJfzDUj4TMIk1yYfEqo5ko21QiSUg6ZHNu4mloDhhsQTYYeU/8AIaRw2IBsYJQe7Qa4HnO4aX6TSMs67l5R5yaWgWspDLmsQIKsL3FtxtWqtZxqAvpPd1edZbJyTmsZa7Ehr9p5Vpyo1Iy7jcbWPbb76zYHPGx3LEXXYbfTXJSyhg73uOQFv37KdcRoH0g3UXRl5c+ynPLeJiVGgDlv5Oy9QAtk5JwZuQTrPI3oX4Q/iJmR8ieutFsqucMzWsC21BvCPtwHmH/J660JUqAXgu+LeI+eN6iUqXgt+LOI+eN6iUq1B51xC1uJ80BtvjJrfnmjngz+OUf9i/3UA4g+NOafPZvXNH/Bn8c4v7Fz9lRLRo9HpMi6sVKVLGzkbXsu9KKKTQbR3J3+DTpzGJJLKCS55WuD38v32pik3PWCjSGLXt2kd3mrMyGgkspYALzNtqG8QPfLoksNnHb5DV+y9IzW1knbrfWaH8QkHARb2CyWPl2otgl4Ykb3DztAx0iEkAdh0n2VmkxGLR16GacPsBpZr3rTcKqxyXOmS4bojZh2HS1Z2PM8dDpaLG4hWXe4kNW9gvSZ3meFx2GOLZvG8E1iX+EVPNW76JcW4VcV4tnuGYvBOgVv/iez2eegMz4nMHnx8q6lJBkcCwBO30nuo/wli4cbhcVkGMa8UoLQ3+sD6j9NH/ABcrbosemJJIXDfjTY2vbkPSbCi3DOMxOP4u8YxMhZpUYnyDsA8goXmGHbLSctLo8iPqmdd7n+SPQN/OfJV7g4/wCssYsdomP1UfasFCfESpxW8yudYxux/wCaivGU06Z+Qk0iKYVNkcgdtC8Sre+51Pwhj/8A90S41t74dQ7YV++qrYIcjxzT42LLcxPjeExB0aZTcoTyKnmKKZHgJMn42lwKSFomhLKT/KXsv5RQXhzCvi8+wqoNo26Rz+So7TWgwOMTMeP5ZYWDRwwFA35Vtj9ZNTJ9gy2YY/Fx4/E6MXOtpmtaQi29Pxea5jNlvieY65o5LSQvJ8IWPMHtHOu43HYtcxxNsTINMz235bmosZjMbnc0QkvNNDHp1AblRvc+apv2A1kufQYXAYXAZmgkwc4dCzC+jft8n2UO4i4fkyaYTRHpcDKbxyXvpv2H7jVLFKfczAseTa7Hv3otw7n8WHjOVZqOlwEo0gtv0d+/yfZRewVBicZi8hwmWLIzCTFMgBPZZbDzXNEOINPD+FgynLz0bSprxE4+G/Za/YNjTc2wEfDWKy545emg8ZaZO8L1dr9tP45iEmKwmZxMJMPiIgokBuLjf67/AFVFgzcE8+FlWWCZ45FNw6tYg0XjzRsfxVgsZHGIGLxq4QW1Hkx277mghIAuTtRHL8LNh85ywzRlemkSSMd66v8AKrugX+K8diouIZkjxU0ahVsEcgDbuFVMNnWZJhZFxDyYjAygxOsm43HYe/tq9xfisVBxDLGkzImhSAp25UInzTGY3CR4KaQzLHJqj26wPK23PnULWgPyUf6ViAuRZuXPka1axs26A2I3uL7ej01lMpjaPOI45EswurKezblWoVboRYra23d9FUbA8nYoCqqBuRz7fvBqMy69WqTmo6uve37iu6GRlAa2+kCxB276aBa/O68wbnagD2UgeJswYtdzuedBvCP8Qsw/5PXWjWUm+CJIAOs3AoL4R9uAsw/u/XWiAB8FpvwziPnjeolKl4Lb+9nEX/pjeolKtSTzriFLcT5o1/8A3k3rmj/gwTVxmm//APB/uoHxF8Zc0+eTeuaPeC745J/YP91RLReWj0eXU8hRSIzrNz31GQQlnkKAk3vY99PdGGIkbQdIJa5HLekpViraGsDufJ+5rMzIY/xR6z8/5QFzahuf6fc6O7EhpR8JbW2NFiqFSoawvflsProTxM4OAjUKq2lPad9qLYBmEz7MMuw/i2DmWOI7sAinUfLcb1XGYyA3EOHv/Yr7Kq0q2BdxWb4zH4ZMLiJE6FG1KiIEAPoFQYTEyYLFR4iA2liYMh8opLiSqhehhNu0xi5rvjZ/3EHojFR0DkkrzyPK5tI7FmPeTVjA5pisrmaXBsiykW1FQSB6aiGKJBJjhH92KXjN9xDCx/qClIDzmuIbM/dFhGcTqDatAI1d9u+iOJxmZY7FImNgws2KC9VGUB7c7bdvk50MgxwixUEzYWIiKVXKqtiwBvarkixScQHHJjI/Fnn6YyFt1F72I537LVVgcJ8y8RuhiweFmYodGmPURzB7akwGKx2U4gxYEQLMyajISpGnnzvanZhj4MVl5miWItJjnl6F/hKpG1wD22oRiZg8juI1QMbhF5L5qrsBSc42SQz4jB4EySqZb9W7j8q19+2uTY7M4DJlS4fDYeTEgIyxRqGe9rC/lqLNyj4fLhHKshTChWAYdU3Jt9dWsfjMOeKoJFMDxCSI9Pc2AAFze9trUsFfFSY/EZYMPNh8NHh8JJ0SG4Uxv2i9+dC5oHgKrJpOpdQ0sGBHoozjJony7GxpJDI75g0iqXG62PWG9DZ2ETiToMLeRR+LQ6glu3Y8zVosDJsdPiMHBhJm1phy3Rk8wDbbzbVLhM2xeDhbDhlmwz/Cw8y6kPo7PRUfja/0PDfmn20w4kE38WgHk0n21agS+OwB9aZdhlbmLl2A9BNqemcY1ceuPkdZ8QgsjSrcJ3WA2FV/GLf+2w/5p9td8YH9Ew35rftVGILeMzvE5hMJsXBhpZALajHvalhc8xGBcPhsLg45BycQi48xqhI/SMD0aR27EBA+s02iVAvZPd83jYklmLEnvJHOtWQAALgKTe5Y3J7KymS3OaxAcyrfZWqQkszs7OoJ2vsPJyqjBGzHWdTWudWzXuPopBwsl+kYm4INtj+/3UjoVxpGwFuQtXFEbBiyBS23wR9lqgB7KNPibaeWvn37UF8JXxDx3nj9cUZyU3wTEWA1nYUF8JRtwJjfK0frrRACeCw34axPz1vUSlXPBX8WsT89b1EpVqSeeZ/8Zs2+ezeua0Hgu+OS/N3+6s3xESOJ81I5+Ozeua0ngsBPGIbuwz/dUS0Xlo9IZpT0wBVQpIJA3+moxK99JaMAbA7i3npOQZpfg7Oe3t3/AMqaqvsG0lgSb8wPJWZmJXBLF227eYt5qEcRkNl0BswIl2v3WoteVmOk6dyOYNh6aEcREHAQ/wBpvtRbBnqVKlWwC2GyyGDImznGK0ql+jhhBspP5THu81VIcXhelHT5dC8d9xG7q3oOqiWS8SLgMH7n47Bri8ISSAea358+dXll4Mx0ioYJsG7mwa5CqfpIrL9grZdluUZjxIcDAJZMG8epCX6wNrnceW4oTmeHjgzTEwYdSscUhRQWudq1WV5MMl4xhhSXpY5IGeNjzt3GgOavhPdjGhsPKT0zXIlG+/mqU6YLHDGUYHNFxgxsbscOmtTG+m432qPhfLsFnGOxGHxcThVj6SPo3tax5fXRTg44cjMhBFIhEO+p9V+fkFVOBRpzediL/wAHPLziobtgDibBiRr4C4VrbSkXonj8hwpyFM6y9pViI/GQykEqb22PnoerZWuMPjGGxXRlzqKSgkC/mozxEuLw+FwWDUwrksjL0Zhv1u3rX7bb/TQA2DJlwuWLmmZs8cMptDBHtJL23ueQqok2Vu+mfCSwxHk8cupl8u43+qtFx8WWXL41FohG2nu7PutWQPKpSsBHNMnkyeeFnZcVhpgGimTYSDu8htV7iPJ8BlGGwhwaylsR1iZX1WFhty8tX8cqt4NsKZB1lK6L/wBY/dTeOFthspYctB+wVFgyisFdWZNag7re16MY6PKY8xwcGFwzmGVUaXXISet2A+S9BjsDV6ZtWZYL+rD9gqz2C9xFgcBk2ZLhYMGJEMYe7yte5J7vNUeXYTLM5kGEVJMBiyPxb69cbnuItcfTVvjkf6fj+br9poTk5b3cwOm+rp1tbz1FdAhxeEmwOLkwuJQpLGbEffUNaDjZ42z+yfDWJQ/7+as/V1oF7JNJzeHVys32GtUQ7NIojOoEW1KCfs81ZXJRfNYrmwsb/RWlVluWHK4A2NZPYJHUGTe1hswUWpaujYOWQA7bDybVGdCkEjSpJ23ppEepWLKOwEHkefZQB/JiDgiVNwWNBPCX8RMZ/Wj9cUayR2bADVb4R7aC+Ez4h4z+0j9YUQAngr+LWJ+ev6iUqXgr+LWJ+ev6iUq1JPOuIduJ81buxs3rmtH4K9+Lif8A6zkfSKznELAcT5qDyONm9c1pfBWB7638mGax9IqJaLy0eiOGVmKM19ZPwrXF6ie+kSdKVLMRckG1vRUj6RrRrtpPMDkb+auoFMQbTyJGwHmPb+96zMyC6KwDsWLE2OnnvtQbiBSMLHtYB+7yUaYi+gcrEcuXKhHEoC4TD3NzrNrbHl3UWwZ6uHlU3i8mgMFLBrAaRXGgkVipXlW9P0RlFbYRafKcZl+GimE2ExWHTR0iqHSUXvvuCNzUEcOWxvqnxpkjG5jgjOpvJdrAVSdSgXUDduQFM16CdcbgDckrtWX7on+mowXE8Jz45njUcKkXRwwxLqKjzmg2a4iHE5liMThi3RzSFwHFiL8xQ9MTDM14XHKnLPG4Gnr6rgHzbVKQNFwxnWX5OmJbGdM7zgLpjTkPPfy1zhvNcuyXG4nETyzShxojVI99N+ZuedZmXFwwzCFy4duXUO9J8XFEupiwHkU1R9F1xyatIvYwocVKcOzNEzllLLY28tGoM7y7EcLe5GYiZZUP4qRE1AW3B59nKssmY4eVdUcrEA2J0nnTlxMLH4R8+mmSolcU3pGhkzeHNMqjwGZStHPhv4jFhdQYcrMOfK29DYsHhzIBicfDHEPhGPU7EeQW+21UjND+WfoqNMXBIbI1yNiLVGQfFNOqDedZ37pxw4PDQnD4HDDTHGTctba58tXJc5wOc5NDgMyZ8NicN/FYhV1K21usOYrMPi4YlLyPpUczY1wY/DMgZZLqeRsam1REoSjtBIYfBxnVNjklUckhRrv9IAFJMRFPmiYrFFoow4YrGL2A5KPoFDfHsNdRr3f4Isd/qp/jEf1dxq67K4v0aTiDNMozzExYhJcVA6JoOqAG4vf8ry1TwOYYLKJfGMKkuLxQBCPMoRI/LpuSTQkyad2VgBzNuVc6ePXouQfKppgyCeeeXEzyYidy8sjFnY9pplRtPGjaXbT5waRxES3u/LntVuiaYRyYA5pEDe1m5eatKrhWf8Xu5G1yBWZyGSObNYxHINVjbbyVqQgmUhWuw7AeZ76zeyBxszsQ4FyTp1W3pra7fxmmxNwWHfz50pmUtaxJa42PM3NMZy46hsV+Ftc/bUAPZKAMv2N7uSbUC8J1veLiv7WP1hR7JyTgdwR12sD2b0A8KFl4FxOwu00dz/zUQA/gr+LOJ+ev6iUqXgr+LWJ+ev6iUq1JPOeIfjTmnz2b1zWo8FADcWyg9mFb7RWX4iF+KM0B5eOzeua1Xgm+NM3zVvWFRLReWjes5YSEoCDcG1rXv5qddQhB6osNN/qrslkbTcgsTyJH2Gk0gRdQPPbt2+uszMhVQH1BT3aqoZyY16I6A+p7AMT2j6qKRyEdYsN+V359v30Oz2NMVh4A5Lssl209bsq8Py7IegLJHH0DvuCG262wHkruGjURFrK+ptgZbGrBy/Asl2w4tf4JH11VTD4KLFPGcJ0oJtbofg+Sr+VroeGOyLE4Z1RBFBc35l72/f7qpYmKfD5gMMYQ8AjLN1rkk+Xsq80eXyDovFI0Lt1bAgjz1BNDgsLjhCMLE6sLssh35X9Nc853o64cS/bIIklwMExbBa9SmzXHf5Kq4OWPpI1bDqCpIEZktuaurh8PodbmK5uBGxH1HaqTYkwESdJDIEJ3kjBbbuIqFydGz4Eu2R5jipYceAVs2g7I31VE2JvhUIjUaRZrk3pvSSR4gSGMxFxclRq59l6mkMj4dZCXuLArp5DvqrZaCdykmVI8YOm0x6UU7rdedWJJJEmW4Sx85NVehjbFBlZlK7hSm30ipHwqNi9bYg3YCwXs8nmo6aNIOdWWS1207WJtz3tXRGiEsqbn664kUqkvrQ9wI+6n3kZwdYXvsKobpt7RG0sVh0hAHOxNwfJXUSKZSI4gQouABYD00xo4mbrIAtyOW9VWidFELO1nOx7beWrRSb7MOVyovYVXVx0kYEhJIa19PkHtqw7xadMpCnsJ27aZlmEZordJGV0kBrG9O9yopsOJJpXEuogR8xp7DvXXxxcl0eTOdTbbJJChUlXFgBt31FEI5ZGImIUNub7g93kFSS4UQQK3TOxttYAWIphwiBCYItLv8Jm3O9aNPLsoprGkNxUcchUK40Ddix3qPETYYI15SEta4A51IYGCygxxwsCAjc7+iuYjDwR4Jrm5UX2G9++qOPdmkZddE/CsscmbxxgOXCsb3sALdtbpjpiFrsxvY7eWsPwuksXEEYdy0ZhI1AXPKtu0hIUDVuLgsRt9VZyII2J0ksu4U8lvfnXQNMj2IHVB3G4Fqk0hkOo6bqBcHY3psmjSVFgLb8uVuVVAdycWwJFiLO3M3oB4UfiLP/bx/bWgyjfBEm/8Yw+us74UyV4Glt24mIfWaIAnwV/FrE/PX9RKVLwV/FrFfPX9RKVaknnXES/60ZmDuDjJvXNanwTfGqb5q32isrxGT7580N+WMmt+ea1Xgl34pn+an1hUS0Xlo9DBDu2puTnkbeYefnXGY9W7AN5Te9dkVFjkAJLb9t+2mqylm07sEHdbu2+qszMaQwtd7FuVjVfM9SpEhQ3ub6ttquKzut1CsQPyRcfVVDNlcLDNGupb72FqtFW6IfSsoliHJVBqNtyf3vUGIkbp2lWMO6cgm2ofZVwSdEgZoS4uGA2289Ok6OQ/iUKmxIbmPNajSpl4uWS9FCeUvHC4wxux2N7EeTy0PxBb3SWxj0mLcaiSD6RRsRuqxpIhYqedCsyxyHHNHp+CtiVAGquaf1VndxfeVA2bEbsCNW2w8tUWjRx1lBq0VRWZn1E22AqsSFNmNja+9Viz0GlXZwIBsCQo5AVIA1tWoC+3PnXHUqCQbkC+/dVpRCUVNGojrXpIhNWUYZC2q38g2pyIpk6h3bnT5EwsuJEzyAkm2lRSaJpMWdIBj02te1hUszi2dkMYJLgaf5THakwUKDa9xseypVgMRAZNS2tc1IIrRWWMaBsLcqys17KJDgXIJ3uLGocQ0ulWEbaRzsavJhQ3WL2Y7aTyqJkVyGRQ3lJq6l2ZShkmhuUYwYfEFJogytGQAR1W5WNF20BvgbNbtuKz0kUnShYEcsg1GxsL91G4MLMcP0UsEc0ZA2V9L3+iurj5cTy+b4+Wh+KiVo7oraT3HmajVOs4szKoFiG51axIiMVhHJhnLKuhj9lWEwcodQdBLD6uyuuMoy7PPnDkg6BJBcCySKF6x1fZTZIkKnqbc7FqISwojEBiSNyaimwqaQxQ9p0ipnx5K0TGePUjvDuH/wBNC0Z6sTWFjuK1LGPbr2UcwXItQDKVXx9XG40EEHmNqPg61B6ovzPO/wD4rmmqdG6kpdoei2RSAHG3JRzqMpIS3Rpvbcnba21vqF6dGxEpu4QE9oHIHv8AQeymobSm4a246r2tY8iPoqhJoMnJOB3Nzqbfv3rO+FU/6jP5cVF/+q0eUWOCuvwQxAvWY8KzW4NKne+Kj9HwqIA/wWgDhrE2/pjeolKueCz4tYr56/qJSrUk844jt7581ubfw2b1zWt8EoA4mxBG/wDBjvbyislxJ8Zs1+eTeua1vgj+MuJ8mFP2iolovLR6A+odKpsbE7+SmBQSdxZlvq08z5KR0GSzgt1tha4P72ppSNdUpUXbq9YbbfX21mZjQYksFfrFrHqkE/veosWyvAqICNGy37KkBXR1ezb4R5XqpjdRhhKsXvsSzX2qY3YuuxMAqWkve/IGkSoj0WKX7SdzTZMPLM0UjKuhRyB5eSmthwmHLaZAxNysnIb1t9auzK5XVEONxBgljSGVg0iltT72/cUJzXoXxiulyWXrPYAUexHQtErFGIK3sd7UExiAzlo4yikb3GkV5/JJtnrfFVaQNISRyRq25HvpJAJZVdxpXkduddZGacIvwQd7czUgmjEoV0LIDuCapF0zuabRE4WPHBl5WH0VOIHjcyalKm5NjypuJjC44myqoUdUDmalJVYSelvqF7W3FJbEV0UpVjU6lUAHtA51GHs2rYEdtLp1kJXUWKHc6bU2VkUgFujvzNri1ErDfVlnWdfWv5r86eSeQ2Hd2VEunUtyb1OyqjLbt7aqWV/s5oYaRoKle3vqCeJke42Ldg7KsliZNNgfOac8UEh52LbAjsq0dkOl2DsPJZyWaMSXK6Ttfai2GkjYJZJSb9VVN7n7qHTiSDT0USS721W3FRO76QNBOh73BIKnurVHPK6aNNJL1mikw0jFgNiVtt3b1FAwhn1phMWC6/BJBG3pqphZo58KSECkSC921Ed/OryBdXSo+lR2Altq6ErPP5E/RDOomVnhhkW7WLSOo+q9RYpAkMOz3W4LKRZqnx6Iw0dGFW4I0i16rdGvRJdlLEk6B2eWuqHcUcPI1kyzlBjONTrOGIbZtuyjRZbMhNyfLyHfQnJ0AxwdTchWGk79lGG1dGzBVt22B2+useb8i3H+Ik0rZADqLXGx+29OErSLddWxO7eS52py3Yjdr3/kiwqOManBJN7m118vmrI0D+Si2AIJuQ5uSKzXhX+Jy7f+7j+xq02TgjAC/MsSazPhZ+Jcfz2P1WogDvBX8WcT89f1EpV3wWfFrE/PX9RKVaknm/EnxmzX57N65rW+CP4yYv5oftFZLiT4zZr88m9c1rvBGP8AWLFnuwp+0VEtF5aN3KSEDKltJuCCBv38uVdBkKIxIAA3BAuew0zS9rFi3mHwh9FPOpI1JHLbu39NZmYxWVV2ckC4sWqOWNjJERHtpN2ba5v2WqaJnU9w5W1Cq+IEkkyGKUxhQSVFt6IEGohNOoA6iNQ5j0U9pSyGMAvfZtRtanhJnWyAK29x2376a2FL6jKdOkb2PwqM3T7sjxAIAsFTbYDmRfneguOd9TKWYWPWF9r0azASw4cuhOgp2UDcSoWPRlgR1b1yzo7uD2V8DEJcXY3Or6qnzLAAydIlhvZ7H6NqkyyLESTMIx8Lqmw9NFY8F0rI8xCliRv9lqqlfRpPlxZnMxmebFC5FgoUWFVwkunYXFudaqfL4WxBCINIFy2wHoqnMww8XSJEiEkgeakk4umOLnU19TPAMpA02I5bUySNmlU6gVPMWvRgSRzTh5lDC24UA3HlqtioVSXVECAw6tQm0a2mqZVCWI7SO2pGSRRcxMPKasYHCyzOtkZwe4UTx2hljFyqkcr91QHKmkA3Qg3KlT2XqaJVZzeI6bW3NX5ozJiIlVSUAFharSZVEHZnvqLfRUpN9IpPlitkEmEWURmKK1hYh+Z81A8wws12MAWwaxFjtfvrVRQSwpICbKeTH99qG41LRqQhOqxFjcVtVJHNGWTcbIMDCsccegIEJs2216JKqBtCKFFrqbA6qr5YjojEqS9+ZFgKuuqr+MYbHn2iujjV7OX5PJSop5ihboxrC7WsfbVEF+kQAKQAbtRd1cqgRlvp3Uj97UNm6ULHdhpZW30/VW110jlUFWTLeUQnxzpb2AHVJsKMqQHZS3WLC9j/AJ1QyuZzJolCaQCVZdhRAayCTILEggDew/8ANZzdstSWh+prFdILObg6dvspygxamK87Hdd96iiKuBexBHwSK5IVfqqQrECxA+2qAP5R/wCgQ7XJPLlWV8LZ/wBT4ee2OT1XrV5UAMvXq6bMRWT8LhI4Qw4vcNjkt5Oq9AU/BZ8WsT89f1EpUvBZ8WsV89f1EpVoiTzfiT4zZr89m9c1sPBEP9OY0/8A1rW796x/EnxmzX55N65rY+CEXzvHeTDg/XSWi8tG2sqMoVBcdoG1v3FSNIqxlGIso2tvf6/3vXHBOsoDo3Xa1MljYqWRVv5RvWZmJWIPWDXHa24ANcfoWmWI31MCVUjsroICAWQC52IO/wC4rumQSqzMrHTfqiiBxQQwILHf6K7YEkOSSNjp8+xprRnpXeGQLIQAb7qPJT2/HLqurRg73HM1Zx9lfIyDGYZDBJcObm5HbfyUHmiZ8akWhlUW1FuYFGyDDgtQLME3tfURQGVpsPjTKyaziLhCf5NcXKvtR3fHk5Ky/gHw6yqSu46t7/TV+SWIMqqmwsTQjDIgJkBPSXBKk7b0RxYNkkaVY30c1+DaoyrReSTdEuLMLqVYqoI79iKGvBh8TL8ICIrYAjdd7Woes80czEEaDtuedNWdkkYlvJc1Sc7fZvDicdF6HL4sPNIxZLIvIiqGZTq+gKQF3IA76tQQtiZ+leSy27KrZtgXw76rXUqAGonfZaH5rJiy6cxyxsZLICQ1XswhRgW6QiRRfSRt9NC4sOwhRtQsG1eU1fzB5JbFpNGoAaeW1RdFpp5JkKukOIilMoG1jtsKvYPGhZm/hBlTVzNgN/JWemEjsBrDAcyRVrAwu0/XQMttwCBVouu0ROCknZpSgluGLAc+rvQnHwM80TKpMQsCl9we+jKqLOsbk3UadI7KpzxAHpLMAG+F2HbtrtUctHlrlwlYxmZJIljBLAk379qjju6vrjV99jq7fNT9KlGImVQfgu3IHu81NbBHDut5AGIv1d66uKlaZyfIblTiMLOYSUN2/KvtUeIdhpVpLyMOqttiatFlEumVgUG1/LTGilEpZl1RqLoycxWUlUuzeDWDSHZd03jKq8a9UEAKBuavSbgDrWG9wPqqvhmaSbqoOryY38331PItiWba55KbAVR7JkKFWGkqRtYW5em1PQsXsCFCki+vfu5fTTg4EGnQ2wO4O9uzfvpuzOSRp3KkWsBtUFQ/ljE4MG9wWJG96yXhd34Swvz5PUetZlVxl8akEWvzFjWQ8LxYcLYQWFjjl9RqAq+Cv4tYn56/qJSrvgs+LWJ+ev6iUq0WiTzfiT4zZr88m9c1sfBEL5zmN+Xiw+2sdxH8Z81+ezeua2fgg/2pmP8AYL9tJaLy0bcSFIVDFludgCaY6ixBY2B2JJuac0mqNbgWA2BvTGdyzN1QNIv1t6zMx6gB1ZrMoFgBsezyVySRQkhe6jSQLHe/oqMfAUsQGv1QLEGuzLHcKp65JOo7C/oq0FckVm6i2RxQrFhyzOsauwa4udJt2+XerIQFVkErdHbdRbreU03xczQPBsFcbne9yd+dQPbBuY1mCoVAt+Sfyj6bVsnn/ph+HQ+CDxOFzHIJNyW8t6GySR+MElSrlbAtvbyiiWGhxOGRo5ZEEj3bStt/R2UOnEhaTXCyGRgABtbbfeuL5H5Hf8RWi5l7mEsGUOxNlcDYjz1MAszyQzR9I5N9xtbyVSybr9IYiZBCdJVjuN6KrhikhbYksSSeZHZUcSuDsjmeM0gJm6qs4soUACwAtehxXWXZEuxtueyjGZyRJitU8RLAgDfY1wYJUBkdgATewHwfPXHJ9nfxTqHYPgMtpB0SKV/lE8gO0ioczxok2FtJ289vJRPxTD4jUseJ0Nqud7XoLnGFMM2kfAI28tXjovxuMpd7H4YIYutbTztTHxAkfVIbEWAv3VzAozMo1EKG3A7adi4UYl4bgMbb86zaVm/V0SnoSwA06e0L30Vw2BCkSrHtuBbnv91A8PG6hrDlYE2rS5aJmF8Syq2nYju9NaQim9nP8htJFhddhZCptpO/nqlaQOYnUFVW+onYnt9NFOjjdusGVgN7HagmKd48XNDHIAStwx3HOuysUedFZvRCuLinniWMJoS6kFd/PerMZLlmCki3Wue32VRhLYrEdPFIBHD1FIFgx7b0ThaV4NC7EcibEbVbicrI+Qorori3VIUDtBpvSWRBcEsCeXM07WJm0j8YCDqsPgeakHRgsS7BRsQOfnreUJt0c/HyQSJMKW6QMbLZdzfereq4AK87bBt7d9Uok/hIa3W0m4J2O9XDdl1EWHItztzrJm0h5kNiDbcHYLuPKd/rriKjAAqCwsQChF+/76Y0eiOwUMrJy0kbW37KcHWPW5UdYA219vmqCpoMrIOWxEAC9+XnrHeF/wCLGBH/AN0eo1a3Jmc5eusg2ZgCOR376yHhgAHDmAI5nG//AIaiBB4LPi1ifnr+olKueCv4tYn56/qJSrQk844j+M+a/PZvXNbbwPgHMMyPb0K/fWJ4k+M2a/PJvXNbbwQb47M/7FfvpLReWjW6nKdWzC3Mnq29NdD2MrqG3FuY/ftrjkRMykkqwPZsK6/SqGQBTYAkW8vdeszM51lUM1hawDabE+UVBjYZJpEduSE79hHlqY2KkGUdXnYEW51FLMqSwEq7KXJI1bchar8f5FJuokUGK1N077oqhA7vy7vTXJOmkdWZUk6QbtbcdvaOy1EXhwe8s8FwosSDfz7Cq8vQoscPRM66usF5na4reMo2c81L9kiqZJJHRY+kGw1A87U4CbZnMJe9xYnnUeIxTRh5WjMTMdgfRtVRMYzmOA2GsnULXJrzeflSdLs9Dg4m1dFzAo0Yd1WK8jm7g7+mrZD6x0l2uepv9FUMvJfDOsZKsHs57F8m9cGIlmZkAlWxA6RBz/yrTgrxuV6KfIl96H44QzyiKYBbN8IEX89C8wxMkMTRLKXYvvc8/wDOiGKmjdWSW6sDcXoc+GAkBYtdze7C9cMncrPR4FUVYMhxDpIW1cj1qtYrHDE4e1hcdpXceSp/crCqrzsSQp5DkapYjo+mGiArFtsDejl10dX0k0MTF6GADAA9untqVZUZ132J61xt56e2HXEOAY1QkALYc6bPgXw+KEBYajY6lFtqjos6L0+EOGJ6PcP1jbfbvFF8uUTYPVcEHbfnQliomsJ0kQLZrtY0UwDRwAs7qsMgsLPc381b8TTlR5/Onh2Wyw1WIca+wC9gKoYjCoAHjLETXFzz9FERLG8zxREaUFjpFhv5agSMxRgspboj1ApAXzmujk6dI5eGTSbBWXwzRMcK5QqiE6/s2q5DBImBaMm0jXBAFyRUMuBkfHLi4VKlQVkQtcsDytV+bEqrdGxIJFufOr8cnpEc6jed7BLYTE4cBSbqPg27K5NAVmvLa5sRpO9qJMpmjCdIXABvpqJ4lcO6yEtpAFyNheuhcv7ZyS4a0VsPYTlNd7oQVJ5enz1Y6JnTSeR2sQR2m/ppkGGAkLIxI0kBiCd6nMY0KxAUDn1f8qzm030axTS7OSKS17qGVOqeXmN66rqV/GSat7MWI3NPCsLG90AFtxb6/opsUbvEduqCRawvz89ULB3KCDlsZBuLtuRz3rGeGG4yDLt73xZ2/wCQ1tMrAXBBO5jtWK8MDXyTLV7fGzb8w0J6IvBX8WcT2/w1/USlS8FfxZxPz1vUSlWi0DzjiT4zZr88m9c1tvBEP4Rmp/4SffWK4hF+Kc0B/ps3rmtt4I//AFGajvjX76S0Xlo1knRSEaVvbYg/bzqSaMFTvci5PZfs3NRDQSTvtfkBuPprsumwYMDckNpuL93bWZmJAWAtYbj086bJLhI5o/GS7XuQewHy11SeRkfUdze17+SlCiNibSjX1eZF9XKpToiSuLRP41A7dIrBRbkRb6qeuJw4QH4QNtzbmaaREWdVUC4AHkroEYRYikaKSDa3b23rkhJptlmukUMwZMROq/yR5edVFwqGZpTI2sLpXyeWr2LELSa1RRc87WFQMomFioFjzHbXHOTs7+L8EW8CsSrp1ad7ljYXNXhh4pMY0gLLIBa/Zy7Kqw4VHVhLHtREadOkG4G1q6/j3i17OTlrOwBmWFknlaSFlYKbAX51FM0kBjVphcL179pq5jNAsqsVGrcW3oVj5g2JDrc3HLmBXM1To9HhdxQxZ1RCjnUGJbSDytypjYsM6dJsthc2qo8zMzXBPW3IFc3ve+3lpR04Kg9gHgbHqqtYqNiRy81EsVhopo16VlZ+Sv3VmYJyswZSbkC5PZRWOeKXCArIzaN7Wtv5aWc3LxvLKygzQRMUXmfJfej+XwPLlUYkVBId7kXsaCYl1l0aImUKbmw5n2UY4fmVUeF2u6b+g1rxSqRl8mOXGXvF0ilaR5AoIA0gWFqrzK5gLxA6UJJ27Kfi3mLBsMOsG6zNuAO61R4jELBhHkmkVVtuT3118jv7WefxJ5Y0S3DFAGAY9o58qrSRt42rJKBpNipFr+amYOZcWq4mNDqB0rrFrjyd9PcrNi0At1AS1zvvtat4UlcfRny7akTRqDcRkJfttVaVApbVdSBz76lKxsSFQB0BA2NQYrDtJGoDWKjdudZTuK6NYVLYoVIJDXII3/exroYEuQEK30gcrj0ioo9UUxTqhSnbe5F6kYaVsGAuOroXbl5aRba7Ekk+hzanJsAVBPaOdq46uoUbWGxNuYt2m9MBcq5Ni4FrAWqQ2ZjrVdlFr3Nu7tqxUPZYD4kjH+UTb6axHhgt7k5YBe/jLX/Nrb5ULZbEPP6N6w/hhY+5mVqP9+/qigG+Cv4s4n563qJSpeCv4s4m39Nf1EpVdaJPOOIzbifNCP6bN65rbeCL+PzTyxp99YniT4zZr89m9c1uPBEN81O3wE3PpqZaLy0a1VWQNuXueZ3A2/8ANRuFV/gqb27bXA9O1WEH4rluB2LtUZAINrNvt1Tz89ZmZ1VjADM8er+USTtUmHRBLdQWsD1r+WmqXZ2C7jsC9p8u1dWdI8QUIZS3PtsB5qh6A5YZNZ+CGJ50xo1Z7PICCQPLUiSK+M2tfT1dt/pqJmMEgZdKo7EdZb2PkrDxNqohz/bI2gaQNHsVXfYcqbBhLg2sQD2HnV8Ro8ciq/w9rmooEw+Fm/jgAq2IY9UDuFU8PGu5M0XLPUSwsN4Qt2UHspsMTpMxuf6xG5qMZngLFPHY9QNtm5Uo80wshJViSDYFVJv9VawUF2Vak9orY3DrIlgdTK5JsbEUExcRjYhLk2uygXNHMRmUDRMDhMQLciqWoPi2xEz6oMNL8DTe9ga5ORLJ0d/xn9SlFhJJZRHEDrY3seYruIwGJgUFgtzvYG9XMDh8aXMkUCpIdtRbeu4uPFJjA2ITVbkqKSBVEzsz7BUetSbNe9FcrgEsD6X6OU3vv8IVTXBTPIRCpAv2jcXq1HkGNWUIcSsRPPY3FNkcko1sMJh0wqxyRt1hzQnYVdwmGiVHcKw1m53tQo5Xi4YupjmYA/BZbip8Nl+LlhRpcfIm/YgG1XipKVJHDNpp9hJ4USA6tQCAsTfnQrMIXzXDwnDjqs97kWA84q2+XY06guZSdGTb4I+2oJcqnkfbHzHQ1gRYXrqaajWJzwpSUrLLRsmnYMFsAQLWAqriYgvXDaG5r1b+beujLY4nk14qeRrA7SkXpRxQYYgBiQNwXcm3eN+ddMHNPRzcig77G4V8TJC7yHpJB8C23np+HJOtHUjQbrc712DpPGnIlTxfTdQNzeptRLMoN3H0VOefVUQoKNNOyGWNQA5TrnYb+SqxJ1/AYWB62rs5/RU0rBjpYgkKLtfkbcqgdBqHWIHcOzvqrVF1LJWWm1IVsq7ADa+w+moQwjibqsxI6zXbb0Un2QXJ2tezfVTQrsCGUWC2vYWsPRUEmiyoDxFCDzvt6aw3hgt7n5YO3pnP1Ct1lm2CTSotvY99YPwwH+CZVfY9LJ9goB3gq+LOJ+ev6iUqXgq+LOJ+ev6iUqutEnnHEnxmzX57N65rdeCIf7WJtbQoP0GsLxJ8Zs1+eTeua3XgkJWDNmH5Kc/MamWjR6Na0a9KukjbybC9cOmNAEICsd1IAJ/e9NNiVDFF1MNiOf8AnTtAZBcWKncLvfu52rMyHgENHZiFsbWA3+iuw9WZBIB0jKd+3sqHUutQFNhfYiwX696khUeMo1xfSQAARfy0pMPROiwq+yr0irdu8Cq6hOnQ7MGJDMx29FWiFcvHp1bWY94qvCcKyBcPqeJTYBQTb01dRVXRi33RLhynSSqrKTfcE/BprBJAAF1IQSSd6sJIsuvotLAGzd96jZIXYOJLnl3Xrm5Y9Uka8cqdkcGDw6hRHCFsLGw2q0YtKMIiEY9pF64GFrqDe3bypLOluswBF7+jnTi46VovOd7GdCvRqCS29tR7agODAm6zllUXI5CnJJG6ARyEhmJDA8qszOsERL3ba1gLk1nKHkkyylhEZBCiIrKgG21I4WJn1sCTy3rmHxMLxhVZlI+EjCxFNglR5n1Cw/kk8rVfw1HtGa5LfRAjK0zALex5AV2Ag4xi+9j2nltUuEaBZWKMAw5g9tSDQJx+LUF971yKOnZ1uXTVDpWtCXVQQBUqm2k2vflUcjL0ThSAQOwVNCbxAg3vXVHubo5qqIxesWUG5G59NV3wayJZ5OjkJuWj2v5as9W7bGw+s00KrkO2q9rBdtq6E2jNrrsoeKxYKVpDKzalsoG/Le/nquIVkwqyFJLAszre2odhoowRBcoWt2Ch2JfEGABSyvI3VAABA7j5K2g5SkYzioobl7wzdJ0FyoIsh27OyrTkuuwFxuAO+q2AwjYOJ1YjW5tdTcWqwdYJsbjsuKpN/Y044rHsrTxKg+CoV/hee29QlGDXsqn4Isbdu16nxbq8YjIKtfVuOQqI9GWUF79jb8/q5VVuy6r9DiXZRY76gOrv6d+fnpqqJMMzXFjcDUo2N/spOY3YsIxpU2B03tt2UpEtG1lVRdr9U/v21BJpMrOrLom23vyNwd6wHhh3w+U/2kn2LW+yoAZXAB2A/aawPhhNocp2O7y/YtASeCr4s4n56/qJSpeCvbhnE/PW9RKVaIk844k+M2a/PJvXNb3wQ38XzYAX+Abeg1g+ItuKM1JF/wCGzeua3ngiJGHzYjn1LfQaS0aNWjU2i6NboSdW55d/kqNkjEYUONS9nLsNOTpOn1XIvuVDA3PkuPKKax02Ui9t7qO0+a16zMhWTWLEqgBG7EH0m9R43NoMskjLwO2texrkfTUyazdS1jz27vTQXijZ8KhFiqMLdvPtotgue+3CnfxSUDkBcU2PinBwgiHCzJqJJFwazFKtiKXo1S8XYVRdcJLqJFyLCkOLMAVa+FmBPcBWVpVVxtikaz33YJEAjwswse23tqMcS5cJGkOGnZ2JNzY2v6az+Awhx+OjwocRmS9mIvba9LA4NsfjFwyyLHqJAd+V+wek7VFJKhSuw9HxNg0YsYJmJN+Q9tOk4lwD4fQI5yRcrrtsfprP4XCCfG+K4iUYUgkO7i4Qjvp8+XSYTEYjD4smKWBNYFriQXAFj3G/OqRjFaJfYdXibAi14pesOsbD205uJ8CzA9FJpHIW/wA6zsGDafAYnFo4vhtJeK25Um1x5BUnuZKvibSuqR4xdSva+kXsb+akoJxpkrp2g7FxNgI2YNFKyEbAKLj666nEuVJciLE3tt1RYfXQWDJ2xBwOjELpx0jxxkqdivafPtVJYnkxAgjF3Z9C37Te1ZrhgqRbNmobijLn5xT2tzCi/wBtSR8WZdEukR4jYWFlB++szicImEmmgmldJYSQdUZAYjsBpT4I4R448S4ikkUPptfQDyvWkYQj2irdmoTi3LLddcR+YPbXffblg30z+Tqf51nVyPFt06BkOJg38X/lSLYHUvfsapFFGHSUSAszFSlvg2t7atSINYvFWWEdZZlbv0f51XxPEOXSuuhZSQLGTTY27rdtZilV0qdoq45KmagcTYIWASQk7sStgPIKcOJMvF9TS3v1bR8hWVpUasKNGtXNsJmUoigMhdd7stqlUhHUWUEC3LlyrP5CNWLlsL/i9j3bitCgDAbglWAF+fIeysmWOPoNw7KRquOra3Ll9NdW5HVN2JN7tft5WpzkMrKqi99iW239NS6wgUKoJA3OrltQBrKv9mQ+ntv2msB4YiQmUdxaX/8ANb/KjfK4CO0E/XWA8Mnwco88p9WgJfBV8WcT89f1EpUvBX8WsT89f1EpVoSeccSfGbNfns3rmt34JTbCZue3q8vMawnEnxmzX57N65re+CWwy/Nb33K8v6ppLRqaeHVr3OsAc7b+bYU55CGdSNLBQe3bfY8+2mLLpBKtcH4NxYm//iuyOS4YartsxXsA3H21mVx6Oq66bE3O3aCQaAcSsWxGH2AGg8vPWgVQEJOsi3aSTsedAOJbdNhyL2YMdxbuojNgWlSpVfICpUqVFIFzK8VDgc0hxMusxx3JCjc7UzxhYMOq4WaQSFizm1rfk2NVqtiORYcPKJ16OYEarbIRzB8vI+mkqBcxsuHzKYY3osQsskFpisXVeQC2oG/LvqNMdLPlEmBxMDSuigYWaxLILglb9q2G1SKMXA8EXSKBoCg6DpfpNwCfJf6qfecLhFmkhhWB2jjeQEWIG7Edo8tUBVyuaTLscJJ8LI8MiMkqFD10I9tqQxsr5TLhHgd2MvSQuB/FgizDzcqlZMVHFMk8YjSDQ0mxNtOykEcw2qpgcXPrxqxwyTSxBkHJpF3B0jvHaPJRuwLA5lhsKuVCZJgcBJJJKBH2Nyt9VDxDhxKzztiApbUuiK21+dzyqxE8uKxsqxmNnMPWXe0wC20gdh+8V0HFTYdpukQRTRF+jN+ro0jl3nagJPdnGRwTRYzFSYyIoYxHNHyJ2BJPK1V8wmTMsSmMxCywF1VJgEJ3AAuvn7jU2N8ZxuYS5c/RCVnLayNl5sQDa9vJUceLxOLjxEyqipH8NbEk6+qLDtsQDv3UQG5jmfjmITGQu8GJheyKOaKAAu/ftvTMxx0eYdDMIBDOQTiNGyu/5QHZeuxYLEuIgkkTB3aNSYr2KgX1Ejbn21RkJub8ybbVZJMCpVwdVd+yuM1h5TWgHUq4TYA12gCfD4bx2QIoN4t+7mOdaBW0aQpUbjtIPb3GgHD9/HZSCB+L7e3ejTaJCNm/+KH7edZPYLCkWF5D3bP9P20xwCGcLdQB273rjKVBZoy2g92xpyB44SDCwPW5jc8z9gqAaHLI+iy6GPfYHn568+8MRucoH9r91eh4A3wEJ23HYLdted+GLZ8o/vPuoSlZP4Kvizifnr+olKl4KxbhnE/PX9RKVaA844k+M+a/PZvXNb7wTLqyvNLEAlgLn+rWC4hF+KM0B/ps3rmt94KdsszE6bgSj1arOkrNTRqCoBBtbl5qidGXQQRoXfa3tqUPYW1liu9+fb5qaABc6VJC332saoByHpJLgqG7ee31UB4i/jcMSLMVJP2fdR5G0rIeoG53DbDy71XnhjkYCWNJWGy6gGA35VJElZkSQOZrhK9prXpl+D12bDRv2kmMW+2meJ4HSCcJhwSR/I8tCmDMpcX5ilfy1qRgcG8ZfxOG9tyQd/NUniGBMerxCAk8tjcegigxZkrgdtSDESDDPhQw6GRg5XyitV7m5eiXOFjJIvuALnybUyXLMEgI6CPft6u1BgzPHMZDiEnMcRkQIFJGw02tt6KacwlMbRt0bKXZwGHwS3O3krQvluXID/B0IC3uFvfy118owQIYQqAV5AbXoMWZ73QxJw64ZpNcSqU0nuuDb0EbU1sbKRCA2gwW6IrsUt3fSTWkXLMuVdXiaFhtuDb7a42XYBluMKh253IIoHFozxx03jb4saRM5DagLWN73Fd90sQUZCI7MHBOmxOsi/2UfOVZfuTCLaQNhyNcbLcu6XQMIrWP5RBO3n8v1UGLAYzObx5sb0cRmY3JIPdbv7qhTEmOCWBIowkttXO5sbjetFLlWBWUAYNLG9ru1qYMvwJNvFFHK3WJ3oMWAlzCaLoejSNRDIXUAHcmwIO+42qs4UsWWy3N7DkK1L5TgBa0C7AX59o89O9x8tLhjg9j5SfvonQxZlEN9+086a1r8rVqnynLgRbCEXA5s1u3y0z3FwDqGOH2Ows7X+2ptsYszCc73FPLACtI2TZc5Bjw/YdtbDsrgyPBNc9CVCi5HSc96i+7GLKPD+o4yULf+L5g27RRxQCesdW4ubc++oIcFhsG7SYZHXWNN/J6fNU6soNgurUbXNxf00GLHOYSOQAbstb7qQB1KFKggm/I02eSyqW2NiDdufm8td1LFYpJudr66DFmly6y5dDyFwTt5Sa838Mbfj8oYfkyG3pFehZaLZbALk2W1zz515z4YWtisqt2RSG/pFVTt0Xqgh4K/izifnreolKl4KjfhnEk/wBNb1EpVstGbPOeIvjRmu9v4bNv/wA5rf8Agpv7i5iQLsJbgeXTXn/EZtxPmh/+7N65rXeDrirKMhwGMhzDEGJ5JQ6gITcWrPkXRqjaOs4BK4ci4PWtc+amOMTqOqBySN7Ag1E3hJ4VO5zF/wBA/sqMeErhY/zi3pgf2Vl9gWQjByvRSBCO1d18n21yUyFgTA4sRpOnsqMeEXhWwJzS9+Y6B/ZUieEbhPl7qqL98L7fVT7A67ygKwgI53IBNq4qTt1WS9rfyW7/AKqf+EXhT5Yj/Qv7KX4ReE7/AO10Hnif9mp+wOKkjC2lgoPWIDfTTn6ZQLQtp7D1tue9I+EHhW1vdiK39Rx91L3+cL3H+mIgD3qw+6n2BxlUREFSQO3Sd/qqJUJfUkfZfcX37b1Z9/3Ctre7EH5reymvx7wsVsucQfQ3sp9gMlZYzIRHc2LXAsAfprnSAjrJa3MG+23nqSLjrhkpqfOMMGPMb+yntxxwu3884Y+Yn2VKbrQIC1ydwtxY77c6aCwYjWQLfCLchfzd9WBxvwuP53w3mY1338cMbD3Xwn00t+gRJ+NDG11WxJte5tTLMVLG6hTfUUHOp2454Y2vnGGHlDU4cb8MbD3awnpaouQKkkmqUF2ZB3A9tNAXU2lnZlAJ7eR+mrrcZ8NG592MGT/XFci4w4bd7e6+CB72kW1Tl/AVy5ZzYADSOY8/lrrHUANgFHV5girw4s4dJ2znL79/TL7a776+H/ljLz/fr7aZfwA0kqNBK876fSfurotZSGax+CSwH3URPFPD7fzzgN+3pl9tcHE3DxIHutl+3/GS320zANjdAAqEG9/5Vzf6OVOjZAxugbsaxG1zV/3wcPfK2Xfpk9tOGe8Pjlm2Wj+/T20zAKMiKVBIZXvYkd3/AJp2vrFFI5Hq67Hz0UGfZAP51y4/3ye2n+7+SGx91cu8/Tp7aZkWgO1pFGnVqVLAqw3PPeuSzAR2VASLarj2GjJz3IzzzLLj/fJ7a42a5Gxucwy79KntqMxaLmXKVy2ENzC15v4YWvjcrH/Bc/WK9A93MnCWGa4EDuE62H115p4VMdhcZmOXeK4mLEKsDAmJw1jq7bcqiH5EsO+Cr4sYn563qJSpeCr4sYn563qJSroWjIy+dcDcSYvPcwxMGXa4psTJIjdPGLqWJBsW7qo/g+4p+S/+4i/apUqsWyZ38H3FHyX/ANxF+1XPwfcU/Jf+PF+1SpVWkMmL8H3FPyX/ANxF+1S/B7xR8lf48X7VKlU0MmL8HvFHyX/jxftUvwe8UfJf+PF+1SpUpDJi/B7xR8lf48X7VL8HvFHyX/jxftUqVKQyYvwecUfJQ/TxftUvwe8UfJX+PF+1SpUpDJi/B7xR8lD9PF+1S/B7xR8lf48X7VKlSkMmL8HvFHyWP08X7VL8HnFHyUP08X7VKlQZMX4PeKPkr/Hi/apfg84o+Sh+ni/apUqdDJi/B5xR8lf48X7VL8HnE/yV/jxftUqVSMmL8HnE/wAlD9PF+1XPwd8Tn+ah+ni/apUqDJi/B1xNa3uQv6eL9qufg54lAI9yBv8A8eL9qlSpYyYvwccS/JA/WI/2q5+DfiX5J/7iL9qlSpYyYvwb8S/JP/cRftUvwb8S/JX/AHEX7VKlSyLF+DfiX5K/7iL9qufg44nDXXKRbyzxftUqVQxZ38HHEo5ZSP1iL9qnDwecUotkyq3/AFEX7VKlUULZ6J4P8nzDJMhmw2ZQdBM2JaQLrVrqVUXuCe0GlSpVJB//2Q==%2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p:txBody>
          <a:bodyPr/>
          <a:lstStyle/>
          <a:p>
            <a:r>
              <a:rPr lang="en-US" dirty="0" smtClean="0"/>
              <a:t>John Jackson, Ph.D. Physicist and his wife Rebecca</a:t>
            </a:r>
          </a:p>
          <a:p>
            <a:pPr lvl="1"/>
            <a:r>
              <a:rPr lang="en-US" dirty="0" smtClean="0"/>
              <a:t>Turin Shroud Center of Colorado</a:t>
            </a:r>
          </a:p>
          <a:p>
            <a:pPr lvl="1"/>
            <a:r>
              <a:rPr lang="en-US" dirty="0" smtClean="0"/>
              <a:t>Leader of the 1978 Shroud of </a:t>
            </a:r>
            <a:br>
              <a:rPr lang="en-US" dirty="0" smtClean="0"/>
            </a:br>
            <a:r>
              <a:rPr lang="en-US" dirty="0" smtClean="0"/>
              <a:t>Turin Research Project (STURP)</a:t>
            </a:r>
            <a:br>
              <a:rPr lang="en-US" dirty="0" smtClean="0"/>
            </a:br>
            <a:r>
              <a:rPr lang="en-US" dirty="0" smtClean="0"/>
              <a:t>which did definitive science on</a:t>
            </a:r>
            <a:br>
              <a:rPr lang="en-US" dirty="0" smtClean="0"/>
            </a:br>
            <a:r>
              <a:rPr lang="en-US" dirty="0" smtClean="0"/>
              <a:t>the shroud</a:t>
            </a:r>
          </a:p>
          <a:p>
            <a:pPr lvl="1"/>
            <a:r>
              <a:rPr lang="en-US" dirty="0" smtClean="0">
                <a:hlinkClick r:id="rId2"/>
              </a:rPr>
              <a:t>http://www.shroudofturin.com/</a:t>
            </a:r>
            <a:r>
              <a:rPr lang="en-US" dirty="0" smtClean="0"/>
              <a:t> </a:t>
            </a:r>
          </a:p>
          <a:p>
            <a:pPr lvl="1"/>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41</a:t>
            </a:fld>
            <a:endParaRPr lang="en-US"/>
          </a:p>
        </p:txBody>
      </p:sp>
      <p:pic>
        <p:nvPicPr>
          <p:cNvPr id="134146" name="Picture 2" descr="http://seattletimes.com/ABPub/2008/08/23/2008134331.jpg"/>
          <p:cNvPicPr>
            <a:picLocks noChangeAspect="1" noChangeArrowheads="1"/>
          </p:cNvPicPr>
          <p:nvPr/>
        </p:nvPicPr>
        <p:blipFill>
          <a:blip r:embed="rId3" cstate="print"/>
          <a:srcRect/>
          <a:stretch>
            <a:fillRect/>
          </a:stretch>
        </p:blipFill>
        <p:spPr bwMode="auto">
          <a:xfrm>
            <a:off x="6134100" y="2156792"/>
            <a:ext cx="2933700" cy="4177334"/>
          </a:xfrm>
          <a:prstGeom prst="rect">
            <a:avLst/>
          </a:prstGeom>
          <a:noFill/>
        </p:spPr>
      </p:pic>
      <p:pic>
        <p:nvPicPr>
          <p:cNvPr id="7" name="Picture 4" descr="E:\shroud\shroud-fm-hm\shroud1\johnandrebeccaworthington.jpg"/>
          <p:cNvPicPr>
            <a:picLocks noChangeAspect="1" noChangeArrowheads="1"/>
          </p:cNvPicPr>
          <p:nvPr/>
        </p:nvPicPr>
        <p:blipFill>
          <a:blip r:embed="rId4" cstate="print"/>
          <a:srcRect/>
          <a:stretch>
            <a:fillRect/>
          </a:stretch>
        </p:blipFill>
        <p:spPr bwMode="auto">
          <a:xfrm>
            <a:off x="6662953" y="0"/>
            <a:ext cx="2481047" cy="1831975"/>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http://static.crossroadscloud.com/image?width=640&amp;height=360&amp;image=http://static.crossroadscloud.com/images/videostore-thumbs/9A7/%7B9A78EB50-D243-4087-A969-02198568180F%7D.jpg"/>
          <p:cNvPicPr>
            <a:picLocks noChangeAspect="1" noChangeArrowheads="1"/>
          </p:cNvPicPr>
          <p:nvPr/>
        </p:nvPicPr>
        <p:blipFill>
          <a:blip r:embed="rId2" cstate="print"/>
          <a:srcRect/>
          <a:stretch>
            <a:fillRect/>
          </a:stretch>
        </p:blipFill>
        <p:spPr bwMode="auto">
          <a:xfrm>
            <a:off x="3810000" y="3476624"/>
            <a:ext cx="5334000" cy="3000376"/>
          </a:xfrm>
          <a:prstGeom prst="rect">
            <a:avLst/>
          </a:prstGeom>
          <a:noFill/>
        </p:spPr>
      </p:pic>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p:txBody>
          <a:bodyPr>
            <a:normAutofit/>
          </a:bodyPr>
          <a:lstStyle/>
          <a:p>
            <a:r>
              <a:rPr lang="en-US" dirty="0" smtClean="0"/>
              <a:t>Barrie </a:t>
            </a:r>
            <a:r>
              <a:rPr lang="en-US" dirty="0" err="1" smtClean="0"/>
              <a:t>Schwortz</a:t>
            </a:r>
            <a:r>
              <a:rPr lang="en-US" dirty="0" smtClean="0"/>
              <a:t>, Documenting Photographer of the 1978 STURP Team and founder of the web side: </a:t>
            </a:r>
            <a:r>
              <a:rPr lang="en-US" dirty="0" smtClean="0">
                <a:hlinkClick r:id="rId3"/>
              </a:rPr>
              <a:t>www.shroud.com</a:t>
            </a:r>
            <a:r>
              <a:rPr lang="en-US" dirty="0" smtClean="0"/>
              <a:t> </a:t>
            </a:r>
          </a:p>
          <a:p>
            <a:r>
              <a:rPr lang="en-US" dirty="0" smtClean="0"/>
              <a:t>Best website on the shroud</a:t>
            </a:r>
          </a:p>
          <a:p>
            <a:r>
              <a:rPr lang="en-US" dirty="0" smtClean="0"/>
              <a:t>Founder </a:t>
            </a:r>
            <a:r>
              <a:rPr lang="en-US" smtClean="0"/>
              <a:t>of STERA</a:t>
            </a:r>
          </a:p>
          <a:p>
            <a:pPr lvl="1"/>
            <a:r>
              <a:rPr lang="en-US" smtClean="0"/>
              <a:t>Shroud of Turin </a:t>
            </a:r>
            <a:br>
              <a:rPr lang="en-US" smtClean="0"/>
            </a:br>
            <a:r>
              <a:rPr lang="en-US" smtClean="0"/>
              <a:t>Education and </a:t>
            </a:r>
            <a:br>
              <a:rPr lang="en-US" smtClean="0"/>
            </a:br>
            <a:r>
              <a:rPr lang="en-US" smtClean="0"/>
              <a:t>Research </a:t>
            </a:r>
            <a:br>
              <a:rPr lang="en-US" smtClean="0"/>
            </a:br>
            <a:r>
              <a:rPr lang="en-US" smtClean="0"/>
              <a:t>Association, Inc. </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a:xfrm>
            <a:off x="457200" y="1219200"/>
            <a:ext cx="8229600" cy="4525963"/>
          </a:xfrm>
        </p:spPr>
        <p:txBody>
          <a:bodyPr/>
          <a:lstStyle/>
          <a:p>
            <a:r>
              <a:rPr lang="en-US" dirty="0" err="1" smtClean="0"/>
              <a:t>Monsr</a:t>
            </a:r>
            <a:r>
              <a:rPr lang="en-US" dirty="0" smtClean="0"/>
              <a:t>. </a:t>
            </a:r>
            <a:r>
              <a:rPr lang="en-US" dirty="0" err="1" smtClean="0"/>
              <a:t>Giulio</a:t>
            </a:r>
            <a:r>
              <a:rPr lang="en-US" dirty="0" smtClean="0"/>
              <a:t> Ricci, early shroud</a:t>
            </a:r>
            <a:br>
              <a:rPr lang="en-US" dirty="0" smtClean="0"/>
            </a:br>
            <a:r>
              <a:rPr lang="en-US" dirty="0" smtClean="0"/>
              <a:t>researcher.  Pioneered realistic</a:t>
            </a:r>
            <a:br>
              <a:rPr lang="en-US" dirty="0" smtClean="0"/>
            </a:br>
            <a:r>
              <a:rPr lang="en-US" dirty="0" smtClean="0"/>
              <a:t>crucifixion depictions. </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43</a:t>
            </a:fld>
            <a:endParaRPr lang="en-US"/>
          </a:p>
        </p:txBody>
      </p:sp>
      <p:pic>
        <p:nvPicPr>
          <p:cNvPr id="165890" name="Picture 2" descr="http://shroudofturin.files.wordpress.com/2013/12/image3.png"/>
          <p:cNvPicPr>
            <a:picLocks noChangeAspect="1" noChangeArrowheads="1"/>
          </p:cNvPicPr>
          <p:nvPr/>
        </p:nvPicPr>
        <p:blipFill>
          <a:blip r:embed="rId2" cstate="print"/>
          <a:srcRect/>
          <a:stretch>
            <a:fillRect/>
          </a:stretch>
        </p:blipFill>
        <p:spPr bwMode="auto">
          <a:xfrm>
            <a:off x="6657975" y="1676400"/>
            <a:ext cx="2486025" cy="3743325"/>
          </a:xfrm>
          <a:prstGeom prst="rect">
            <a:avLst/>
          </a:prstGeom>
          <a:noFill/>
        </p:spPr>
      </p:pic>
      <p:pic>
        <p:nvPicPr>
          <p:cNvPr id="165891" name="Picture 3" descr="G:\Shroud\MonsignerGiulioRicci.PNG"/>
          <p:cNvPicPr>
            <a:picLocks noChangeAspect="1" noChangeArrowheads="1"/>
          </p:cNvPicPr>
          <p:nvPr/>
        </p:nvPicPr>
        <p:blipFill>
          <a:blip r:embed="rId3" cstate="print"/>
          <a:srcRect/>
          <a:stretch>
            <a:fillRect/>
          </a:stretch>
        </p:blipFill>
        <p:spPr bwMode="auto">
          <a:xfrm>
            <a:off x="0" y="2895600"/>
            <a:ext cx="4286250" cy="3476625"/>
          </a:xfrm>
          <a:prstGeom prst="rect">
            <a:avLst/>
          </a:prstGeom>
          <a:noFill/>
        </p:spPr>
      </p:pic>
      <p:pic>
        <p:nvPicPr>
          <p:cNvPr id="165893" name="Picture 5" descr="http://ecx.images-amazon.com/images/I/41E2-zqAijL._SL500_SY344_BO1,204,203,200_.jpg"/>
          <p:cNvPicPr>
            <a:picLocks noChangeAspect="1" noChangeArrowheads="1"/>
          </p:cNvPicPr>
          <p:nvPr/>
        </p:nvPicPr>
        <p:blipFill>
          <a:blip r:embed="rId4" cstate="print"/>
          <a:srcRect/>
          <a:stretch>
            <a:fillRect/>
          </a:stretch>
        </p:blipFill>
        <p:spPr bwMode="auto">
          <a:xfrm rot="1251026">
            <a:off x="4549947" y="2967610"/>
            <a:ext cx="2295525" cy="3295651"/>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a:xfrm>
            <a:off x="914400" y="1143000"/>
            <a:ext cx="8229600" cy="4525963"/>
          </a:xfrm>
        </p:spPr>
        <p:txBody>
          <a:bodyPr/>
          <a:lstStyle/>
          <a:p>
            <a:r>
              <a:rPr lang="en-US" dirty="0" smtClean="0"/>
              <a:t>Paul </a:t>
            </a:r>
            <a:r>
              <a:rPr lang="en-US" dirty="0" err="1" smtClean="0"/>
              <a:t>Vignon</a:t>
            </a:r>
            <a:r>
              <a:rPr lang="en-US" dirty="0" smtClean="0"/>
              <a:t> (1865-1943) was a French Professor of Biology and an artist.  He was a science pioneer studying the</a:t>
            </a:r>
            <a:br>
              <a:rPr lang="en-US" dirty="0" smtClean="0"/>
            </a:br>
            <a:r>
              <a:rPr lang="en-US" dirty="0" smtClean="0"/>
              <a:t>shroud after 1898.  His work is</a:t>
            </a:r>
            <a:br>
              <a:rPr lang="en-US" dirty="0" smtClean="0"/>
            </a:br>
            <a:r>
              <a:rPr lang="en-US" dirty="0" smtClean="0"/>
              <a:t>still significant. </a:t>
            </a:r>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44</a:t>
            </a:fld>
            <a:endParaRPr lang="en-US"/>
          </a:p>
        </p:txBody>
      </p:sp>
      <p:pic>
        <p:nvPicPr>
          <p:cNvPr id="148482" name="Picture 2"/>
          <p:cNvPicPr>
            <a:picLocks noChangeAspect="1" noChangeArrowheads="1"/>
          </p:cNvPicPr>
          <p:nvPr/>
        </p:nvPicPr>
        <p:blipFill>
          <a:blip r:embed="rId2" cstate="print"/>
          <a:srcRect/>
          <a:stretch>
            <a:fillRect/>
          </a:stretch>
        </p:blipFill>
        <p:spPr bwMode="auto">
          <a:xfrm>
            <a:off x="6705600" y="2286000"/>
            <a:ext cx="2308092" cy="3505200"/>
          </a:xfrm>
          <a:prstGeom prst="rect">
            <a:avLst/>
          </a:prstGeom>
          <a:noFill/>
          <a:ln w="9525">
            <a:noFill/>
            <a:miter lim="800000"/>
            <a:headEnd/>
            <a:tailEnd/>
          </a:ln>
        </p:spPr>
      </p:pic>
      <p:pic>
        <p:nvPicPr>
          <p:cNvPr id="148484" name="Picture 4" descr="http://shroudofturin.files.wordpress.com/2012/02/image_thumb37.png"/>
          <p:cNvPicPr>
            <a:picLocks noChangeAspect="1" noChangeArrowheads="1"/>
          </p:cNvPicPr>
          <p:nvPr/>
        </p:nvPicPr>
        <p:blipFill>
          <a:blip r:embed="rId3" cstate="print"/>
          <a:srcRect/>
          <a:stretch>
            <a:fillRect/>
          </a:stretch>
        </p:blipFill>
        <p:spPr bwMode="auto">
          <a:xfrm>
            <a:off x="762000" y="3733800"/>
            <a:ext cx="1819275" cy="2476501"/>
          </a:xfrm>
          <a:prstGeom prst="rect">
            <a:avLst/>
          </a:prstGeom>
          <a:noFill/>
        </p:spPr>
      </p:pic>
      <p:sp>
        <p:nvSpPr>
          <p:cNvPr id="8" name="TextBox 7"/>
          <p:cNvSpPr txBox="1"/>
          <p:nvPr/>
        </p:nvSpPr>
        <p:spPr>
          <a:xfrm>
            <a:off x="2667000" y="3733800"/>
            <a:ext cx="3678058" cy="2677656"/>
          </a:xfrm>
          <a:prstGeom prst="rect">
            <a:avLst/>
          </a:prstGeom>
          <a:noFill/>
        </p:spPr>
        <p:txBody>
          <a:bodyPr wrap="none" rtlCol="0">
            <a:spAutoFit/>
          </a:bodyPr>
          <a:lstStyle/>
          <a:p>
            <a:pPr>
              <a:buFontTx/>
              <a:buChar char="-"/>
            </a:pPr>
            <a:r>
              <a:rPr lang="en-US" sz="2400" dirty="0" smtClean="0"/>
              <a:t>- studied marks on ancient</a:t>
            </a:r>
            <a:br>
              <a:rPr lang="en-US" sz="2400" dirty="0" smtClean="0"/>
            </a:br>
            <a:r>
              <a:rPr lang="en-US" sz="2400" dirty="0" smtClean="0"/>
              <a:t>  paintings that had features</a:t>
            </a:r>
            <a:br>
              <a:rPr lang="en-US" sz="2400" dirty="0" smtClean="0"/>
            </a:br>
            <a:r>
              <a:rPr lang="en-US" sz="2400" dirty="0" smtClean="0"/>
              <a:t>  similar to the shroud</a:t>
            </a:r>
          </a:p>
          <a:p>
            <a:pPr>
              <a:buFontTx/>
              <a:buChar char="-"/>
            </a:pPr>
            <a:endParaRPr lang="en-US" sz="2400" dirty="0" smtClean="0"/>
          </a:p>
          <a:p>
            <a:pPr>
              <a:buFontTx/>
              <a:buChar char="-"/>
            </a:pPr>
            <a:r>
              <a:rPr lang="en-US" sz="2400" dirty="0" smtClean="0"/>
              <a:t>-  first to attempt an</a:t>
            </a:r>
            <a:br>
              <a:rPr lang="en-US" sz="2400" dirty="0" smtClean="0"/>
            </a:br>
            <a:r>
              <a:rPr lang="en-US" sz="2400" dirty="0" smtClean="0"/>
              <a:t>    explanation of the 3D</a:t>
            </a:r>
            <a:br>
              <a:rPr lang="en-US" sz="2400" dirty="0" smtClean="0"/>
            </a:br>
            <a:r>
              <a:rPr lang="en-US" sz="2400" dirty="0" smtClean="0"/>
              <a:t>    aspects of the image</a:t>
            </a:r>
            <a:endParaRPr lang="en-US" sz="2400" dirty="0"/>
          </a:p>
        </p:txBody>
      </p:sp>
      <p:pic>
        <p:nvPicPr>
          <p:cNvPr id="148486" name="Picture 6" descr="http://i.cdn.turner.com/trutv/trutv.com/graphics/photos/criminal_mind/scams/shroud_of_turin/6-2-Yves-Delage,-portrait-(.jpg"/>
          <p:cNvPicPr>
            <a:picLocks noChangeAspect="1" noChangeArrowheads="1"/>
          </p:cNvPicPr>
          <p:nvPr/>
        </p:nvPicPr>
        <p:blipFill>
          <a:blip r:embed="rId4" cstate="print"/>
          <a:srcRect/>
          <a:stretch>
            <a:fillRect/>
          </a:stretch>
        </p:blipFill>
        <p:spPr bwMode="auto">
          <a:xfrm>
            <a:off x="6172200" y="4572000"/>
            <a:ext cx="1428750" cy="1933576"/>
          </a:xfrm>
          <a:prstGeom prst="rect">
            <a:avLst/>
          </a:prstGeom>
          <a:noFill/>
        </p:spPr>
      </p:pic>
      <p:sp>
        <p:nvSpPr>
          <p:cNvPr id="10" name="Rectangle 9"/>
          <p:cNvSpPr/>
          <p:nvPr/>
        </p:nvSpPr>
        <p:spPr>
          <a:xfrm>
            <a:off x="6248400" y="6324600"/>
            <a:ext cx="1293239" cy="369332"/>
          </a:xfrm>
          <a:prstGeom prst="rect">
            <a:avLst/>
          </a:prstGeom>
        </p:spPr>
        <p:txBody>
          <a:bodyPr wrap="none">
            <a:spAutoFit/>
          </a:bodyPr>
          <a:lstStyle/>
          <a:p>
            <a:r>
              <a:rPr lang="en-US" dirty="0" smtClean="0"/>
              <a:t>Yves </a:t>
            </a:r>
            <a:r>
              <a:rPr lang="en-US" dirty="0" err="1" smtClean="0"/>
              <a:t>Delage</a:t>
            </a:r>
            <a:endParaRPr lang="en-US" dirty="0"/>
          </a:p>
        </p:txBody>
      </p:sp>
      <p:sp>
        <p:nvSpPr>
          <p:cNvPr id="11" name="TextBox 10"/>
          <p:cNvSpPr txBox="1"/>
          <p:nvPr/>
        </p:nvSpPr>
        <p:spPr>
          <a:xfrm flipH="1">
            <a:off x="7620000" y="5715000"/>
            <a:ext cx="1706881" cy="369332"/>
          </a:xfrm>
          <a:prstGeom prst="rect">
            <a:avLst/>
          </a:prstGeom>
          <a:noFill/>
        </p:spPr>
        <p:txBody>
          <a:bodyPr wrap="square" rtlCol="0">
            <a:spAutoFit/>
          </a:bodyPr>
          <a:lstStyle/>
          <a:p>
            <a:r>
              <a:rPr lang="en-US" dirty="0" smtClean="0"/>
              <a:t>Paul </a:t>
            </a:r>
            <a:r>
              <a:rPr lang="en-US" dirty="0" err="1" smtClean="0"/>
              <a:t>Vignon</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a:xfrm>
            <a:off x="304800" y="1600200"/>
            <a:ext cx="8229600" cy="4525963"/>
          </a:xfrm>
        </p:spPr>
        <p:txBody>
          <a:bodyPr/>
          <a:lstStyle/>
          <a:p>
            <a:r>
              <a:rPr lang="en-US" dirty="0" smtClean="0"/>
              <a:t>Russ </a:t>
            </a:r>
            <a:r>
              <a:rPr lang="en-US" dirty="0" err="1" smtClean="0"/>
              <a:t>Breault</a:t>
            </a:r>
            <a:r>
              <a:rPr lang="en-US" dirty="0" smtClean="0"/>
              <a:t>, shroud researcher,</a:t>
            </a:r>
            <a:br>
              <a:rPr lang="en-US" dirty="0" smtClean="0"/>
            </a:br>
            <a:r>
              <a:rPr lang="en-US" dirty="0" smtClean="0"/>
              <a:t>lecturer, and author </a:t>
            </a:r>
          </a:p>
          <a:p>
            <a:pPr lvl="1"/>
            <a:r>
              <a:rPr lang="en-US" dirty="0" smtClean="0"/>
              <a:t>Shroud Encounter website</a:t>
            </a:r>
            <a:br>
              <a:rPr lang="en-US" dirty="0" smtClean="0"/>
            </a:br>
            <a:r>
              <a:rPr lang="en-US" dirty="0" smtClean="0"/>
              <a:t> </a:t>
            </a:r>
            <a:r>
              <a:rPr lang="en-US" dirty="0" smtClean="0">
                <a:hlinkClick r:id="rId2"/>
              </a:rPr>
              <a:t>http://shroudencounter.com/</a:t>
            </a:r>
            <a:r>
              <a:rPr lang="en-US" dirty="0" smtClean="0"/>
              <a:t> </a:t>
            </a:r>
          </a:p>
          <a:p>
            <a:pPr lvl="1"/>
            <a:r>
              <a:rPr lang="en-US" dirty="0" smtClean="0"/>
              <a:t>Shroud University</a:t>
            </a:r>
            <a:br>
              <a:rPr lang="en-US" dirty="0" smtClean="0"/>
            </a:br>
            <a:r>
              <a:rPr lang="en-US" dirty="0" smtClean="0">
                <a:hlinkClick r:id="rId3"/>
              </a:rPr>
              <a:t>http://www.shrouduniversity.com/</a:t>
            </a:r>
            <a:r>
              <a:rPr lang="en-US" dirty="0" smtClean="0"/>
              <a:t> </a:t>
            </a:r>
            <a:br>
              <a:rPr lang="en-US" dirty="0" smtClean="0"/>
            </a:b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45</a:t>
            </a:fld>
            <a:endParaRPr lang="en-US"/>
          </a:p>
        </p:txBody>
      </p:sp>
      <p:pic>
        <p:nvPicPr>
          <p:cNvPr id="1026" name="Picture 2" descr="http://www.campusactivitiesmagazine.com/images/articleIMGs/11-11/stroud.jpg"/>
          <p:cNvPicPr>
            <a:picLocks noChangeAspect="1" noChangeArrowheads="1"/>
          </p:cNvPicPr>
          <p:nvPr/>
        </p:nvPicPr>
        <p:blipFill>
          <a:blip r:embed="rId4" cstate="print"/>
          <a:srcRect/>
          <a:stretch>
            <a:fillRect/>
          </a:stretch>
        </p:blipFill>
        <p:spPr bwMode="auto">
          <a:xfrm>
            <a:off x="6318250" y="2124075"/>
            <a:ext cx="2901950" cy="4352925"/>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a:xfrm>
            <a:off x="762000" y="1295400"/>
            <a:ext cx="8229600" cy="4525963"/>
          </a:xfrm>
        </p:spPr>
        <p:txBody>
          <a:bodyPr/>
          <a:lstStyle/>
          <a:p>
            <a:r>
              <a:rPr lang="en-US" dirty="0" smtClean="0"/>
              <a:t>Aldo </a:t>
            </a:r>
            <a:r>
              <a:rPr lang="en-US" dirty="0" err="1" smtClean="0"/>
              <a:t>Guerreschi</a:t>
            </a:r>
            <a:r>
              <a:rPr lang="en-US" dirty="0" smtClean="0"/>
              <a:t>, professional photographer who did work on water stains and photo-relief</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46</a:t>
            </a:fld>
            <a:endParaRPr lang="en-US"/>
          </a:p>
        </p:txBody>
      </p:sp>
      <p:pic>
        <p:nvPicPr>
          <p:cNvPr id="159746" name="Picture 2" descr="http://shroud3d.com/wp-content/uploads/2010/07/3d17x.jpg"/>
          <p:cNvPicPr>
            <a:picLocks noChangeAspect="1" noChangeArrowheads="1"/>
          </p:cNvPicPr>
          <p:nvPr/>
        </p:nvPicPr>
        <p:blipFill>
          <a:blip r:embed="rId2" cstate="print"/>
          <a:srcRect/>
          <a:stretch>
            <a:fillRect/>
          </a:stretch>
        </p:blipFill>
        <p:spPr bwMode="auto">
          <a:xfrm>
            <a:off x="304800" y="2667000"/>
            <a:ext cx="5314950" cy="3743325"/>
          </a:xfrm>
          <a:prstGeom prst="rect">
            <a:avLst/>
          </a:prstGeom>
          <a:noFill/>
        </p:spPr>
      </p:pic>
      <p:pic>
        <p:nvPicPr>
          <p:cNvPr id="7" name="Picture 6" descr="BarrieAndAldo.jpg"/>
          <p:cNvPicPr>
            <a:picLocks noChangeAspect="1"/>
          </p:cNvPicPr>
          <p:nvPr/>
        </p:nvPicPr>
        <p:blipFill>
          <a:blip r:embed="rId3" cstate="print"/>
          <a:stretch>
            <a:fillRect/>
          </a:stretch>
        </p:blipFill>
        <p:spPr>
          <a:xfrm>
            <a:off x="5105400" y="2667000"/>
            <a:ext cx="4118162" cy="3733800"/>
          </a:xfrm>
          <a:prstGeom prst="rect">
            <a:avLst/>
          </a:prstGeom>
        </p:spPr>
      </p:pic>
      <p:sp>
        <p:nvSpPr>
          <p:cNvPr id="8" name="TextBox 7"/>
          <p:cNvSpPr txBox="1"/>
          <p:nvPr/>
        </p:nvSpPr>
        <p:spPr>
          <a:xfrm>
            <a:off x="5715000" y="5715000"/>
            <a:ext cx="748923" cy="369332"/>
          </a:xfrm>
          <a:prstGeom prst="rect">
            <a:avLst/>
          </a:prstGeom>
          <a:noFill/>
        </p:spPr>
        <p:txBody>
          <a:bodyPr wrap="none" rtlCol="0">
            <a:spAutoFit/>
          </a:bodyPr>
          <a:lstStyle/>
          <a:p>
            <a:r>
              <a:rPr lang="en-US" dirty="0" smtClean="0"/>
              <a:t>Barrie</a:t>
            </a:r>
            <a:endParaRPr lang="en-US" dirty="0"/>
          </a:p>
        </p:txBody>
      </p:sp>
      <p:sp>
        <p:nvSpPr>
          <p:cNvPr id="9" name="TextBox 8"/>
          <p:cNvSpPr txBox="1"/>
          <p:nvPr/>
        </p:nvSpPr>
        <p:spPr>
          <a:xfrm>
            <a:off x="7996329" y="5715000"/>
            <a:ext cx="614271" cy="369332"/>
          </a:xfrm>
          <a:prstGeom prst="rect">
            <a:avLst/>
          </a:prstGeom>
          <a:noFill/>
        </p:spPr>
        <p:txBody>
          <a:bodyPr wrap="none" rtlCol="0">
            <a:spAutoFit/>
          </a:bodyPr>
          <a:lstStyle/>
          <a:p>
            <a:r>
              <a:rPr lang="en-US" dirty="0" smtClean="0"/>
              <a:t>Aldo</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a:xfrm>
            <a:off x="457200" y="1371600"/>
            <a:ext cx="8229600" cy="4525963"/>
          </a:xfrm>
        </p:spPr>
        <p:txBody>
          <a:bodyPr/>
          <a:lstStyle/>
          <a:p>
            <a:r>
              <a:rPr lang="en-US" dirty="0" smtClean="0"/>
              <a:t>John Heller, Biophysicist and Alan Adler, blood chemist </a:t>
            </a:r>
          </a:p>
          <a:p>
            <a:r>
              <a:rPr lang="en-US" dirty="0" smtClean="0"/>
              <a:t>Friends in life major &amp; contributors</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47</a:t>
            </a:fld>
            <a:endParaRPr lang="en-US"/>
          </a:p>
        </p:txBody>
      </p:sp>
      <p:pic>
        <p:nvPicPr>
          <p:cNvPr id="137219" name="Picture 3"/>
          <p:cNvPicPr>
            <a:picLocks noChangeAspect="1" noChangeArrowheads="1"/>
          </p:cNvPicPr>
          <p:nvPr/>
        </p:nvPicPr>
        <p:blipFill>
          <a:blip r:embed="rId2" cstate="print"/>
          <a:srcRect/>
          <a:stretch>
            <a:fillRect/>
          </a:stretch>
        </p:blipFill>
        <p:spPr bwMode="auto">
          <a:xfrm>
            <a:off x="1371600" y="3276600"/>
            <a:ext cx="2686050" cy="2714625"/>
          </a:xfrm>
          <a:prstGeom prst="rect">
            <a:avLst/>
          </a:prstGeom>
          <a:noFill/>
          <a:ln w="9525">
            <a:noFill/>
            <a:miter lim="800000"/>
            <a:headEnd/>
            <a:tailEnd/>
          </a:ln>
        </p:spPr>
      </p:pic>
      <p:pic>
        <p:nvPicPr>
          <p:cNvPr id="137218" name="Picture 2" descr="https://www.shroud.com/report.jpg"/>
          <p:cNvPicPr>
            <a:picLocks noChangeAspect="1" noChangeArrowheads="1"/>
          </p:cNvPicPr>
          <p:nvPr/>
        </p:nvPicPr>
        <p:blipFill>
          <a:blip r:embed="rId3" cstate="print"/>
          <a:srcRect/>
          <a:stretch>
            <a:fillRect/>
          </a:stretch>
        </p:blipFill>
        <p:spPr bwMode="auto">
          <a:xfrm>
            <a:off x="381000" y="3886200"/>
            <a:ext cx="1943100" cy="2847976"/>
          </a:xfrm>
          <a:prstGeom prst="rect">
            <a:avLst/>
          </a:prstGeom>
          <a:noFill/>
        </p:spPr>
      </p:pic>
      <p:sp>
        <p:nvSpPr>
          <p:cNvPr id="8" name="TextBox 7"/>
          <p:cNvSpPr txBox="1"/>
          <p:nvPr/>
        </p:nvSpPr>
        <p:spPr>
          <a:xfrm>
            <a:off x="2514600" y="6019800"/>
            <a:ext cx="1237839" cy="369332"/>
          </a:xfrm>
          <a:prstGeom prst="rect">
            <a:avLst/>
          </a:prstGeom>
          <a:noFill/>
        </p:spPr>
        <p:txBody>
          <a:bodyPr wrap="none" rtlCol="0">
            <a:spAutoFit/>
          </a:bodyPr>
          <a:lstStyle/>
          <a:p>
            <a:r>
              <a:rPr lang="en-US" dirty="0" smtClean="0"/>
              <a:t>John Heller</a:t>
            </a:r>
            <a:endParaRPr lang="en-US" dirty="0"/>
          </a:p>
        </p:txBody>
      </p:sp>
      <p:pic>
        <p:nvPicPr>
          <p:cNvPr id="137223" name="Picture 7" descr="http://1.bp.blogspot.com/-GiE7ZfJ2Fcg/U_4C51sRKoI/AAAAAAAAERQ/ZYgGFWyfnTw/s1600/AdlerOrphanedMs576.jpg"/>
          <p:cNvPicPr>
            <a:picLocks noChangeAspect="1" noChangeArrowheads="1"/>
          </p:cNvPicPr>
          <p:nvPr/>
        </p:nvPicPr>
        <p:blipFill>
          <a:blip r:embed="rId4" cstate="print"/>
          <a:srcRect/>
          <a:stretch>
            <a:fillRect/>
          </a:stretch>
        </p:blipFill>
        <p:spPr bwMode="auto">
          <a:xfrm>
            <a:off x="6677025" y="2286000"/>
            <a:ext cx="2619375" cy="3743325"/>
          </a:xfrm>
          <a:prstGeom prst="rect">
            <a:avLst/>
          </a:prstGeom>
          <a:noFill/>
        </p:spPr>
      </p:pic>
      <p:pic>
        <p:nvPicPr>
          <p:cNvPr id="137221" name="Picture 5" descr="http://shroudofturin.files.wordpress.com/2012/04/image69.png"/>
          <p:cNvPicPr>
            <a:picLocks noChangeAspect="1" noChangeArrowheads="1"/>
          </p:cNvPicPr>
          <p:nvPr/>
        </p:nvPicPr>
        <p:blipFill>
          <a:blip r:embed="rId5" cstate="print"/>
          <a:srcRect/>
          <a:stretch>
            <a:fillRect/>
          </a:stretch>
        </p:blipFill>
        <p:spPr bwMode="auto">
          <a:xfrm>
            <a:off x="5012851" y="3657600"/>
            <a:ext cx="1921349" cy="2428876"/>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p:txBody>
          <a:bodyPr/>
          <a:lstStyle/>
          <a:p>
            <a:r>
              <a:rPr lang="en-US" dirty="0" smtClean="0"/>
              <a:t>Alan </a:t>
            </a:r>
            <a:r>
              <a:rPr lang="en-US" dirty="0" err="1" smtClean="0"/>
              <a:t>Whanger</a:t>
            </a:r>
            <a:r>
              <a:rPr lang="en-US" dirty="0" smtClean="0"/>
              <a:t> and his wife Mary and the Council for Study of the Shroud of Turin</a:t>
            </a:r>
          </a:p>
          <a:p>
            <a:pPr lvl="1"/>
            <a:r>
              <a:rPr lang="en-US" dirty="0" smtClean="0"/>
              <a:t>Pioneered polarizer</a:t>
            </a:r>
            <a:br>
              <a:rPr lang="en-US" dirty="0" smtClean="0"/>
            </a:br>
            <a:r>
              <a:rPr lang="en-US" dirty="0" smtClean="0"/>
              <a:t>comparison methods</a:t>
            </a:r>
          </a:p>
          <a:p>
            <a:pPr lvl="1"/>
            <a:r>
              <a:rPr lang="en-US" dirty="0" smtClean="0"/>
              <a:t>Focuses on</a:t>
            </a:r>
            <a:br>
              <a:rPr lang="en-US" dirty="0" smtClean="0"/>
            </a:br>
            <a:r>
              <a:rPr lang="en-US" dirty="0" smtClean="0"/>
              <a:t>faint suggestive</a:t>
            </a:r>
            <a:br>
              <a:rPr lang="en-US" dirty="0" smtClean="0"/>
            </a:br>
            <a:r>
              <a:rPr lang="en-US" dirty="0" smtClean="0"/>
              <a:t>images</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48</a:t>
            </a:fld>
            <a:endParaRPr lang="en-US"/>
          </a:p>
        </p:txBody>
      </p:sp>
      <p:pic>
        <p:nvPicPr>
          <p:cNvPr id="138242" name="Picture 2" descr="http://shroud3d.com/wp-content/uploads/2010/07/USA-febr.march-2010-252.jpg"/>
          <p:cNvPicPr>
            <a:picLocks noChangeAspect="1" noChangeArrowheads="1"/>
          </p:cNvPicPr>
          <p:nvPr/>
        </p:nvPicPr>
        <p:blipFill>
          <a:blip r:embed="rId2" cstate="print"/>
          <a:srcRect/>
          <a:stretch>
            <a:fillRect/>
          </a:stretch>
        </p:blipFill>
        <p:spPr bwMode="auto">
          <a:xfrm>
            <a:off x="4541372" y="2971800"/>
            <a:ext cx="4526427" cy="3009900"/>
          </a:xfrm>
          <a:prstGeom prst="rect">
            <a:avLst/>
          </a:prstGeom>
          <a:noFill/>
        </p:spPr>
      </p:pic>
      <p:pic>
        <p:nvPicPr>
          <p:cNvPr id="7" name="Picture 6" descr="WhangerShroudBookB.jpg"/>
          <p:cNvPicPr>
            <a:picLocks noChangeAspect="1"/>
          </p:cNvPicPr>
          <p:nvPr/>
        </p:nvPicPr>
        <p:blipFill>
          <a:blip r:embed="rId3" cstate="print"/>
          <a:stretch>
            <a:fillRect/>
          </a:stretch>
        </p:blipFill>
        <p:spPr>
          <a:xfrm rot="20795825">
            <a:off x="3845312" y="3489072"/>
            <a:ext cx="2046315" cy="31750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p:txBody>
          <a:bodyPr/>
          <a:lstStyle/>
          <a:p>
            <a:r>
              <a:rPr lang="en-US" dirty="0" smtClean="0"/>
              <a:t>Fr. Francis </a:t>
            </a:r>
            <a:r>
              <a:rPr lang="en-US" dirty="0" err="1" smtClean="0"/>
              <a:t>Filas</a:t>
            </a:r>
            <a:r>
              <a:rPr lang="en-US" dirty="0" smtClean="0"/>
              <a:t>, S.J. explored the idea that coins are on the eyes of the man of the shroud</a:t>
            </a:r>
          </a:p>
          <a:p>
            <a:r>
              <a:rPr lang="en-US" dirty="0" smtClean="0"/>
              <a:t>Speculative Finding of a</a:t>
            </a:r>
            <a:br>
              <a:rPr lang="en-US" dirty="0" smtClean="0"/>
            </a:br>
            <a:r>
              <a:rPr lang="en-US" dirty="0" smtClean="0"/>
              <a:t>Pontus Pilate lepton</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49</a:t>
            </a:fld>
            <a:endParaRPr lang="en-US"/>
          </a:p>
        </p:txBody>
      </p:sp>
      <p:pic>
        <p:nvPicPr>
          <p:cNvPr id="151554" name="Picture 2" descr="http://www.british-israel.ca/filas.jpg"/>
          <p:cNvPicPr>
            <a:picLocks noChangeAspect="1" noChangeArrowheads="1"/>
          </p:cNvPicPr>
          <p:nvPr/>
        </p:nvPicPr>
        <p:blipFill>
          <a:blip r:embed="rId2" cstate="print"/>
          <a:srcRect/>
          <a:stretch>
            <a:fillRect/>
          </a:stretch>
        </p:blipFill>
        <p:spPr bwMode="auto">
          <a:xfrm>
            <a:off x="5167648" y="3048000"/>
            <a:ext cx="3785852" cy="3162300"/>
          </a:xfrm>
          <a:prstGeom prst="rect">
            <a:avLst/>
          </a:prstGeom>
          <a:noFill/>
        </p:spPr>
      </p:pic>
      <p:pic>
        <p:nvPicPr>
          <p:cNvPr id="151556" name="Picture 4" descr="http://www.british-israel.ca/coin5.jpg"/>
          <p:cNvPicPr>
            <a:picLocks noChangeAspect="1" noChangeArrowheads="1"/>
          </p:cNvPicPr>
          <p:nvPr/>
        </p:nvPicPr>
        <p:blipFill>
          <a:blip r:embed="rId3" cstate="print"/>
          <a:srcRect/>
          <a:stretch>
            <a:fillRect/>
          </a:stretch>
        </p:blipFill>
        <p:spPr bwMode="auto">
          <a:xfrm>
            <a:off x="2057400" y="3810000"/>
            <a:ext cx="2438400" cy="2414954"/>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Enduring Mystery</a:t>
            </a:r>
            <a:endParaRPr lang="en-US" dirty="0"/>
          </a:p>
        </p:txBody>
      </p:sp>
      <p:sp>
        <p:nvSpPr>
          <p:cNvPr id="3" name="Content Placeholder 2"/>
          <p:cNvSpPr>
            <a:spLocks noGrp="1"/>
          </p:cNvSpPr>
          <p:nvPr>
            <p:ph idx="1"/>
          </p:nvPr>
        </p:nvSpPr>
        <p:spPr>
          <a:xfrm>
            <a:off x="533400" y="1524000"/>
            <a:ext cx="8229600" cy="4525963"/>
          </a:xfrm>
        </p:spPr>
        <p:txBody>
          <a:bodyPr/>
          <a:lstStyle/>
          <a:p>
            <a:r>
              <a:rPr lang="en-US" dirty="0" smtClean="0"/>
              <a:t>The Shroud Of Turin Continues To Mystify</a:t>
            </a:r>
          </a:p>
          <a:p>
            <a:r>
              <a:rPr lang="en-US" dirty="0" smtClean="0"/>
              <a:t>We Will Explore The Mystery Taking A Journey Through The Many Stories That Attempt To Capture The Reality Of The Shroud Of Turin</a:t>
            </a:r>
          </a:p>
          <a:p>
            <a:pPr>
              <a:buNone/>
            </a:pP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5</a:t>
            </a:fld>
            <a:endParaRPr lang="en-US" dirty="0"/>
          </a:p>
        </p:txBody>
      </p:sp>
      <p:sp>
        <p:nvSpPr>
          <p:cNvPr id="7" name="Rectangle 6"/>
          <p:cNvSpPr/>
          <p:nvPr/>
        </p:nvSpPr>
        <p:spPr>
          <a:xfrm rot="1099779">
            <a:off x="1337453" y="3563741"/>
            <a:ext cx="6642588" cy="2308324"/>
          </a:xfrm>
          <a:prstGeom prst="rect">
            <a:avLst/>
          </a:prstGeom>
          <a:noFill/>
          <a:effectLst>
            <a:glow rad="101600">
              <a:schemeClr val="accent2">
                <a:satMod val="175000"/>
                <a:alpha val="40000"/>
              </a:schemeClr>
            </a:glow>
          </a:effectLst>
          <a:scene3d>
            <a:camera prst="isometricRightUp"/>
            <a:lightRig rig="threePt" dir="t"/>
          </a:scene3d>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Journey </a:t>
            </a:r>
          </a:p>
          <a:p>
            <a:pPr algn="ctr"/>
            <a:r>
              <a:rPr lang="en-US" sz="7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Through Stories</a:t>
            </a:r>
            <a:endPar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a:xfrm>
            <a:off x="457200" y="1447800"/>
            <a:ext cx="8229600" cy="4525963"/>
          </a:xfrm>
        </p:spPr>
        <p:txBody>
          <a:bodyPr/>
          <a:lstStyle/>
          <a:p>
            <a:r>
              <a:rPr lang="en-US" dirty="0" smtClean="0"/>
              <a:t>Max </a:t>
            </a:r>
            <a:r>
              <a:rPr lang="en-US" dirty="0" err="1" smtClean="0"/>
              <a:t>Frei</a:t>
            </a:r>
            <a:r>
              <a:rPr lang="en-US" dirty="0" smtClean="0"/>
              <a:t>, Swiss Criminologist, pioneer of tape sampling, discovered pollens on shroud </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50</a:t>
            </a:fld>
            <a:endParaRPr lang="en-US"/>
          </a:p>
        </p:txBody>
      </p:sp>
      <p:pic>
        <p:nvPicPr>
          <p:cNvPr id="139266" name="Picture 2" descr="http://www.shroud.com/78strp6.gif"/>
          <p:cNvPicPr>
            <a:picLocks noChangeAspect="1" noChangeArrowheads="1"/>
          </p:cNvPicPr>
          <p:nvPr/>
        </p:nvPicPr>
        <p:blipFill>
          <a:blip r:embed="rId2" cstate="print"/>
          <a:srcRect/>
          <a:stretch>
            <a:fillRect/>
          </a:stretch>
        </p:blipFill>
        <p:spPr bwMode="auto">
          <a:xfrm>
            <a:off x="6248400" y="2514600"/>
            <a:ext cx="2667000" cy="3905251"/>
          </a:xfrm>
          <a:prstGeom prst="rect">
            <a:avLst/>
          </a:prstGeom>
          <a:noFill/>
        </p:spPr>
      </p:pic>
      <p:pic>
        <p:nvPicPr>
          <p:cNvPr id="139268" name="Picture 4" descr="[FreiPollen1.JPG]"/>
          <p:cNvPicPr>
            <a:picLocks noChangeAspect="1" noChangeArrowheads="1"/>
          </p:cNvPicPr>
          <p:nvPr/>
        </p:nvPicPr>
        <p:blipFill>
          <a:blip r:embed="rId3" cstate="print"/>
          <a:srcRect/>
          <a:stretch>
            <a:fillRect/>
          </a:stretch>
        </p:blipFill>
        <p:spPr bwMode="auto">
          <a:xfrm>
            <a:off x="228600" y="2667000"/>
            <a:ext cx="5686425" cy="36576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Resources: People</a:t>
            </a:r>
            <a:endParaRPr lang="en-US" dirty="0"/>
          </a:p>
        </p:txBody>
      </p:sp>
      <p:sp>
        <p:nvSpPr>
          <p:cNvPr id="3" name="Content Placeholder 2"/>
          <p:cNvSpPr>
            <a:spLocks noGrp="1"/>
          </p:cNvSpPr>
          <p:nvPr>
            <p:ph idx="1"/>
          </p:nvPr>
        </p:nvSpPr>
        <p:spPr>
          <a:xfrm>
            <a:off x="914400" y="914400"/>
            <a:ext cx="8229600" cy="4525963"/>
          </a:xfrm>
        </p:spPr>
        <p:txBody>
          <a:bodyPr/>
          <a:lstStyle/>
          <a:p>
            <a:r>
              <a:rPr lang="en-US" dirty="0" smtClean="0"/>
              <a:t>Ray Rogers (1927-2005), Los Alamos Chemist, member of the STURP team and author of important ideas about the image formation process</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51</a:t>
            </a:fld>
            <a:endParaRPr lang="en-US"/>
          </a:p>
        </p:txBody>
      </p:sp>
      <p:pic>
        <p:nvPicPr>
          <p:cNvPr id="141314" name="Picture 2" descr="http://llanoestacado.org/freeinquiry/skeptic/shroud/articles/rogers-sm.jpg"/>
          <p:cNvPicPr>
            <a:picLocks noChangeAspect="1" noChangeArrowheads="1"/>
          </p:cNvPicPr>
          <p:nvPr/>
        </p:nvPicPr>
        <p:blipFill>
          <a:blip r:embed="rId2" cstate="print"/>
          <a:srcRect/>
          <a:stretch>
            <a:fillRect/>
          </a:stretch>
        </p:blipFill>
        <p:spPr bwMode="auto">
          <a:xfrm>
            <a:off x="0" y="3200400"/>
            <a:ext cx="3638550" cy="3162301"/>
          </a:xfrm>
          <a:prstGeom prst="rect">
            <a:avLst/>
          </a:prstGeom>
          <a:noFill/>
        </p:spPr>
      </p:pic>
      <p:pic>
        <p:nvPicPr>
          <p:cNvPr id="141318" name="Picture 6" descr="http://img.youtube.com/vi/9HdKRt4kAsk/hqdefault.jpg"/>
          <p:cNvPicPr>
            <a:picLocks noChangeAspect="1" noChangeArrowheads="1"/>
          </p:cNvPicPr>
          <p:nvPr/>
        </p:nvPicPr>
        <p:blipFill>
          <a:blip r:embed="rId3" cstate="print"/>
          <a:srcRect/>
          <a:stretch>
            <a:fillRect/>
          </a:stretch>
        </p:blipFill>
        <p:spPr bwMode="auto">
          <a:xfrm rot="16200000">
            <a:off x="4867276" y="3133725"/>
            <a:ext cx="3733800" cy="2800351"/>
          </a:xfrm>
          <a:prstGeom prst="rect">
            <a:avLst/>
          </a:prstGeom>
          <a:noFill/>
        </p:spPr>
      </p:pic>
      <p:pic>
        <p:nvPicPr>
          <p:cNvPr id="141316" name="Picture 4" descr="https://www.shroud.com/images/rogerscoversmallx.jpg"/>
          <p:cNvPicPr>
            <a:picLocks noChangeAspect="1" noChangeArrowheads="1"/>
          </p:cNvPicPr>
          <p:nvPr/>
        </p:nvPicPr>
        <p:blipFill>
          <a:blip r:embed="rId4" cstate="print"/>
          <a:srcRect/>
          <a:stretch>
            <a:fillRect/>
          </a:stretch>
        </p:blipFill>
        <p:spPr bwMode="auto">
          <a:xfrm rot="864309">
            <a:off x="3292802" y="3199385"/>
            <a:ext cx="2190750" cy="2857500"/>
          </a:xfrm>
          <a:prstGeom prst="rect">
            <a:avLst/>
          </a:prstGeom>
          <a:noFill/>
        </p:spPr>
      </p:pic>
      <p:sp>
        <p:nvSpPr>
          <p:cNvPr id="9" name="TextBox 8"/>
          <p:cNvSpPr txBox="1"/>
          <p:nvPr/>
        </p:nvSpPr>
        <p:spPr>
          <a:xfrm>
            <a:off x="3124200" y="2438400"/>
            <a:ext cx="4298228" cy="369332"/>
          </a:xfrm>
          <a:prstGeom prst="rect">
            <a:avLst/>
          </a:prstGeom>
          <a:noFill/>
        </p:spPr>
        <p:txBody>
          <a:bodyPr wrap="none" rtlCol="0">
            <a:spAutoFit/>
          </a:bodyPr>
          <a:lstStyle/>
          <a:p>
            <a:r>
              <a:rPr lang="en-US" dirty="0" smtClean="0">
                <a:hlinkClick r:id="rId5"/>
              </a:rPr>
              <a:t>http://www.shroud.com/pdfs/rogers10.pdf</a:t>
            </a:r>
            <a:r>
              <a:rPr lang="en-US" dirty="0" smtClean="0"/>
              <a:t> </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8" name="Picture 8" descr="https://www.shroud.com/images/ssicovr15.jpg"/>
          <p:cNvPicPr>
            <a:picLocks noChangeAspect="1" noChangeArrowheads="1"/>
          </p:cNvPicPr>
          <p:nvPr/>
        </p:nvPicPr>
        <p:blipFill>
          <a:blip r:embed="rId2" cstate="print"/>
          <a:srcRect/>
          <a:stretch>
            <a:fillRect/>
          </a:stretch>
        </p:blipFill>
        <p:spPr bwMode="auto">
          <a:xfrm rot="20693900">
            <a:off x="457200" y="2819400"/>
            <a:ext cx="2495550" cy="3743325"/>
          </a:xfrm>
          <a:prstGeom prst="rect">
            <a:avLst/>
          </a:prstGeom>
          <a:noFill/>
        </p:spPr>
      </p:pic>
      <p:sp>
        <p:nvSpPr>
          <p:cNvPr id="2" name="Title 1"/>
          <p:cNvSpPr>
            <a:spLocks noGrp="1"/>
          </p:cNvSpPr>
          <p:nvPr>
            <p:ph type="title"/>
          </p:nvPr>
        </p:nvSpPr>
        <p:spPr>
          <a:xfrm>
            <a:off x="457200" y="152400"/>
            <a:ext cx="8229600" cy="1143000"/>
          </a:xfrm>
        </p:spPr>
        <p:txBody>
          <a:bodyPr/>
          <a:lstStyle/>
          <a:p>
            <a:r>
              <a:rPr lang="en-US" dirty="0" smtClean="0"/>
              <a:t>Resources: People</a:t>
            </a:r>
            <a:endParaRPr lang="en-US" dirty="0"/>
          </a:p>
        </p:txBody>
      </p:sp>
      <p:sp>
        <p:nvSpPr>
          <p:cNvPr id="3" name="Content Placeholder 2"/>
          <p:cNvSpPr>
            <a:spLocks noGrp="1"/>
          </p:cNvSpPr>
          <p:nvPr>
            <p:ph idx="1"/>
          </p:nvPr>
        </p:nvSpPr>
        <p:spPr>
          <a:xfrm>
            <a:off x="152400" y="1066800"/>
            <a:ext cx="8839200" cy="4525963"/>
          </a:xfrm>
        </p:spPr>
        <p:txBody>
          <a:bodyPr/>
          <a:lstStyle/>
          <a:p>
            <a:r>
              <a:rPr lang="en-US" dirty="0" smtClean="0"/>
              <a:t>Dorothy </a:t>
            </a:r>
            <a:r>
              <a:rPr lang="en-US" dirty="0" err="1" smtClean="0"/>
              <a:t>Crispino</a:t>
            </a:r>
            <a:r>
              <a:rPr lang="en-US" dirty="0" smtClean="0"/>
              <a:t> (1916-2014), founder and editor of Shroud Spectrum International, peer reviewed journal (issues available on shroud.com)</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52</a:t>
            </a:fld>
            <a:endParaRPr lang="en-US"/>
          </a:p>
        </p:txBody>
      </p:sp>
      <p:pic>
        <p:nvPicPr>
          <p:cNvPr id="153602" name="Picture 2" descr="https://encrypted-tbn2.gstatic.com/images?q=tbn:ANd9GcTmUAm5vI9NXGbagkNlxcHdsxawmj2sU-ucG4-OSskcziC90nWl"/>
          <p:cNvPicPr>
            <a:picLocks noChangeAspect="1" noChangeArrowheads="1"/>
          </p:cNvPicPr>
          <p:nvPr/>
        </p:nvPicPr>
        <p:blipFill>
          <a:blip r:embed="rId3" cstate="print"/>
          <a:srcRect/>
          <a:stretch>
            <a:fillRect/>
          </a:stretch>
        </p:blipFill>
        <p:spPr bwMode="auto">
          <a:xfrm>
            <a:off x="5943600" y="2590800"/>
            <a:ext cx="2952750" cy="3743325"/>
          </a:xfrm>
          <a:prstGeom prst="rect">
            <a:avLst/>
          </a:prstGeom>
          <a:noFill/>
        </p:spPr>
      </p:pic>
      <p:pic>
        <p:nvPicPr>
          <p:cNvPr id="153604" name="Picture 4" descr="https://www.shroud.com/images/ssicovr2829.jpg"/>
          <p:cNvPicPr>
            <a:picLocks noChangeAspect="1" noChangeArrowheads="1"/>
          </p:cNvPicPr>
          <p:nvPr/>
        </p:nvPicPr>
        <p:blipFill>
          <a:blip r:embed="rId4" cstate="print"/>
          <a:srcRect/>
          <a:stretch>
            <a:fillRect/>
          </a:stretch>
        </p:blipFill>
        <p:spPr bwMode="auto">
          <a:xfrm rot="1114454">
            <a:off x="3808288" y="2817743"/>
            <a:ext cx="2476500" cy="3743325"/>
          </a:xfrm>
          <a:prstGeom prst="rect">
            <a:avLst/>
          </a:prstGeom>
          <a:noFill/>
        </p:spPr>
      </p:pic>
      <p:pic>
        <p:nvPicPr>
          <p:cNvPr id="153606" name="Picture 6" descr="https://www.shroud.com/images/ssicovr03.jpg"/>
          <p:cNvPicPr>
            <a:picLocks noChangeAspect="1" noChangeArrowheads="1"/>
          </p:cNvPicPr>
          <p:nvPr/>
        </p:nvPicPr>
        <p:blipFill>
          <a:blip r:embed="rId5" cstate="print"/>
          <a:srcRect/>
          <a:stretch>
            <a:fillRect/>
          </a:stretch>
        </p:blipFill>
        <p:spPr bwMode="auto">
          <a:xfrm>
            <a:off x="1981200" y="2667000"/>
            <a:ext cx="2476500" cy="3743325"/>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a:xfrm>
            <a:off x="914400" y="1219200"/>
            <a:ext cx="8229600" cy="4525963"/>
          </a:xfrm>
        </p:spPr>
        <p:txBody>
          <a:bodyPr/>
          <a:lstStyle/>
          <a:p>
            <a:r>
              <a:rPr lang="en-US" dirty="0" err="1" smtClean="0"/>
              <a:t>Petrus</a:t>
            </a:r>
            <a:r>
              <a:rPr lang="en-US" dirty="0" smtClean="0"/>
              <a:t> </a:t>
            </a:r>
            <a:r>
              <a:rPr lang="en-US" dirty="0" err="1" smtClean="0"/>
              <a:t>Soons</a:t>
            </a:r>
            <a:r>
              <a:rPr lang="en-US" dirty="0" smtClean="0"/>
              <a:t> and Pete Schumacher the two masters of shroud 3D</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53</a:t>
            </a:fld>
            <a:endParaRPr lang="en-US"/>
          </a:p>
        </p:txBody>
      </p:sp>
      <p:sp>
        <p:nvSpPr>
          <p:cNvPr id="6" name="TextBox 5"/>
          <p:cNvSpPr txBox="1"/>
          <p:nvPr/>
        </p:nvSpPr>
        <p:spPr>
          <a:xfrm>
            <a:off x="457200" y="5867400"/>
            <a:ext cx="4306179" cy="369332"/>
          </a:xfrm>
          <a:prstGeom prst="rect">
            <a:avLst/>
          </a:prstGeom>
          <a:noFill/>
        </p:spPr>
        <p:txBody>
          <a:bodyPr wrap="none" rtlCol="0">
            <a:spAutoFit/>
          </a:bodyPr>
          <a:lstStyle/>
          <a:p>
            <a:r>
              <a:rPr lang="en-US" dirty="0" smtClean="0">
                <a:hlinkClick r:id="rId2"/>
              </a:rPr>
              <a:t>http://vimeo.com/40036132</a:t>
            </a:r>
            <a:r>
              <a:rPr lang="en-US" dirty="0" smtClean="0"/>
              <a:t>   3D animation</a:t>
            </a:r>
            <a:endParaRPr lang="en-US" dirty="0"/>
          </a:p>
        </p:txBody>
      </p:sp>
      <p:pic>
        <p:nvPicPr>
          <p:cNvPr id="155650" name="Picture 2" descr="http://cdn-3-service.phanfare.com/images/external/3644101_4771140_107867693_Web_2/0_0_9abc54a9e854af55b11f6b4f90dd8b8a_1"/>
          <p:cNvPicPr>
            <a:picLocks noChangeAspect="1" noChangeArrowheads="1"/>
          </p:cNvPicPr>
          <p:nvPr/>
        </p:nvPicPr>
        <p:blipFill>
          <a:blip r:embed="rId3" cstate="print"/>
          <a:srcRect/>
          <a:stretch>
            <a:fillRect/>
          </a:stretch>
        </p:blipFill>
        <p:spPr bwMode="auto">
          <a:xfrm>
            <a:off x="3429000" y="2362200"/>
            <a:ext cx="5334000" cy="3552825"/>
          </a:xfrm>
          <a:prstGeom prst="rect">
            <a:avLst/>
          </a:prstGeom>
          <a:noFill/>
        </p:spPr>
      </p:pic>
      <p:pic>
        <p:nvPicPr>
          <p:cNvPr id="155652" name="Picture 4" descr="http://greatshroudofturinfaq.com/images/vp8.JPG"/>
          <p:cNvPicPr>
            <a:picLocks noChangeAspect="1" noChangeArrowheads="1"/>
          </p:cNvPicPr>
          <p:nvPr/>
        </p:nvPicPr>
        <p:blipFill>
          <a:blip r:embed="rId4" cstate="print"/>
          <a:srcRect/>
          <a:stretch>
            <a:fillRect/>
          </a:stretch>
        </p:blipFill>
        <p:spPr bwMode="auto">
          <a:xfrm>
            <a:off x="6603999" y="4419600"/>
            <a:ext cx="2540001" cy="1905001"/>
          </a:xfrm>
          <a:prstGeom prst="rect">
            <a:avLst/>
          </a:prstGeom>
          <a:noFill/>
        </p:spPr>
      </p:pic>
      <p:pic>
        <p:nvPicPr>
          <p:cNvPr id="155654" name="Picture 6" descr="http://shroudofturin.files.wordpress.com/2010/10/image12.png"/>
          <p:cNvPicPr>
            <a:picLocks noChangeAspect="1" noChangeArrowheads="1"/>
          </p:cNvPicPr>
          <p:nvPr/>
        </p:nvPicPr>
        <p:blipFill>
          <a:blip r:embed="rId5" cstate="print"/>
          <a:srcRect/>
          <a:stretch>
            <a:fillRect/>
          </a:stretch>
        </p:blipFill>
        <p:spPr bwMode="auto">
          <a:xfrm>
            <a:off x="838200" y="2514600"/>
            <a:ext cx="2388497" cy="2752725"/>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a:xfrm>
            <a:off x="685800" y="1295400"/>
            <a:ext cx="8229600" cy="4525963"/>
          </a:xfrm>
        </p:spPr>
        <p:txBody>
          <a:bodyPr/>
          <a:lstStyle/>
          <a:p>
            <a:r>
              <a:rPr lang="en-US" dirty="0" smtClean="0"/>
              <a:t>Fred </a:t>
            </a:r>
            <a:r>
              <a:rPr lang="en-US" dirty="0" err="1" smtClean="0"/>
              <a:t>Zugibe</a:t>
            </a:r>
            <a:r>
              <a:rPr lang="en-US" dirty="0" smtClean="0"/>
              <a:t>, M.D., Ph.D. (1928 – 2013) forensic scientist studied crucifixion </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54</a:t>
            </a:fld>
            <a:endParaRPr lang="en-US"/>
          </a:p>
        </p:txBody>
      </p:sp>
      <p:pic>
        <p:nvPicPr>
          <p:cNvPr id="145410" name="Picture 2" descr="http://2.bp.blogspot.com/-9wVkBM-XBME/UjKkBSE7j-I/AAAAAAAAB4A/cj_AOd98HGU/s1600/ZugibeF.jpg"/>
          <p:cNvPicPr>
            <a:picLocks noChangeAspect="1" noChangeArrowheads="1"/>
          </p:cNvPicPr>
          <p:nvPr/>
        </p:nvPicPr>
        <p:blipFill>
          <a:blip r:embed="rId2" cstate="print"/>
          <a:srcRect/>
          <a:stretch>
            <a:fillRect/>
          </a:stretch>
        </p:blipFill>
        <p:spPr bwMode="auto">
          <a:xfrm>
            <a:off x="5105400" y="2438400"/>
            <a:ext cx="3766000" cy="2562225"/>
          </a:xfrm>
          <a:prstGeom prst="rect">
            <a:avLst/>
          </a:prstGeom>
          <a:noFill/>
        </p:spPr>
      </p:pic>
      <p:pic>
        <p:nvPicPr>
          <p:cNvPr id="145414" name="Picture 6" descr="http://www.abload.de/img/kreuzigungnr.539iorm.jpg"/>
          <p:cNvPicPr>
            <a:picLocks noChangeAspect="1" noChangeArrowheads="1"/>
          </p:cNvPicPr>
          <p:nvPr/>
        </p:nvPicPr>
        <p:blipFill>
          <a:blip r:embed="rId3" cstate="print"/>
          <a:srcRect/>
          <a:stretch>
            <a:fillRect/>
          </a:stretch>
        </p:blipFill>
        <p:spPr bwMode="auto">
          <a:xfrm>
            <a:off x="152400" y="3276600"/>
            <a:ext cx="3810000" cy="2762251"/>
          </a:xfrm>
          <a:prstGeom prst="rect">
            <a:avLst/>
          </a:prstGeom>
          <a:noFill/>
        </p:spPr>
      </p:pic>
      <p:pic>
        <p:nvPicPr>
          <p:cNvPr id="145412" name="Picture 4" descr="http://ecx.images-amazon.com/images/I/91xk00PXJWL.jpg"/>
          <p:cNvPicPr>
            <a:picLocks noChangeAspect="1" noChangeArrowheads="1"/>
          </p:cNvPicPr>
          <p:nvPr/>
        </p:nvPicPr>
        <p:blipFill>
          <a:blip r:embed="rId4" cstate="print"/>
          <a:srcRect/>
          <a:stretch>
            <a:fillRect/>
          </a:stretch>
        </p:blipFill>
        <p:spPr bwMode="auto">
          <a:xfrm rot="1375947">
            <a:off x="3856737" y="2770844"/>
            <a:ext cx="2524125" cy="3743325"/>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a:xfrm>
            <a:off x="762000" y="1219200"/>
            <a:ext cx="8229600" cy="4525963"/>
          </a:xfrm>
        </p:spPr>
        <p:txBody>
          <a:bodyPr/>
          <a:lstStyle/>
          <a:p>
            <a:r>
              <a:rPr lang="en-US" dirty="0" smtClean="0"/>
              <a:t>Joe Marino and Sue </a:t>
            </a:r>
            <a:r>
              <a:rPr lang="en-US" dirty="0" err="1" smtClean="0"/>
              <a:t>Benford</a:t>
            </a:r>
            <a:r>
              <a:rPr lang="en-US" dirty="0" smtClean="0"/>
              <a:t> pioneered theories about problems with C14 samples</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55</a:t>
            </a:fld>
            <a:endParaRPr lang="en-US"/>
          </a:p>
        </p:txBody>
      </p:sp>
      <p:pic>
        <p:nvPicPr>
          <p:cNvPr id="142338" name="Picture 2" descr="http://newvistas.homestead.com/files/joeandsueatdinner.jpg"/>
          <p:cNvPicPr>
            <a:picLocks noChangeAspect="1" noChangeArrowheads="1"/>
          </p:cNvPicPr>
          <p:nvPr/>
        </p:nvPicPr>
        <p:blipFill>
          <a:blip r:embed="rId2" cstate="print"/>
          <a:srcRect/>
          <a:stretch>
            <a:fillRect/>
          </a:stretch>
        </p:blipFill>
        <p:spPr bwMode="auto">
          <a:xfrm>
            <a:off x="-533400" y="2667000"/>
            <a:ext cx="5334000" cy="3524251"/>
          </a:xfrm>
          <a:prstGeom prst="rect">
            <a:avLst/>
          </a:prstGeom>
          <a:noFill/>
        </p:spPr>
      </p:pic>
      <p:pic>
        <p:nvPicPr>
          <p:cNvPr id="142340" name="Picture 4" descr="http://ecx.images-amazon.com/images/I/818lVMEGLHL.jpg"/>
          <p:cNvPicPr>
            <a:picLocks noChangeAspect="1" noChangeArrowheads="1"/>
          </p:cNvPicPr>
          <p:nvPr/>
        </p:nvPicPr>
        <p:blipFill>
          <a:blip r:embed="rId3" cstate="print"/>
          <a:srcRect/>
          <a:stretch>
            <a:fillRect/>
          </a:stretch>
        </p:blipFill>
        <p:spPr bwMode="auto">
          <a:xfrm rot="19749569">
            <a:off x="4364469" y="2508614"/>
            <a:ext cx="2495550" cy="3743325"/>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a:xfrm>
            <a:off x="533400" y="1295400"/>
            <a:ext cx="8229600" cy="4525963"/>
          </a:xfrm>
        </p:spPr>
        <p:txBody>
          <a:bodyPr/>
          <a:lstStyle/>
          <a:p>
            <a:r>
              <a:rPr lang="en-US" dirty="0" smtClean="0"/>
              <a:t>Roger Basset, artist, works to try to discover the image of Jesus within the shroud "noise" without distorting the information</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56</a:t>
            </a:fld>
            <a:endParaRPr lang="en-US" dirty="0"/>
          </a:p>
        </p:txBody>
      </p:sp>
      <p:pic>
        <p:nvPicPr>
          <p:cNvPr id="140291" name="Picture 3" descr="C:\Users\Ray\Documents\Shroud\RogerBasset\9.30.2013-1C-face-26-comp.jpg"/>
          <p:cNvPicPr>
            <a:picLocks noChangeAspect="1" noChangeArrowheads="1"/>
          </p:cNvPicPr>
          <p:nvPr/>
        </p:nvPicPr>
        <p:blipFill>
          <a:blip r:embed="rId2" cstate="print"/>
          <a:srcRect/>
          <a:stretch>
            <a:fillRect/>
          </a:stretch>
        </p:blipFill>
        <p:spPr bwMode="auto">
          <a:xfrm>
            <a:off x="2362200" y="2971800"/>
            <a:ext cx="4495800" cy="3006882"/>
          </a:xfrm>
          <a:prstGeom prst="rect">
            <a:avLst/>
          </a:prstGeom>
          <a:noFill/>
        </p:spPr>
      </p:pic>
      <p:pic>
        <p:nvPicPr>
          <p:cNvPr id="140290" name="Picture 2" descr="http://www.stlouisshroudconference.com/images/presenters/Bassett.jpg"/>
          <p:cNvPicPr>
            <a:picLocks noChangeAspect="1" noChangeArrowheads="1"/>
          </p:cNvPicPr>
          <p:nvPr/>
        </p:nvPicPr>
        <p:blipFill>
          <a:blip r:embed="rId3" cstate="print"/>
          <a:srcRect/>
          <a:stretch>
            <a:fillRect/>
          </a:stretch>
        </p:blipFill>
        <p:spPr bwMode="auto">
          <a:xfrm>
            <a:off x="838200" y="2895600"/>
            <a:ext cx="1838325" cy="2000251"/>
          </a:xfrm>
          <a:prstGeom prst="rect">
            <a:avLst/>
          </a:prstGeom>
          <a:noFill/>
        </p:spPr>
      </p:pic>
      <p:pic>
        <p:nvPicPr>
          <p:cNvPr id="9" name="Picture 8" descr="11.25.2013-front-102Resize-400.jpg"/>
          <p:cNvPicPr>
            <a:picLocks noChangeAspect="1"/>
          </p:cNvPicPr>
          <p:nvPr/>
        </p:nvPicPr>
        <p:blipFill>
          <a:blip r:embed="rId4" cstate="print"/>
          <a:stretch>
            <a:fillRect/>
          </a:stretch>
        </p:blipFill>
        <p:spPr>
          <a:xfrm>
            <a:off x="6934200" y="2438400"/>
            <a:ext cx="1981200" cy="3917823"/>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229600" cy="1143000"/>
          </a:xfrm>
        </p:spPr>
        <p:txBody>
          <a:bodyPr/>
          <a:lstStyle/>
          <a:p>
            <a:r>
              <a:rPr lang="en-US" dirty="0" smtClean="0"/>
              <a:t>Resources: People</a:t>
            </a:r>
            <a:endParaRPr lang="en-US" dirty="0"/>
          </a:p>
        </p:txBody>
      </p:sp>
      <p:sp>
        <p:nvSpPr>
          <p:cNvPr id="3" name="Content Placeholder 2"/>
          <p:cNvSpPr>
            <a:spLocks noGrp="1"/>
          </p:cNvSpPr>
          <p:nvPr>
            <p:ph idx="1"/>
          </p:nvPr>
        </p:nvSpPr>
        <p:spPr>
          <a:xfrm>
            <a:off x="381000" y="1036637"/>
            <a:ext cx="8229600" cy="4525963"/>
          </a:xfrm>
        </p:spPr>
        <p:txBody>
          <a:bodyPr/>
          <a:lstStyle/>
          <a:p>
            <a:r>
              <a:rPr lang="en-US" dirty="0" smtClean="0"/>
              <a:t>Fr Peter </a:t>
            </a:r>
            <a:r>
              <a:rPr lang="en-US" dirty="0" err="1" smtClean="0"/>
              <a:t>Rinaldi</a:t>
            </a:r>
            <a:r>
              <a:rPr lang="en-US" dirty="0" smtClean="0"/>
              <a:t> (1911-1993) and Fr. Adam Otterbein (1916-1998) </a:t>
            </a:r>
            <a:br>
              <a:rPr lang="en-US" dirty="0" smtClean="0"/>
            </a:br>
            <a:r>
              <a:rPr lang="en-US" dirty="0" smtClean="0"/>
              <a:t>founders of the Holy </a:t>
            </a:r>
            <a:br>
              <a:rPr lang="en-US" dirty="0" smtClean="0"/>
            </a:br>
            <a:r>
              <a:rPr lang="en-US" dirty="0" smtClean="0"/>
              <a:t>Shroud Guild were </a:t>
            </a:r>
            <a:br>
              <a:rPr lang="en-US" dirty="0" smtClean="0"/>
            </a:br>
            <a:r>
              <a:rPr lang="en-US" dirty="0" smtClean="0"/>
              <a:t>largely responsible </a:t>
            </a:r>
            <a:br>
              <a:rPr lang="en-US" dirty="0" smtClean="0"/>
            </a:br>
            <a:r>
              <a:rPr lang="en-US" dirty="0" smtClean="0"/>
              <a:t>for the success of the</a:t>
            </a:r>
            <a:br>
              <a:rPr lang="en-US" dirty="0" smtClean="0"/>
            </a:br>
            <a:r>
              <a:rPr lang="en-US" dirty="0" smtClean="0"/>
              <a:t>1978 STURP work   </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57</a:t>
            </a:fld>
            <a:endParaRPr lang="en-US"/>
          </a:p>
        </p:txBody>
      </p:sp>
      <p:pic>
        <p:nvPicPr>
          <p:cNvPr id="163842" name="Picture 2" descr="http://1.bp.blogspot.com/-_DdJBpXbEhs/UxBIwj_mZkI/AAAAAAAADvs/6iizsrIEv00/s1600/Rinaldi+OtterbeinWilcox2010p128L.jpg"/>
          <p:cNvPicPr>
            <a:picLocks noChangeAspect="1" noChangeArrowheads="1"/>
          </p:cNvPicPr>
          <p:nvPr/>
        </p:nvPicPr>
        <p:blipFill>
          <a:blip r:embed="rId2" cstate="print"/>
          <a:srcRect/>
          <a:stretch>
            <a:fillRect/>
          </a:stretch>
        </p:blipFill>
        <p:spPr bwMode="auto">
          <a:xfrm>
            <a:off x="4648200" y="1524000"/>
            <a:ext cx="4495800" cy="4907915"/>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a:xfrm>
            <a:off x="0" y="1600200"/>
            <a:ext cx="8229600" cy="4800600"/>
          </a:xfrm>
        </p:spPr>
        <p:txBody>
          <a:bodyPr>
            <a:normAutofit/>
          </a:bodyPr>
          <a:lstStyle/>
          <a:p>
            <a:r>
              <a:rPr lang="en-US" dirty="0" smtClean="0"/>
              <a:t>Fr. Adam Otterbein (1915-1998)</a:t>
            </a:r>
            <a:br>
              <a:rPr lang="en-US" dirty="0" smtClean="0"/>
            </a:br>
            <a:r>
              <a:rPr lang="en-US" dirty="0" smtClean="0"/>
              <a:t> with Al Adler</a:t>
            </a:r>
          </a:p>
          <a:p>
            <a:pPr lvl="1"/>
            <a:r>
              <a:rPr lang="en-US" dirty="0" smtClean="0"/>
              <a:t>Fr. Otterbein was the "go-to"</a:t>
            </a:r>
            <a:br>
              <a:rPr lang="en-US" dirty="0" smtClean="0"/>
            </a:br>
            <a:r>
              <a:rPr lang="en-US" dirty="0" smtClean="0"/>
              <a:t>guy at the Holy Shroud Guild</a:t>
            </a:r>
            <a:br>
              <a:rPr lang="en-US" dirty="0" smtClean="0"/>
            </a:br>
            <a:r>
              <a:rPr lang="en-US" dirty="0" smtClean="0"/>
              <a:t>for many </a:t>
            </a:r>
            <a:r>
              <a:rPr lang="en-US" dirty="0" err="1" smtClean="0"/>
              <a:t>many</a:t>
            </a:r>
            <a:r>
              <a:rPr lang="en-US" dirty="0" smtClean="0"/>
              <a:t> years</a:t>
            </a:r>
          </a:p>
          <a:p>
            <a:pPr lvl="1"/>
            <a:r>
              <a:rPr lang="en-US" dirty="0" smtClean="0"/>
              <a:t>I met him at a shroud conference</a:t>
            </a:r>
            <a:br>
              <a:rPr lang="en-US" dirty="0" smtClean="0"/>
            </a:br>
            <a:r>
              <a:rPr lang="en-US" dirty="0" smtClean="0"/>
              <a:t>at Elizabethtown College in 1985</a:t>
            </a:r>
          </a:p>
          <a:p>
            <a:pPr lvl="1"/>
            <a:r>
              <a:rPr lang="en-US" dirty="0" smtClean="0"/>
              <a:t>I had corresponded with him</a:t>
            </a:r>
            <a:br>
              <a:rPr lang="en-US" dirty="0" smtClean="0"/>
            </a:br>
            <a:r>
              <a:rPr lang="en-US" dirty="0" smtClean="0"/>
              <a:t>before that, just missing the</a:t>
            </a:r>
            <a:br>
              <a:rPr lang="en-US" dirty="0" smtClean="0"/>
            </a:br>
            <a:r>
              <a:rPr lang="en-US" dirty="0" smtClean="0"/>
              <a:t>STURP window</a:t>
            </a:r>
          </a:p>
          <a:p>
            <a:pPr lvl="1"/>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58</a:t>
            </a:fld>
            <a:endParaRPr lang="en-US"/>
          </a:p>
        </p:txBody>
      </p:sp>
      <p:pic>
        <p:nvPicPr>
          <p:cNvPr id="6" name="Picture 3" descr="E:\shroud\shroud-fm-hm\shroud1\adler and otterbein.jpg"/>
          <p:cNvPicPr>
            <a:picLocks noChangeAspect="1" noChangeArrowheads="1"/>
          </p:cNvPicPr>
          <p:nvPr/>
        </p:nvPicPr>
        <p:blipFill>
          <a:blip r:embed="rId2" cstate="print"/>
          <a:srcRect/>
          <a:stretch>
            <a:fillRect/>
          </a:stretch>
        </p:blipFill>
        <p:spPr bwMode="auto">
          <a:xfrm>
            <a:off x="5829300" y="1524000"/>
            <a:ext cx="3162300" cy="45720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p:txBody>
          <a:bodyPr/>
          <a:lstStyle/>
          <a:p>
            <a:r>
              <a:rPr lang="en-US" dirty="0" smtClean="0"/>
              <a:t>Dan Porter, web-master at shroudstory.com one of the most active discussion blogs on the Shroud of Turin </a:t>
            </a:r>
          </a:p>
          <a:p>
            <a:pPr lvl="1"/>
            <a:r>
              <a:rPr lang="en-US" dirty="0" smtClean="0"/>
              <a:t>Met Dan in 2008 at the Columbus, Ohio</a:t>
            </a:r>
            <a:br>
              <a:rPr lang="en-US" dirty="0" smtClean="0"/>
            </a:br>
            <a:r>
              <a:rPr lang="en-US" dirty="0" smtClean="0"/>
              <a:t>shroud conference</a:t>
            </a:r>
          </a:p>
          <a:p>
            <a:pPr lvl="1"/>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59</a:t>
            </a:fld>
            <a:endParaRPr lang="en-US"/>
          </a:p>
        </p:txBody>
      </p:sp>
      <p:pic>
        <p:nvPicPr>
          <p:cNvPr id="143362" name="Picture 2" descr="http://shroudofturin.files.wordpress.com/2010/11/porter05.jpg?w=185h=150"/>
          <p:cNvPicPr>
            <a:picLocks noChangeAspect="1" noChangeArrowheads="1"/>
          </p:cNvPicPr>
          <p:nvPr/>
        </p:nvPicPr>
        <p:blipFill>
          <a:blip r:embed="rId2" cstate="print"/>
          <a:srcRect/>
          <a:stretch>
            <a:fillRect/>
          </a:stretch>
        </p:blipFill>
        <p:spPr bwMode="auto">
          <a:xfrm>
            <a:off x="7239000" y="2819400"/>
            <a:ext cx="1762125" cy="2181226"/>
          </a:xfrm>
          <a:prstGeom prst="rect">
            <a:avLst/>
          </a:prstGeom>
          <a:noFill/>
        </p:spPr>
      </p:pic>
      <p:sp>
        <p:nvSpPr>
          <p:cNvPr id="7" name="TextBox 6"/>
          <p:cNvSpPr txBox="1"/>
          <p:nvPr/>
        </p:nvSpPr>
        <p:spPr>
          <a:xfrm>
            <a:off x="3352800" y="4495800"/>
            <a:ext cx="2524409" cy="369332"/>
          </a:xfrm>
          <a:prstGeom prst="rect">
            <a:avLst/>
          </a:prstGeom>
          <a:noFill/>
        </p:spPr>
        <p:txBody>
          <a:bodyPr wrap="none" rtlCol="0">
            <a:spAutoFit/>
          </a:bodyPr>
          <a:lstStyle/>
          <a:p>
            <a:r>
              <a:rPr lang="en-US" dirty="0" smtClean="0">
                <a:hlinkClick r:id="rId3"/>
              </a:rPr>
              <a:t>http://shroudstory.com/</a:t>
            </a:r>
            <a:r>
              <a:rPr lang="en-US" dirty="0" smtClean="0"/>
              <a:t> </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Primacy of Story</a:t>
            </a:r>
            <a:endParaRPr lang="en-US" dirty="0"/>
          </a:p>
        </p:txBody>
      </p:sp>
      <p:sp>
        <p:nvSpPr>
          <p:cNvPr id="3" name="Content Placeholder 2"/>
          <p:cNvSpPr>
            <a:spLocks noGrp="1"/>
          </p:cNvSpPr>
          <p:nvPr>
            <p:ph idx="1"/>
          </p:nvPr>
        </p:nvSpPr>
        <p:spPr>
          <a:xfrm>
            <a:off x="1828800" y="1524000"/>
            <a:ext cx="6400800" cy="4525963"/>
          </a:xfrm>
        </p:spPr>
        <p:txBody>
          <a:bodyPr>
            <a:normAutofit fontScale="85000" lnSpcReduction="20000"/>
          </a:bodyPr>
          <a:lstStyle/>
          <a:p>
            <a:r>
              <a:rPr lang="en-US" sz="3900" b="1" dirty="0" smtClean="0"/>
              <a:t>Eyewitness Stories</a:t>
            </a:r>
          </a:p>
          <a:p>
            <a:pPr lvl="1"/>
            <a:r>
              <a:rPr lang="en-US" dirty="0" smtClean="0"/>
              <a:t>A Story By Someone Who Was There</a:t>
            </a:r>
            <a:endParaRPr lang="en-US" sz="4200" b="1" dirty="0" smtClean="0">
              <a:solidFill>
                <a:srgbClr val="FFFF00"/>
              </a:solidFill>
            </a:endParaRPr>
          </a:p>
          <a:p>
            <a:r>
              <a:rPr lang="en-US" sz="4200" b="1" dirty="0" smtClean="0">
                <a:solidFill>
                  <a:srgbClr val="FFFF00"/>
                </a:solidFill>
              </a:rPr>
              <a:t>Religious Stories</a:t>
            </a:r>
          </a:p>
          <a:p>
            <a:pPr lvl="1"/>
            <a:r>
              <a:rPr lang="en-US" dirty="0" smtClean="0"/>
              <a:t>A Story About The Acts of God</a:t>
            </a:r>
            <a:endParaRPr lang="en-US" sz="3900" b="1" dirty="0" smtClean="0">
              <a:solidFill>
                <a:srgbClr val="FFC000"/>
              </a:solidFill>
            </a:endParaRPr>
          </a:p>
          <a:p>
            <a:r>
              <a:rPr lang="en-US" sz="3900" b="1" dirty="0" smtClean="0">
                <a:solidFill>
                  <a:srgbClr val="FFC000"/>
                </a:solidFill>
              </a:rPr>
              <a:t>Science Stories</a:t>
            </a:r>
          </a:p>
          <a:p>
            <a:pPr lvl="1"/>
            <a:r>
              <a:rPr lang="en-US" dirty="0" smtClean="0"/>
              <a:t>A Story With Mathematics/Analytics</a:t>
            </a:r>
          </a:p>
          <a:p>
            <a:r>
              <a:rPr lang="en-US" sz="3900" b="1" dirty="0" smtClean="0">
                <a:solidFill>
                  <a:srgbClr val="92D050"/>
                </a:solidFill>
              </a:rPr>
              <a:t>History Stories</a:t>
            </a:r>
          </a:p>
          <a:p>
            <a:pPr lvl="1"/>
            <a:r>
              <a:rPr lang="en-US" dirty="0" smtClean="0"/>
              <a:t>A Story With Documents</a:t>
            </a:r>
          </a:p>
          <a:p>
            <a:r>
              <a:rPr lang="en-US" sz="3900" b="1" dirty="0" smtClean="0">
                <a:solidFill>
                  <a:srgbClr val="FF0000"/>
                </a:solidFill>
              </a:rPr>
              <a:t>Art Stories</a:t>
            </a:r>
          </a:p>
          <a:p>
            <a:pPr lvl="1"/>
            <a:r>
              <a:rPr lang="en-US" dirty="0" smtClean="0"/>
              <a:t>A Story Told In Pictures and Artifacts</a:t>
            </a:r>
          </a:p>
        </p:txBody>
      </p:sp>
      <p:sp>
        <p:nvSpPr>
          <p:cNvPr id="5" name="Slide Number Placeholder 4"/>
          <p:cNvSpPr>
            <a:spLocks noGrp="1"/>
          </p:cNvSpPr>
          <p:nvPr>
            <p:ph type="sldNum" sz="quarter" idx="12"/>
          </p:nvPr>
        </p:nvSpPr>
        <p:spPr/>
        <p:txBody>
          <a:bodyPr/>
          <a:lstStyle/>
          <a:p>
            <a:fld id="{544F191B-7659-47EC-98D3-89B21B41DD79}" type="slidenum">
              <a:rPr lang="en-US" smtClean="0"/>
              <a:pPr/>
              <a:t>6</a:t>
            </a:fld>
            <a:endParaRPr lang="en-US"/>
          </a:p>
        </p:txBody>
      </p:sp>
      <p:sp>
        <p:nvSpPr>
          <p:cNvPr id="6" name="Footer Placeholder 5"/>
          <p:cNvSpPr>
            <a:spLocks noGrp="1"/>
          </p:cNvSpPr>
          <p:nvPr>
            <p:ph type="ftr" sz="quarter" idx="11"/>
          </p:nvPr>
        </p:nvSpPr>
        <p:spPr/>
        <p:txBody>
          <a:bodyPr/>
          <a:lstStyle/>
          <a:p>
            <a:r>
              <a:rPr lang="en-US" smtClean="0"/>
              <a:t>An Enduring Mystery © 2015  R. Schneider</a:t>
            </a:r>
            <a:endParaRPr lang="en-US" dirty="0"/>
          </a:p>
        </p:txBody>
      </p:sp>
    </p:spTree>
  </p:cSld>
  <p:clrMapOvr>
    <a:masterClrMapping/>
  </p:clrMapOvr>
  <p:transition advTm="14812">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a:xfrm>
            <a:off x="457200" y="1722437"/>
            <a:ext cx="8229600" cy="4525963"/>
          </a:xfrm>
        </p:spPr>
        <p:txBody>
          <a:bodyPr>
            <a:normAutofit fontScale="92500" lnSpcReduction="10000"/>
          </a:bodyPr>
          <a:lstStyle/>
          <a:p>
            <a:r>
              <a:rPr lang="en-US" dirty="0" smtClean="0"/>
              <a:t>Mario </a:t>
            </a:r>
            <a:r>
              <a:rPr lang="en-US" dirty="0" err="1" smtClean="0"/>
              <a:t>Latendresse</a:t>
            </a:r>
            <a:r>
              <a:rPr lang="en-US" dirty="0" smtClean="0"/>
              <a:t> is a computer </a:t>
            </a:r>
            <a:br>
              <a:rPr lang="en-US" dirty="0" smtClean="0"/>
            </a:br>
            <a:r>
              <a:rPr lang="en-US" dirty="0" smtClean="0"/>
              <a:t>scientist and the author of the excellent shroud site sindonology.org which include the </a:t>
            </a:r>
            <a:br>
              <a:rPr lang="en-US" dirty="0" smtClean="0"/>
            </a:br>
            <a:r>
              <a:rPr lang="en-US" dirty="0" smtClean="0"/>
              <a:t>application: Shroud Scope</a:t>
            </a:r>
          </a:p>
          <a:p>
            <a:r>
              <a:rPr lang="en-US" dirty="0" smtClean="0"/>
              <a:t>The Shroud Scope application lets you make measurements on the shroud and pan over some of the most high resolution images of the shroud that are available.  Just for illustration I clipped a good many of the images used in this presentation from Shroud Scope </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60</a:t>
            </a:fld>
            <a:endParaRPr lang="en-US"/>
          </a:p>
        </p:txBody>
      </p:sp>
      <p:pic>
        <p:nvPicPr>
          <p:cNvPr id="166914" name="Picture 2" descr="http://people.bridgewater.edu/%7Erschneid/FocusProjects/Shroud/ShroudMeasure/latendre.gif"/>
          <p:cNvPicPr>
            <a:picLocks noChangeAspect="1" noChangeArrowheads="1"/>
          </p:cNvPicPr>
          <p:nvPr/>
        </p:nvPicPr>
        <p:blipFill>
          <a:blip r:embed="rId2" cstate="print"/>
          <a:srcRect/>
          <a:stretch>
            <a:fillRect/>
          </a:stretch>
        </p:blipFill>
        <p:spPr bwMode="auto">
          <a:xfrm>
            <a:off x="7239000" y="381000"/>
            <a:ext cx="1504950" cy="1743076"/>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www.shroud.com/images/histscav.jpg"/>
          <p:cNvPicPr>
            <a:picLocks noChangeAspect="1" noChangeArrowheads="1"/>
          </p:cNvPicPr>
          <p:nvPr/>
        </p:nvPicPr>
        <p:blipFill>
          <a:blip r:embed="rId2" cstate="print"/>
          <a:srcRect/>
          <a:stretch>
            <a:fillRect/>
          </a:stretch>
        </p:blipFill>
        <p:spPr bwMode="auto">
          <a:xfrm>
            <a:off x="5791200" y="2362200"/>
            <a:ext cx="2924175" cy="3864548"/>
          </a:xfrm>
          <a:prstGeom prst="rect">
            <a:avLst/>
          </a:prstGeom>
          <a:noFill/>
        </p:spPr>
      </p:pic>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p:txBody>
          <a:bodyPr/>
          <a:lstStyle/>
          <a:p>
            <a:r>
              <a:rPr lang="en-US" dirty="0" smtClean="0"/>
              <a:t>Dan </a:t>
            </a:r>
            <a:r>
              <a:rPr lang="en-US" dirty="0" err="1" smtClean="0"/>
              <a:t>Scavone</a:t>
            </a:r>
            <a:r>
              <a:rPr lang="en-US" dirty="0" smtClean="0"/>
              <a:t>, historian whose theories about the shroud's history have</a:t>
            </a:r>
            <a:br>
              <a:rPr lang="en-US" dirty="0" smtClean="0"/>
            </a:br>
            <a:r>
              <a:rPr lang="en-US" dirty="0" smtClean="0"/>
              <a:t>greatly informed my own </a:t>
            </a:r>
            <a:br>
              <a:rPr lang="en-US" dirty="0" smtClean="0"/>
            </a:br>
            <a:r>
              <a:rPr lang="en-US" dirty="0" smtClean="0"/>
              <a:t>understanding</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61</a:t>
            </a:fld>
            <a:endParaRPr lang="en-US"/>
          </a:p>
        </p:txBody>
      </p:sp>
      <p:pic>
        <p:nvPicPr>
          <p:cNvPr id="146436" name="Picture 4" descr="http://shroudofturin.files.wordpress.com/2011/02/image_thumb84.png?w=232&amp;h=225"/>
          <p:cNvPicPr>
            <a:picLocks noChangeAspect="1" noChangeArrowheads="1"/>
          </p:cNvPicPr>
          <p:nvPr/>
        </p:nvPicPr>
        <p:blipFill>
          <a:blip r:embed="rId3" cstate="print"/>
          <a:srcRect/>
          <a:stretch>
            <a:fillRect/>
          </a:stretch>
        </p:blipFill>
        <p:spPr bwMode="auto">
          <a:xfrm>
            <a:off x="152400" y="3733800"/>
            <a:ext cx="3048000" cy="2956034"/>
          </a:xfrm>
          <a:prstGeom prst="rect">
            <a:avLst/>
          </a:prstGeom>
          <a:noFill/>
        </p:spPr>
      </p:pic>
      <p:pic>
        <p:nvPicPr>
          <p:cNvPr id="14338" name="Picture 2" descr="http://shroudofturin.files.wordpress.com/2012/03/image_thumb62.png?w=155&amp;h=182"/>
          <p:cNvPicPr>
            <a:picLocks noChangeAspect="1" noChangeArrowheads="1"/>
          </p:cNvPicPr>
          <p:nvPr/>
        </p:nvPicPr>
        <p:blipFill>
          <a:blip r:embed="rId4" cstate="print"/>
          <a:srcRect/>
          <a:stretch>
            <a:fillRect/>
          </a:stretch>
        </p:blipFill>
        <p:spPr bwMode="auto">
          <a:xfrm>
            <a:off x="3657600" y="3810000"/>
            <a:ext cx="1881971" cy="22098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p:txBody>
          <a:bodyPr/>
          <a:lstStyle/>
          <a:p>
            <a:r>
              <a:rPr lang="en-US" dirty="0" smtClean="0"/>
              <a:t>Jack </a:t>
            </a:r>
            <a:r>
              <a:rPr lang="en-US" dirty="0" err="1" smtClean="0"/>
              <a:t>Markwardt</a:t>
            </a:r>
            <a:r>
              <a:rPr lang="en-US" dirty="0" smtClean="0"/>
              <a:t>, attorney, historian, and author especially</a:t>
            </a:r>
            <a:br>
              <a:rPr lang="en-US" dirty="0" smtClean="0"/>
            </a:br>
            <a:r>
              <a:rPr lang="en-US" dirty="0" smtClean="0"/>
              <a:t>focused on the</a:t>
            </a:r>
            <a:br>
              <a:rPr lang="en-US" dirty="0" smtClean="0"/>
            </a:br>
            <a:r>
              <a:rPr lang="en-US" dirty="0" smtClean="0"/>
              <a:t>early history of</a:t>
            </a:r>
            <a:br>
              <a:rPr lang="en-US" dirty="0" smtClean="0"/>
            </a:br>
            <a:r>
              <a:rPr lang="en-US" dirty="0" smtClean="0"/>
              <a:t>the shroud</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62</a:t>
            </a:fld>
            <a:endParaRPr lang="en-US"/>
          </a:p>
        </p:txBody>
      </p:sp>
      <p:pic>
        <p:nvPicPr>
          <p:cNvPr id="161794" name="Picture 2" descr="http://www.shroud.com/images/stlmarkwardt2.jpg"/>
          <p:cNvPicPr>
            <a:picLocks noChangeAspect="1" noChangeArrowheads="1"/>
          </p:cNvPicPr>
          <p:nvPr/>
        </p:nvPicPr>
        <p:blipFill>
          <a:blip r:embed="rId2" cstate="print"/>
          <a:srcRect/>
          <a:stretch>
            <a:fillRect/>
          </a:stretch>
        </p:blipFill>
        <p:spPr bwMode="auto">
          <a:xfrm>
            <a:off x="3810000" y="2286000"/>
            <a:ext cx="5334000" cy="3543300"/>
          </a:xfrm>
          <a:prstGeom prst="rect">
            <a:avLst/>
          </a:prstGeom>
          <a:noFill/>
        </p:spPr>
      </p:pic>
      <p:sp>
        <p:nvSpPr>
          <p:cNvPr id="8" name="Rectangle 7"/>
          <p:cNvSpPr/>
          <p:nvPr/>
        </p:nvSpPr>
        <p:spPr>
          <a:xfrm>
            <a:off x="3886200" y="5943600"/>
            <a:ext cx="5105400" cy="369332"/>
          </a:xfrm>
          <a:prstGeom prst="rect">
            <a:avLst/>
          </a:prstGeom>
        </p:spPr>
        <p:txBody>
          <a:bodyPr wrap="square">
            <a:spAutoFit/>
          </a:bodyPr>
          <a:lstStyle/>
          <a:p>
            <a:r>
              <a:rPr lang="en-US" dirty="0" smtClean="0">
                <a:hlinkClick r:id="rId3"/>
              </a:rPr>
              <a:t>http://www.shroud.com/pdfs/Markwardt-refl.pdf</a:t>
            </a:r>
            <a:r>
              <a:rPr lang="en-US" dirty="0" smtClean="0"/>
              <a:t> </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Resources: People</a:t>
            </a:r>
            <a:endParaRPr lang="en-US" dirty="0"/>
          </a:p>
        </p:txBody>
      </p:sp>
      <p:sp>
        <p:nvSpPr>
          <p:cNvPr id="3" name="Content Placeholder 2"/>
          <p:cNvSpPr>
            <a:spLocks noGrp="1"/>
          </p:cNvSpPr>
          <p:nvPr>
            <p:ph idx="1"/>
          </p:nvPr>
        </p:nvSpPr>
        <p:spPr>
          <a:xfrm>
            <a:off x="762000" y="1265237"/>
            <a:ext cx="8229600" cy="4525963"/>
          </a:xfrm>
        </p:spPr>
        <p:txBody>
          <a:bodyPr>
            <a:normAutofit fontScale="92500" lnSpcReduction="10000"/>
          </a:bodyPr>
          <a:lstStyle/>
          <a:p>
            <a:r>
              <a:rPr lang="en-US" dirty="0" smtClean="0"/>
              <a:t>Paul Maloney, archeologist and General Projects Director of the Association of Scientists and Scholars International for the Shroud of Turin (ASSIST)</a:t>
            </a:r>
          </a:p>
          <a:p>
            <a:pPr lvl="1"/>
            <a:r>
              <a:rPr lang="en-US" dirty="0" smtClean="0"/>
              <a:t>he was instrumental, </a:t>
            </a:r>
            <a:br>
              <a:rPr lang="en-US" dirty="0" smtClean="0"/>
            </a:br>
            <a:r>
              <a:rPr lang="en-US" dirty="0" smtClean="0"/>
              <a:t>together with others,  </a:t>
            </a:r>
            <a:br>
              <a:rPr lang="en-US" dirty="0" smtClean="0"/>
            </a:br>
            <a:r>
              <a:rPr lang="en-US" dirty="0" smtClean="0"/>
              <a:t>in bringing the </a:t>
            </a:r>
            <a:br>
              <a:rPr lang="en-US" dirty="0" smtClean="0"/>
            </a:br>
            <a:r>
              <a:rPr lang="en-US" dirty="0" smtClean="0"/>
              <a:t>Max </a:t>
            </a:r>
            <a:r>
              <a:rPr lang="en-US" dirty="0" err="1" smtClean="0"/>
              <a:t>Frei</a:t>
            </a:r>
            <a:r>
              <a:rPr lang="en-US" dirty="0" smtClean="0"/>
              <a:t> Collection </a:t>
            </a:r>
            <a:br>
              <a:rPr lang="en-US" dirty="0" smtClean="0"/>
            </a:br>
            <a:r>
              <a:rPr lang="en-US" dirty="0" smtClean="0"/>
              <a:t>of Shroud sticky tapes </a:t>
            </a:r>
            <a:br>
              <a:rPr lang="en-US" dirty="0" smtClean="0"/>
            </a:br>
            <a:r>
              <a:rPr lang="en-US" dirty="0" smtClean="0"/>
              <a:t>to the United States </a:t>
            </a:r>
            <a:br>
              <a:rPr lang="en-US" dirty="0" smtClean="0"/>
            </a:br>
            <a:r>
              <a:rPr lang="en-US" dirty="0" smtClean="0"/>
              <a:t>in 1988 </a:t>
            </a:r>
          </a:p>
          <a:p>
            <a:pPr>
              <a:buNone/>
            </a:pPr>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63</a:t>
            </a:fld>
            <a:endParaRPr lang="en-US"/>
          </a:p>
        </p:txBody>
      </p:sp>
      <p:pic>
        <p:nvPicPr>
          <p:cNvPr id="162818" name="Picture 2" descr="http://www.shroud.com/images/stlmaloney1.jpg"/>
          <p:cNvPicPr>
            <a:picLocks noChangeAspect="1" noChangeArrowheads="1"/>
          </p:cNvPicPr>
          <p:nvPr/>
        </p:nvPicPr>
        <p:blipFill>
          <a:blip r:embed="rId2" cstate="print"/>
          <a:srcRect/>
          <a:stretch>
            <a:fillRect/>
          </a:stretch>
        </p:blipFill>
        <p:spPr bwMode="auto">
          <a:xfrm>
            <a:off x="4572000" y="2906486"/>
            <a:ext cx="4572000" cy="3037114"/>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p:txBody>
          <a:bodyPr/>
          <a:lstStyle/>
          <a:p>
            <a:r>
              <a:rPr lang="en-US" dirty="0" smtClean="0"/>
              <a:t>Dr. Pierre Barbet (1884-1961) was a French physician, chief surgeon at Saint Joseph's Hospital in Paris.  He was a pioneer in the medical study of the shroud.</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64</a:t>
            </a:fld>
            <a:endParaRPr lang="en-US"/>
          </a:p>
        </p:txBody>
      </p:sp>
      <p:pic>
        <p:nvPicPr>
          <p:cNvPr id="147458" name="Picture 2" descr="http://ecx.images-amazon.com/images/I/51SIqvl-jTL._SY344_BO1,204,203,200_.jpg"/>
          <p:cNvPicPr>
            <a:picLocks noChangeAspect="1" noChangeArrowheads="1"/>
          </p:cNvPicPr>
          <p:nvPr/>
        </p:nvPicPr>
        <p:blipFill>
          <a:blip r:embed="rId2" cstate="print"/>
          <a:srcRect/>
          <a:stretch>
            <a:fillRect/>
          </a:stretch>
        </p:blipFill>
        <p:spPr bwMode="auto">
          <a:xfrm>
            <a:off x="6019800" y="3276600"/>
            <a:ext cx="2352675" cy="3295651"/>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p:txBody>
          <a:bodyPr/>
          <a:lstStyle/>
          <a:p>
            <a:r>
              <a:rPr lang="en-US" dirty="0" smtClean="0"/>
              <a:t>Walter </a:t>
            </a:r>
            <a:r>
              <a:rPr lang="en-US" dirty="0" err="1" smtClean="0"/>
              <a:t>McCrone</a:t>
            </a:r>
            <a:r>
              <a:rPr lang="en-US" dirty="0" smtClean="0"/>
              <a:t> (1916-2002) </a:t>
            </a:r>
            <a:r>
              <a:rPr lang="en-US" dirty="0" err="1" smtClean="0"/>
              <a:t>microscopist</a:t>
            </a:r>
            <a:r>
              <a:rPr lang="en-US" dirty="0" smtClean="0"/>
              <a:t> worked with STURP</a:t>
            </a:r>
            <a:br>
              <a:rPr lang="en-US" dirty="0" smtClean="0"/>
            </a:br>
            <a:r>
              <a:rPr lang="en-US" dirty="0" smtClean="0"/>
              <a:t>tapes, skeptic, </a:t>
            </a:r>
            <a:br>
              <a:rPr lang="en-US" dirty="0" smtClean="0"/>
            </a:br>
            <a:r>
              <a:rPr lang="en-US" dirty="0" smtClean="0"/>
              <a:t>believed shroud</a:t>
            </a:r>
            <a:br>
              <a:rPr lang="en-US" dirty="0" smtClean="0"/>
            </a:br>
            <a:r>
              <a:rPr lang="en-US" dirty="0" smtClean="0"/>
              <a:t>was some kind</a:t>
            </a:r>
            <a:br>
              <a:rPr lang="en-US" dirty="0" smtClean="0"/>
            </a:br>
            <a:r>
              <a:rPr lang="en-US" dirty="0" smtClean="0"/>
              <a:t>of painting</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65</a:t>
            </a:fld>
            <a:endParaRPr lang="en-US"/>
          </a:p>
        </p:txBody>
      </p:sp>
      <p:sp>
        <p:nvSpPr>
          <p:cNvPr id="149506" name="AutoShape 2" descr="data:image/jpeg;base64,/9j/4AAQSkZJRgABAQAAAQABAAD/2wCEAAkGBxQTEhUUExQVFhUVFxoaFxgXGBwYGhgcHBoYFxgYGBwYHCggHBwlHBccITEhJSkrLi4uFx8zODMsNygtLisBCgoKDg0OGhAQGywkHyYsLCwsLCwsLCwsLCwsLCwsLCwsLCwsLCwsLCwsLCwsLCwsLCwsLCwsLCwsLCwsLCwsLP/AABEIAOkA2AMBIgACEQEDEQH/xAAcAAACAgMBAQAAAAAAAAAAAAAFBgMEAQIHAAj/xABBEAABAwIEAwYDBgMHBAMBAAABAgMRACEEBRIxQVFhBhMicYGRMqGxB0JSwdHwFCNyM2KCkrLh8RUWNKIkQ2NT/8QAGQEAAwEBAQAAAAAAAAAAAAAAAQIDAAQF/8QAKREAAgICAgEDAwQDAAAAAAAAAAECEQMhEjFBBCJREzJCFFKhsWFigf/aAAwDAQACEQMRAD8AUsBmIUdPECJ5gbGiqFSBSrhMsVqMOBKgJIIIG8b0dw7DyQAVNW5k1ySh8HbGb8l8G5qU/nVPvoJBIMAElJnep0LkA8zUmmVsthO1UlOnDqWnErRMjTp6iOXS5ow20434u7DlvxAR1vSl2jyUnGK1q0BfiHGBaZ1RFWhitbITy70MDeKbXIQsL0mFRwPnsR1FTd4EyVWCRJ9BeqmAwjTSAhG3O0qPM1FiXgpaGybEkq8kxA9TFTnjp66HjO1TLOCTCZPxLJURyk2HoIHpVnRJJ4cKHN48EwLmT9aupXCDO81NoqtEuD3X6VIaqZa7ZZ61cAKiALknYUoT0XrKPvelT4rCKQrxcTUB+950WnHTAmn0QYhvU2pPEi1VMLl6mykm4KE7H71wfpRFoWrOIP8AZjoKpGXtYjW0av1o1+X51viD7UDxvaVlsEA61bQNhzk0ii5dDuSitl986ZJ2Av8AWsdn0fyis2U4So+uw9BFAl5z/Eq7pCFBKyBqPIXX8vrTXh7IouLitgUlLaKkwr3rGHHgBqF1y56g1ZA8I8qTwUIAPEKnZ49VVChMmKmw3w+prGI3azhR4/Q1hw1JhD4leVFGZs+LGvVpiF71igZHNlZislRmNQg9RwFSpzhYECPOinZzJm3MU02u6FKgyYBEHcimrtX2aw2GUgJZRCgTIJVxjjXc3Gro4eM4urEFGbOzYwegqZvHYlRASVXNrQPfYU5YbI9N0ttJPQH9KkxWXQglwNqAuRtO21utK5f6h4t/kCe2GYrUWg2slvQNSkmU6p4lPG1BW8Sp1K0pRq1K1m0qBgA+I+KLbUZby9tSFNhRSlTmook6RA2+QHrQfBuaHFd3CRsQZII6TfhVHK1oRRp7NHstxMmJj+r/AHoZiUrQohZuOs05fxwKLxM0s5nhlrcKkiQfKlxzbdMacElouZfiVI0xTa6VdwHJGnUR1kAHb1pPZZPh6RTKM8w4QlKtEwdQk9BG1japuFsop8UMuA7LPpTMoOqDAJ8+Io1lDDTQ1FR1xcxZPMJ69aEH7RsKCm6oSmLJJ4UBe7cYebaz6frVfpRi7RH6spKmNGb4jUpUXTPHehguD50tvdtm4MIV02/Whx7XuEHSja56XAn51PLjcnaK48kYqmNWNxfdt6tyVAATuSaGntQ0QLkKAA0kcbDfiKV8Xny3tKTACTNVhjS2CAblUnlERHzoxw+2mLLL7rQ0dosUXWU6VaQombKMgTbwpO5iqfZvswMUFLW58JghIurmZP6UOyvMipQQ6VFCQSlIVpHMybwIHCnDsdj0rICQEhQMAEqIO8KJ42+lUhHhGhJS5SKOG7lDyW0JVwQk6haTy08xRtWkOqY1rCk3NgRGkKsYHA0nuu6cU0f/ANB/rIpnzNZGNfUI8OF1eukJFJwTLOVaXx/JjLstW7qKdMhKCQbfGnVG3KiT+XOcEH0INDkYxTeExLiVaVd4hCSP7qUJP517s5nz63EIXGlREEgCRxNqEsUWLHNIwAQpQIIIGxqZo+EeVDs3x/8ANfPVQHpas4LEHukzyFcrjR1J2WFGp8EbKPWhqnqu4E/y56mtVDG2INh5V6o3lfSvVkARsLnBbWFpkEbH0jlVrH9q3nQkLg6Jgxe/Ol/VWJr0OCPO+pIOYLMHnlhCSJM79AVHfoKoqzVz8XyAqrh3CD4TBNve1EjkLgEkp+Z/Kg1BdhTnLooqxiyZ1GfOtFPqPE0XRkukyVgxwix96pvxwigpRfRnCS7NsLjSlIB6/UVCrFkkGTAO017EOa9J2gR7VUcMmadCt0WXsYVEHaOVV1GVW4mtKkZF6wq2zdlgq9KI5bk3eqCdYHpP5iq2D4+dXmcWWkFaVQrYC3uZqcpS6RdRjVsJNdkU8XVeiR+Zqb/tdtIPjcvY3Am88ulBP+43+CgPQfpUSs5eVu4r0pOGR9sPPGvA0N9mWAmSFEx+I/lQrtLlCGgHGgAEmFAmTO4ME7WqDLcfiFKAClqHLf604J7NLxGlToCTEG154GPeirh9zA0pr2oRsJinVKCEhNySNSUjfmY2poyTDKafbk2lIMAR4gUnYU04bsqwmZSVq84jyi/zq43kzaY0gpi44/6qDy7HWJpHNc/a0Pz+Fao9Fz+dH8wxH89ar+PDtoPqVJ/SmXMskC4LiA4JMkWI24XoJ2mwaWyh65aOlJKROnSomCPWqJpiSjRUzNUZdaf5mJXA4mFKAHyFQdj2x/EhCgFaBM7za/zt7UZyXG4NWFZbecSlaJVCjBClFRBuOSpq5gstw7SVPMrBCUKB0nUkTzjbaiyaEfOnhqIFt/cyT8zRNoQ2kdBS3i3SpYP4lT7mmR0wK5pqkjtxu7KylUXw1mkjpVXKMEXl6QAb3JJEeUET/vTWnJ0C3hUBwJUn5iaX6bktGlljF0xadNepzbwjcR/DtRzEH63r1U/TtE/1Efg4CRWU1lSSNxWIrqOM8ixHnVh/HOKJlaonnVcCthQo1nlLJ4mta201g0TWZC60rIrZPSsA0ivA1Mtwnck1HFYxK08U7Vo4omtZrcoUBMEDgSLelCg2zVKaO9n+z63yDA09ePpQNNdj7P6f4ZBSEp1gWHDp1rSdKwxVssdn8jS2m4EjiBAo7pHQCsFwARUa3Of7964pz2ejjhok7wcL1sk84rQLtwPqKjKqmmO0WJkgDjtVjF5KlxpaFJELHsbxVVggKTPBQ86atQItxFdOLaOXPaZ8zdocscw7ykOTI2JG4Fh8hXZuwmTjD4JCVAaljW4DxKhsecCB6VN2s7Ps4gAuWKSIV6ix5iryMSgousW4pMbetXW0cslTsWVdjMKp+FsOJChIdQvwBXIJm3tFR4PsT3iilbhSAogQBcDYgzxosz2iw53dV/jT+YEVNhc+w4WD3ze/4wPqam0mPGco9AfsxlimD/NQUnUYn7wB3HnRnMWQXC6g934tSwAClXRUi3mIoLnv2ksocW2hCXAkwF6gQTzEA2pYxn2kLUhSe6avsQk2HlMGmrWhHbdjGvEoLpKSojVsgKKb9TYeleoPgs1dU3qKkxa2mNxPAxXqT3B42c0UZ3M/Ooqf+yn2ejF4ZL5eKdZUAEokJgkXnfbhSI+0UqUk/dJHsYq4hHXiRXorEVjGJr1ShFFuz+W98+hHwpO54wBJA60G6GUShhspdW0t4IPdt/Es2G4ECdzfhXk4EASpcV2UZelWGcw6QAkoKQOUiJ964piAQSFTIMEeVj9KEZWZqi1hcI2tUaoF5UohIEbnnx5Xq0nBoGpKFoIBAK3BpngSBcxPyvQWalQsjbc04oZGMZQ3BRK1AgBICUibayYk9APerJbC40qUpC0ELBACUETt1EA+tCWMCVKl1QSOqgCfIcKuvIbQB3Z87n87UGxkrBTWBcP3Y87V0PsEtfdls/dVI42I2+VKCcUmPEoT6n6UZyDHSSGypMASQCSZMACLyajNtotjilI6OXeteQpIN7DypVbzdeoI0uGSB40RfoRY70w5kwpIn4tpA+dcTVM9BUSNZywpejXB5m31ogW/9o+VK/8AEqVGjDJXKiIFlCBuSbfvej+XTGxA5cR+/wA6akLtMkQDNFcNjwlPimOfLn6VXabuBzqPPVBtIiJ5kwJ608ParJTSm6Cz6EutkCFAjhyrjHbBl7DuEJMIVMGOsQZ4103s04oOqClSlSAYjY8Yil77WsGC2lYgQZJg7eQHOBJq8JWrOfJDhJxOSu45Z3Wr3quV1PhMNrJvAFbOYVKefrVeSWiSjJ7K9bIbJ2BPkKu5UB3nCINMqBCNhepzy8fBSOLkrsu4bCrW0juYCFLg6xpJPkJj4TevVXwykMKaMKBUrUqDI+FQ+EmPnXqyyoDgx4+zjMUt4FpvWkkKUCOIkrVcC/rQ97sBgNSnn8Qr+Yor0laGx4iVWtPHnTPmWeNYJtsoaOlYTp7tCUpkiYKrRz2rkeaY3QpSlMq0qUTurnwM9eFqdyaE4pjkrC5GwI7vvPMLX7FZ0+1L2av5SUkNYZ1CrwoLi/CQSoEUnPY3UZCbdTT/ANisC0vDocU0gqJVcpBNlEDfyrOTRklehHHRBJ6X+lZ79aCDBQRcE2PzrsSGE8AB5WrR7ApVv871NzHFDs721QCE4kxY+MCQfMDjSlnCWXX3HGivQpRIGiTJueMbzTd2myVeof8Axe+bAspqyxzBAvHvVXIMOlKihAxjJN4UgQTt95BvTx+UIxSZwIVGhpxXnYdOFXcPhUAKLjZQUGCNKlQLXJ4TNN+aZNiixLbTjqtQKpPwASZUi3LeKAZjj8Q8gNLw8KIEEApUU8BcwR0NZtp7GjG1r+hYU+bxYdLVDNWszy9xheh1BQqAQDFwdiCLGqc1QluyRIna9OP2cNnvXRsoJGkKsJk7/vjQrs3gFKVrQqFJE32vaPambK3VNOjWBe0+k8fKo5JaZfHH3IamsuUFpLigSL6RsOtXipOohUQaXsJm6g6vwlQ8JnfnaKvNqcdk91ANpJj1iuN7PRre2FGMsCD4D4dwDw8jRBshIM+9C8FiFIOhW42J+8P1rfEE3M0tiuNskdxulYUOHDnXsXig4QNBMmB9STyFDhep2X4VoAOoi1rb/v3oxbWguC7IDnOHwaT3yoISNKRcqvwHn8q5t2q7VrxiyAClBPhTuQL/AFm9PHa7sg48+lxxbaUJQICpvaTJHGeHKgfZHsn3binn9KtCv5YE6Sfx+ID0t1rvxwpbPNyz5SbQmZa2QVzbT8XTcX5DVA9amwuJQh5JcgpSoydxFwFRxjeOlM2a9jZdCmVLcDiiSlITKTuQVEgJ3tIpny3szgEvBWI0Ao0hGpX8tUD7/BShbexjjT6J26oVs3cafQh9saVaSFzHDy3E7UPXmyREJmBxt9KYsxw3evYkYdkqS4o92ECRJ48gJk8KlwP2YvKALrrbU/dErPygfOklDm7KqfFUJeKzJa1A2EbQPTjXqaM3+zbFNSW9LyR+Ewr/ACq/ImvVuFeDcwS926cLSG+6QVIH9oslZJ2nSfCLGONCsbmbuIaWtxROmAN4HiBsOH+1Q/8AT2U/HiETyQlS/nAFZxGLZSyppvWoqIOpQAAgg2Amm0SYMSa6l2KMYRr/ABf6lVyxFdT7If8AiNeR/wBSqXJ0NDsKZvnbeGSFOEwowABJJ3pYxn2iAyGmje0qV+Q/WovtMX/LYH95Z+SaQkKgg9aEIWrZpSpnSuy/ah3vS26l15R+FDZSn7pWSpa9hAPtUvaTtdjMGruggMlYCwQtS1AHxATMTEA0qZFmZ/iSpCktFQIClDUBKe7iARcgm9bdr8ydee1vFC76UrbBShQTYwDflTJGY3v9ocUru1HElpC0y4UgQSJJHAwUwd9p3oplzjL6BqKSsHwkcCPLcVy7LM0bbUouNB3wwjXcIIgggbEWuORIotlWMQ2/LKtTSoOlUSJFweRBmOkVHLDVl8M69o49s8l/iMPqNnGCSCBun7wHSwPpXNHMImPDBPW30rr+FzALSE7CkjtJkqWnZHwKuOQPEeVLin4Gy4/INyoONpC9J0kb6fCb89uFXMbjlOBHhEpkgptPpUKUkJCSshsbAqsJ3idqJ4DKHnQO7aecAEAhJCY/qVCfnTtNk06L+BcUlQKE6kuAHe4ttemDB49wDT3LnqAPqaFMZQ42NLqm0k/ClLgWtPElWmw9zV7L9YsVAjzMnzrmkuLo7oSU1ZNiXVKIlCkn7psRPIwTVtTZ2NRPCBv+la/xW81PyMzDvhMDamPIMuhIcWLm4H50KyLAF1RWoeAH36frTDmeYdy3qiVEhLSButZ+EfryAJ4V3enw/nI4fU5vxX/QdmeYD+MbaiWwkod5BbhBan/If8451FnHZ7V/ZkpJ3G4Pl1qb/pvdswo6nFqC1r/EsqBJHQQAOiRR/hPSuySRxJ+TneEyK5lUnziOfOimJyXD6dRSiUASVqn2mw9qWvta7MFH/wAxiRJAeCZFzYOW9j6HnXOW8zWlBRqUUkyQSYPmOO1QcSibZ3HCYhaIShCSkxsI+af0o8w5qm6bWIBuDyPWvn3Ku0DjR8C1p8lGPanfsp2xZbZCHe8CpUpSo1SVKJk8dooRtdsMqfR1JIJ6CsUDyjPWHLpdSQAZvB9Qb16n5IWmfO+WsBbraCSApQBI334Uw51kvcHU2x3iB99SiojnqSjTHncUEyT/AMhr+tP1rpgcqUpNMdRtHMU5ir7gQn+hCR84n508dnM+bLTbanP5kQQeJk+lK/afPFYhQToS2lsqgJ6mJPW1BAumlFNAi+I59uGytSDIAShRMqAO6RIBMq8hJpLWmmLtg6VDDqO5bJPrppcmtj+0EuyxhnEgiUhXQzB9iKIZnmQIRpbQkBJSBvF7m9CdVZLvl7CnBZopUmpWCpJChaONTZdhVOrSkAkSNUQCBImJtMUzZf2Zb1KOIUvTfSlBE9NSyIFuQoNpdmV+C9lOZr7tKlpUEn4VcD6+lMTK2n2il3j1I22II2pPbwrrRcEksoMIClAwkk7f8CrzBMAhXpy6Vx5I8Xo9DFLnGmNBe7taRhmMO3qMd5o1qFj95ZJG1QK7RNrxIw7rzrqoiZhGq3hAHE+21DMFjikwTUGeZf3jRLIHeC6SDChzg+U1SE7+4jlwuO4m6cRqVCTATcneBxqIZ2oEaVBXpH186Gdn8IpptRUIWvgqbJTz8zPyrL2HSCElSTqIMpsEyrhPT61ssIqkUwSdNhvEZ245CYifU0f7PZStyCoq0DnaaD9nsa0zKFplU+FemTBMXm+/5V0zLmxpn5cqfBhg9/wL6jPOOqombUlCYAASkegA4+VD8nSX3Dilg6QCMOk8End0j8S4tyTHM1XzRX8S9/CJ/s0wrEqHEbpan+9YnpbjRZ9/T4RxFhXYcBq+vUuBsmCfyoi0ZkdKFNpiBxVE9aJotRZjOLwqXG1IWkKSpJSoHiCIIr5w7WZAvB4lbBBN5bMfGk/CRzPA9Qa+lwKA9sOzSMayUnwupktL/Crkf7p4ipNDI5H257Ks4PD4VbYWHHBDmpUgkJBJAixk0KyzLEkAqeF/w8Oe9zHSi2flOpGGxTj6e6ndfeDUIEwowkG/EmoMSpptpBDbTi0HwrCilQkkiUgwoAk1Kd+CkUvIx9nskQnCuurX40a9Ch8IABAULSQZ4zXqmObDDtGZ0pRCkxwiIF69SytdDxb+TluUD+e3/WPrT8V1zzA6u8RoEq1DSOZmwpoxOeJQIjW4N4J0A8YNir5VpxbYISSRJ2iylBStSW5cUoRoT4iSd7cKgyrsjOlT2rYEp29DFC8VnDzhlSyIuAnwgeUUeyTtcRCX/EPxgXHmOPnWqSQNNlHt2x42AlJPgVYCePTypfw+WLUpIKVDUqCdJsK622G3QFoKVAiAR9PfhQzM0LQQEtKVPGQlI8yTQUqVIzjbOb4rCASAFJIgaTueZm3tUDeFUZ2EDiY/5ozjM7QswpoKHCDB9Ff7UOU7pURBA85/KqJsRpBfJXNASUgBRF1Re81tg85JUsK+ESomdrxbpeqOtqLFxJjhEUP7je+w/MD86CjfYbroans4aKLLAJEabkXO9+h51pg8VfSCJAE8bG4+tKOqpcM+QoHbrQlC0Pjy8WOy7+dROPKSIBiquCxocTvUz5t5Vy1TPQ5WrQSbRKlXmBFV8TlUutIAgrVJPIC5+cUQyhIWZ/EqfYCi2VYfvMQ44Nm/5afT4z7mP8Nd6jbPPlJoXswJYbdTpJUNBBJFoULied9ud66C7nhawqVhJ7xwJCEHcrWPCD679AaiTkSHFa1oBI2nzm/tWMvwYexkgfysIPRTqxPslEf5q2PHwsXLkU0g3kuA/h2QkmVqJW4o7qUbqJqcC6SBKj8hwn98a2xhJge/6VPh0R51YjZlhgJubqPH9KsN7etYSnnvW6TWATIrKjUeqK1cctSMY5Z9tWVgJRiUzc92sDYm5So9bEegrluBCPGVEyANIvcze/Cvobthln8Vg3mvvFMp/qT4k+5EetfOLqo2tSOIyYbzTtC68jQtQ0+QBPmQJNepdJr1DiHkXcA8EOIWZhKkqt0M01YzLWsUC6woJUdxwJ/vD7p60lA1awWMW2rUhUH69DzFK0+0ZE+Jwqm1FKwQRwP1HMVc7P4Yrd+DWlIOsbWII9+XlRjCZs1iUhDwAVw8+aTwPSrGS4ReHdVHibImfvDlbjudqSU2kyuOCckgM48vCPqDKzAjfiCAYUOJEx6U4ZF2mbxENOJ0rVaN0q8j+RqLMckaxR7wEpVxKRIUOv61Z7N5E1h3SskrtCSR8JO8+fOk+pF9jyxTiBMy+zlUyw4IJslYIjpqG/tUTH2bYknxuNJHOVKPtA+tdPAqjmeeMMWddQgxMTKvYXqnIhQHY7F4dtlKFJ7xQ+8bG5vtw9ao4nsLh1fCVo9ZHzFbYnt6hR04dp15XQQPzPyqBL2Zv7ITh0HiYB/9tR+Qre41oF4r7OyDKHUnooEfMTSpnGVrw69DiIJG+4PVJ40/s4ZOEX32Jxqiog+CSQoeSiSb8gKx25cbXhSSBIKSgncEkbehoqTBRzdjFaRYX5/vyokjM5FByKy2KLimNDJKPQ/ZdmAYYSoXWUHQkXMrNiRyAp67NYEoZSg3UfiPMkalE+ppY7P5YhtCrSTpTJuesctvkKe8vTAKudh61XGqEm7JMwxAbbJA2EADc+XXh61NlGF7hlKT8ZJUs81qOpR9zA6AUPQrvXwN0Nn3ULge9/8ACKIYrFaQV77ADqbCqCMkW+E3N1HhUuEKrkmQTaqGGTHic+I8OVXErH3vYb0WYumTxgVsExz9zUSFcgB53NeUukbYUifvKieVUaVVA67Y+dMAtIVXEO1/ZlDWKeLryWULXqalJXq1eJVk3CUkxNdoaXXOPtXy4Kfac0FRU3p4wIUbmP6qSSChG/7UUv8AscRhXOneaVf5VgVitW8iccdbbaSSV2vsmPiJMWSBeazS7ZnS8i/Xpq9meXLZVChY/CefMeYqhShJULromRwcO242oqUj49Rk9Y8q5uk009lswAGgWUJkfjSd/UVLMm4nT6drkdBw7OgakixvHCosQ4Z1ARG/+4oWxjTsDqSOHECr2GfJnSQRxmxA61xWd9FzAZkUqhYhJ/8AXr5VZzLL8O+oKdaS4UixVy5HmPOqjrYKeo/Zrnva7EvIdKS4vuyPCJOkWgjkf+Kvilejkz40lyOgP53hcMNIU02B91AE+yRS5mP2go/+ttSjzUdI9rn6VzorrE108fk5OXwGs27Qu4hQUrQCBCYTtx3M0LdeUoyoknmTP1qJNZo0CzY1dydnU82OagfQXP0qimmXsphdT4/uoT7qj9TRQB+wUJTKiAAZJOwsBJqw6t/EFehZYw6dlQe8cjaBbQnzuYqipSe8QjUnWdZSgm6lXCCBsQCCfQUJwPavTLLhWVLUNKrEAHwgHjTWr4sfg+LkvA49nMKGm0p1EgEqJVvBmB++Zq428tZkWRNpFz1ArOGZmEf4l/RKfl8qLtsxsPWrrSJEDOHPl1O/WrTKANqwtQHxH0FapcUraw4Ab0oScr4bnjWpM1obWFStp571qMYdVA+QqqszA63rZ1ySTwFqhmYA3P041gFrDmZPpQftnhmlNpU6SNBsRc33Gx5CjjY2jgKV/tDxQRhgq/8AaJFo5K5+VLN0hoq2LuIxDKGFd293cC5IJUrpIuPICvUlY7GlwjkOke8V6udys6FCjoub9jl4hGkhKZi5N0kCxEfsia5BmeBWw6ttwEKQojbeDZQngdwa+mgK51n3YRl9S1Ba21yfFOtJvxCjI9CKa9kDkAqRl0oUFJMEGQaN592SxGF8Sk62/wD+iLp/xDdPrbrQCiBMY8HnsqGoQrmDY+dMuDxoVcb/AL48q5uauYLMFoIg25VzzwJ9HZi9S19x0/DYskwffpWcblrbyClYBB/c9DQHKc0QoSD77ijjbvL61yU4s7dSQhZ12WdZJKRrRzG48x+YoDFdkZdEwoW5UKzrsuy9JSNCvxJ/Mca6oZ/3HDk9N+05iK9NHMw7J4hu4TrHNO/tQpWFI3seVXUk+jmcJLtEANP/AGJw0FSiIJVHohIT9SfakJKaf8iUtpoeGQZmDcSZ2i+/yp06Zkg2zk4xGJQtLhQtpIItqBBKrRIj/esp7ANocQ4t1a1AjSgAJBKbjVcmOJirGT4jTiFdEge0frTbhWZ8Sjf6DlVI09gk2tEmEQEDmTv1PGp/ETawrKVpERf9714uqO1qYUyGUp39ax3hPwiBXkM871OI96wDVCAK1fchPU1ufkKG4x/xeVYJso8KmaHvtVBDm9iT0G3rzqdDxG/h4AbqP750TBBZ0jqfrSf9pGISnB6Vp1a1gJIMFKgCoKFr7QRyJphCyTuekmYpL+1hcYdkc3J9kn9anPoaHZzhtQPG9eqsTXq52i/I+j1PRG562/KhuZvtNpK1rSgbnWbe03PvXLM4+0jEuyG9LKf7olX+Y/kBSbi8YtxRU4tSieKiVH51OMJ3bZJ0jpucfaCyhKgxLrhmFEEIE85ur2iuXPulSio7qJJgACT0FhUeqvTV0hWzJrGqsRU7eEUd7VrCk/Bqy+UmUkg9KZMmz77q/egiMMBvesvWFrXH1qc1GWi0HKGzo2DxYMRxos06Odcxy7N9CulNmAzAKEgifrXNOHE7IZIz6GVY6UDzfJW3QZBCuad/96vsZgFQDYjcc/1q13yeO9T5NO0M4p9nLc0yJ1m5SVJ/EB9Rwq/k+KdUU+PbSUgk3i35X866KMODQ7EZG0TdCedhH0q6z62c79PTuJJ2QSXnVOKi07GQSTaOgj6U9pZtx8ulJ2Bb7qO7hMcvoRxpoy3NEOQk+FfI8f6Tx8t66cGdSVMhnwyjsuhB8qlSmPyrYCfWtFIP6V0nMZ1cOVYFeA+VYKqxiPFYgJSTyoGVSfETe8Dc/pWc2xqSvQZgbxsTWpdZT/8AWfUVhi02sbFQT6yf0FTKCRsd4vzqkrMEgeFo+0VhtYN1TuOg9qxi+yf+fekP7WXJRhxzUs+wSPzpzYf12T8PE+9c++1bFAuMIH3UKUf8RAHyRSz6DHsRJr1RlVZqND2VSa8BNEkYBI3M/KpgAkGBApeaCsT8g5vBqO9vOrCcGmN71v387fOsJak0VbB7V0YVGkpiDHvUw2rZDFWUMitxQVNoqaa0cSSkp5x8qKJarVxmjSFcmwIWKs4XFlBt7VZdZqo41WaT7MnTtDHgs3SsAHf6eVFG8YoDeR1pDMiiWXZyUWVcVzzwfB14/U+JDth8eRcX6fpVxOYhVL+HxSFiW1CeVqnS8sbpvztXLxZ2pp9BteLtVTFvakxfz686GOYtRsQfIVVcxyrJSL/u8CmjEEmktjTlHbRbMIxErTsFj4wOo+99fOnvL8wbeQHGlBSTsR+Y4Hoa463lTq7m3U0RyzDvYZetpwpPHkehBsRXdjlNLZ52aEHuJ1dSfTnVLGPaRJ40Py3P+8ADidJ4kXSfzFSYpHemZNriK6kzlporoS395YM8yKlL7IjSnUeiZ261OhlSeCVAdINWUIHEcKJgacQ4fgajjJrX/pa1Sp1duQom9iQkWBJ5CoDh1LMuGE/hH586ASJpKfhRZsfErn0Fce7ePleOfJ4EJHQBKRFdmccBhKfhtXB88xHeYh5f4nFkeWox8qSZkD69WJr1TGCtQYoWjmamVx8qjxPDzqMOzpydM1YZq2hutGKsCrnMZSmpAm1aI/fzqXhRoxhJrJFRjc1KKCMRLbqFxqrS60XRowOWxVZ1miaqru0pgalRFwSKI4LNnUcZHI1RO/vU6KWUU+zRnKPTCrmdld0og+dVmwoq1hRCuBHCoMD8fp+lWsLufM0YQiloeWWU/uYx5P2iKfC+mR+NPDzT+lN+XBp4ShSVAg7H5Vzhui/Yj/yF+lP/AIF7H0ZckRHEVO2yRseFWGfhTUieFUQhE0+ob1ut6QJMWryqq4n4P30omJhiEjzgVh18nbnQs/p+VXGOHnWMQ5xijh8K88bFKDpHUwkfM1whRrsf2mf+Cv8AqR/qFcaNSn2FdGa9Wa9ShP/Z"/>
          <p:cNvSpPr>
            <a:spLocks noChangeAspect="1" noChangeArrowheads="1"/>
          </p:cNvSpPr>
          <p:nvPr/>
        </p:nvSpPr>
        <p:spPr bwMode="auto">
          <a:xfrm>
            <a:off x="155575" y="-1790700"/>
            <a:ext cx="34671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9508" name="AutoShape 4" descr="data:image/jpeg;base64,/9j/4AAQSkZJRgABAQAAAQABAAD/2wCEAAkGBxQTEhUUExQVFhUVFxoaFxgXGBwYGhgcHBoYFxgYGBwYHCggHBwlHBccITEhJSkrLi4uFx8zODMsNygtLisBCgoKDg0OGhAQGywkHyYsLCwsLCwsLCwsLCwsLCwsLCwsLCwsLCwsLCwsLCwsLCwsLCwsLCwsLCwsLCwsLCwsLP/AABEIAOkA2AMBIgACEQEDEQH/xAAcAAACAgMBAQAAAAAAAAAAAAAFBgMEAQIHAAj/xABBEAABAwIEAwYDBgMHBAMBAAABAgMRACEEBRIxQVFhBhMicYGRMqGxB0JSwdHwFCNyM2KCkrLh8RUWNKIkQ2NT/8QAGQEAAwEBAQAAAAAAAAAAAAAAAQIDAAQF/8QAKREAAgICAgEDAwQDAAAAAAAAAAECEQMhEjFBBCJREzJCFFKhsWFigf/aAAwDAQACEQMRAD8AUsBmIUdPECJ5gbGiqFSBSrhMsVqMOBKgJIIIG8b0dw7DyQAVNW5k1ySh8HbGb8l8G5qU/nVPvoJBIMAElJnep0LkA8zUmmVsthO1UlOnDqWnErRMjTp6iOXS5ow20434u7DlvxAR1vSl2jyUnGK1q0BfiHGBaZ1RFWhitbITy70MDeKbXIQsL0mFRwPnsR1FTd4EyVWCRJ9BeqmAwjTSAhG3O0qPM1FiXgpaGybEkq8kxA9TFTnjp66HjO1TLOCTCZPxLJURyk2HoIHpVnRJJ4cKHN48EwLmT9aupXCDO81NoqtEuD3X6VIaqZa7ZZ61cAKiALknYUoT0XrKPvelT4rCKQrxcTUB+950WnHTAmn0QYhvU2pPEi1VMLl6mykm4KE7H71wfpRFoWrOIP8AZjoKpGXtYjW0av1o1+X51viD7UDxvaVlsEA61bQNhzk0ii5dDuSitl986ZJ2Av8AWsdn0fyis2U4So+uw9BFAl5z/Eq7pCFBKyBqPIXX8vrTXh7IouLitgUlLaKkwr3rGHHgBqF1y56g1ZA8I8qTwUIAPEKnZ49VVChMmKmw3w+prGI3azhR4/Q1hw1JhD4leVFGZs+LGvVpiF71igZHNlZislRmNQg9RwFSpzhYECPOinZzJm3MU02u6FKgyYBEHcimrtX2aw2GUgJZRCgTIJVxjjXc3Gro4eM4urEFGbOzYwegqZvHYlRASVXNrQPfYU5YbI9N0ttJPQH9KkxWXQglwNqAuRtO21utK5f6h4t/kCe2GYrUWg2slvQNSkmU6p4lPG1BW8Sp1K0pRq1K1m0qBgA+I+KLbUZby9tSFNhRSlTmook6RA2+QHrQfBuaHFd3CRsQZII6TfhVHK1oRRp7NHstxMmJj+r/AHoZiUrQohZuOs05fxwKLxM0s5nhlrcKkiQfKlxzbdMacElouZfiVI0xTa6VdwHJGnUR1kAHb1pPZZPh6RTKM8w4QlKtEwdQk9BG1japuFsop8UMuA7LPpTMoOqDAJ8+Io1lDDTQ1FR1xcxZPMJ69aEH7RsKCm6oSmLJJ4UBe7cYebaz6frVfpRi7RH6spKmNGb4jUpUXTPHehguD50tvdtm4MIV02/Whx7XuEHSja56XAn51PLjcnaK48kYqmNWNxfdt6tyVAATuSaGntQ0QLkKAA0kcbDfiKV8Xny3tKTACTNVhjS2CAblUnlERHzoxw+2mLLL7rQ0dosUXWU6VaQombKMgTbwpO5iqfZvswMUFLW58JghIurmZP6UOyvMipQQ6VFCQSlIVpHMybwIHCnDsdj0rICQEhQMAEqIO8KJ42+lUhHhGhJS5SKOG7lDyW0JVwQk6haTy08xRtWkOqY1rCk3NgRGkKsYHA0nuu6cU0f/ANB/rIpnzNZGNfUI8OF1eukJFJwTLOVaXx/JjLstW7qKdMhKCQbfGnVG3KiT+XOcEH0INDkYxTeExLiVaVd4hCSP7qUJP517s5nz63EIXGlREEgCRxNqEsUWLHNIwAQpQIIIGxqZo+EeVDs3x/8ANfPVQHpas4LEHukzyFcrjR1J2WFGp8EbKPWhqnqu4E/y56mtVDG2INh5V6o3lfSvVkARsLnBbWFpkEbH0jlVrH9q3nQkLg6Jgxe/Ol/VWJr0OCPO+pIOYLMHnlhCSJM79AVHfoKoqzVz8XyAqrh3CD4TBNve1EjkLgEkp+Z/Kg1BdhTnLooqxiyZ1GfOtFPqPE0XRkukyVgxwix96pvxwigpRfRnCS7NsLjSlIB6/UVCrFkkGTAO017EOa9J2gR7VUcMmadCt0WXsYVEHaOVV1GVW4mtKkZF6wq2zdlgq9KI5bk3eqCdYHpP5iq2D4+dXmcWWkFaVQrYC3uZqcpS6RdRjVsJNdkU8XVeiR+Zqb/tdtIPjcvY3Am88ulBP+43+CgPQfpUSs5eVu4r0pOGR9sPPGvA0N9mWAmSFEx+I/lQrtLlCGgHGgAEmFAmTO4ME7WqDLcfiFKAClqHLf604J7NLxGlToCTEG154GPeirh9zA0pr2oRsJinVKCEhNySNSUjfmY2poyTDKafbk2lIMAR4gUnYU04bsqwmZSVq84jyi/zq43kzaY0gpi44/6qDy7HWJpHNc/a0Pz+Fao9Fz+dH8wxH89ar+PDtoPqVJ/SmXMskC4LiA4JMkWI24XoJ2mwaWyh65aOlJKROnSomCPWqJpiSjRUzNUZdaf5mJXA4mFKAHyFQdj2x/EhCgFaBM7za/zt7UZyXG4NWFZbecSlaJVCjBClFRBuOSpq5gstw7SVPMrBCUKB0nUkTzjbaiyaEfOnhqIFt/cyT8zRNoQ2kdBS3i3SpYP4lT7mmR0wK5pqkjtxu7KylUXw1mkjpVXKMEXl6QAb3JJEeUET/vTWnJ0C3hUBwJUn5iaX6bktGlljF0xadNepzbwjcR/DtRzEH63r1U/TtE/1Efg4CRWU1lSSNxWIrqOM8ixHnVh/HOKJlaonnVcCthQo1nlLJ4mta201g0TWZC60rIrZPSsA0ivA1Mtwnck1HFYxK08U7Vo4omtZrcoUBMEDgSLelCg2zVKaO9n+z63yDA09ePpQNNdj7P6f4ZBSEp1gWHDp1rSdKwxVssdn8jS2m4EjiBAo7pHQCsFwARUa3Of7964pz2ejjhok7wcL1sk84rQLtwPqKjKqmmO0WJkgDjtVjF5KlxpaFJELHsbxVVggKTPBQ86atQItxFdOLaOXPaZ8zdocscw7ykOTI2JG4Fh8hXZuwmTjD4JCVAaljW4DxKhsecCB6VN2s7Ps4gAuWKSIV6ix5iryMSgousW4pMbetXW0cslTsWVdjMKp+FsOJChIdQvwBXIJm3tFR4PsT3iilbhSAogQBcDYgzxosz2iw53dV/jT+YEVNhc+w4WD3ze/4wPqam0mPGco9AfsxlimD/NQUnUYn7wB3HnRnMWQXC6g934tSwAClXRUi3mIoLnv2ksocW2hCXAkwF6gQTzEA2pYxn2kLUhSe6avsQk2HlMGmrWhHbdjGvEoLpKSojVsgKKb9TYeleoPgs1dU3qKkxa2mNxPAxXqT3B42c0UZ3M/Ooqf+yn2ejF4ZL5eKdZUAEokJgkXnfbhSI+0UqUk/dJHsYq4hHXiRXorEVjGJr1ShFFuz+W98+hHwpO54wBJA60G6GUShhspdW0t4IPdt/Es2G4ECdzfhXk4EASpcV2UZelWGcw6QAkoKQOUiJ964piAQSFTIMEeVj9KEZWZqi1hcI2tUaoF5UohIEbnnx5Xq0nBoGpKFoIBAK3BpngSBcxPyvQWalQsjbc04oZGMZQ3BRK1AgBICUibayYk9APerJbC40qUpC0ELBACUETt1EA+tCWMCVKl1QSOqgCfIcKuvIbQB3Z87n87UGxkrBTWBcP3Y87V0PsEtfdls/dVI42I2+VKCcUmPEoT6n6UZyDHSSGypMASQCSZMACLyajNtotjilI6OXeteQpIN7DypVbzdeoI0uGSB40RfoRY70w5kwpIn4tpA+dcTVM9BUSNZywpejXB5m31ogW/9o+VK/8AEqVGjDJXKiIFlCBuSbfvej+XTGxA5cR+/wA6akLtMkQDNFcNjwlPimOfLn6VXabuBzqPPVBtIiJ5kwJ608ParJTSm6Cz6EutkCFAjhyrjHbBl7DuEJMIVMGOsQZ4103s04oOqClSlSAYjY8Yil77WsGC2lYgQZJg7eQHOBJq8JWrOfJDhJxOSu45Z3Wr3quV1PhMNrJvAFbOYVKefrVeSWiSjJ7K9bIbJ2BPkKu5UB3nCINMqBCNhepzy8fBSOLkrsu4bCrW0juYCFLg6xpJPkJj4TevVXwykMKaMKBUrUqDI+FQ+EmPnXqyyoDgx4+zjMUt4FpvWkkKUCOIkrVcC/rQ97sBgNSnn8Qr+Yor0laGx4iVWtPHnTPmWeNYJtsoaOlYTp7tCUpkiYKrRz2rkeaY3QpSlMq0qUTurnwM9eFqdyaE4pjkrC5GwI7vvPMLX7FZ0+1L2av5SUkNYZ1CrwoLi/CQSoEUnPY3UZCbdTT/ANisC0vDocU0gqJVcpBNlEDfyrOTRklehHHRBJ6X+lZ79aCDBQRcE2PzrsSGE8AB5WrR7ApVv871NzHFDs721QCE4kxY+MCQfMDjSlnCWXX3HGivQpRIGiTJueMbzTd2myVeof8Axe+bAspqyxzBAvHvVXIMOlKihAxjJN4UgQTt95BvTx+UIxSZwIVGhpxXnYdOFXcPhUAKLjZQUGCNKlQLXJ4TNN+aZNiixLbTjqtQKpPwASZUi3LeKAZjj8Q8gNLw8KIEEApUU8BcwR0NZtp7GjG1r+hYU+bxYdLVDNWszy9xheh1BQqAQDFwdiCLGqc1QluyRIna9OP2cNnvXRsoJGkKsJk7/vjQrs3gFKVrQqFJE32vaPambK3VNOjWBe0+k8fKo5JaZfHH3IamsuUFpLigSL6RsOtXipOohUQaXsJm6g6vwlQ8JnfnaKvNqcdk91ANpJj1iuN7PRre2FGMsCD4D4dwDw8jRBshIM+9C8FiFIOhW42J+8P1rfEE3M0tiuNskdxulYUOHDnXsXig4QNBMmB9STyFDhep2X4VoAOoi1rb/v3oxbWguC7IDnOHwaT3yoISNKRcqvwHn8q5t2q7VrxiyAClBPhTuQL/AFm9PHa7sg48+lxxbaUJQICpvaTJHGeHKgfZHsn3binn9KtCv5YE6Sfx+ID0t1rvxwpbPNyz5SbQmZa2QVzbT8XTcX5DVA9amwuJQh5JcgpSoydxFwFRxjeOlM2a9jZdCmVLcDiiSlITKTuQVEgJ3tIpny3szgEvBWI0Ao0hGpX8tUD7/BShbexjjT6J26oVs3cafQh9saVaSFzHDy3E7UPXmyREJmBxt9KYsxw3evYkYdkqS4o92ECRJ48gJk8KlwP2YvKALrrbU/dErPygfOklDm7KqfFUJeKzJa1A2EbQPTjXqaM3+zbFNSW9LyR+Ewr/ACq/ImvVuFeDcwS926cLSG+6QVIH9oslZJ2nSfCLGONCsbmbuIaWtxROmAN4HiBsOH+1Q/8AT2U/HiETyQlS/nAFZxGLZSyppvWoqIOpQAAgg2Amm0SYMSa6l2KMYRr/ABf6lVyxFdT7If8AiNeR/wBSqXJ0NDsKZvnbeGSFOEwowABJJ3pYxn2iAyGmje0qV+Q/WovtMX/LYH95Z+SaQkKgg9aEIWrZpSpnSuy/ah3vS26l15R+FDZSn7pWSpa9hAPtUvaTtdjMGruggMlYCwQtS1AHxATMTEA0qZFmZ/iSpCktFQIClDUBKe7iARcgm9bdr8ydee1vFC76UrbBShQTYwDflTJGY3v9ocUru1HElpC0y4UgQSJJHAwUwd9p3oplzjL6BqKSsHwkcCPLcVy7LM0bbUouNB3wwjXcIIgggbEWuORIotlWMQ2/LKtTSoOlUSJFweRBmOkVHLDVl8M69o49s8l/iMPqNnGCSCBun7wHSwPpXNHMImPDBPW30rr+FzALSE7CkjtJkqWnZHwKuOQPEeVLin4Gy4/INyoONpC9J0kb6fCb89uFXMbjlOBHhEpkgptPpUKUkJCSshsbAqsJ3idqJ4DKHnQO7aecAEAhJCY/qVCfnTtNk06L+BcUlQKE6kuAHe4ttemDB49wDT3LnqAPqaFMZQ42NLqm0k/ClLgWtPElWmw9zV7L9YsVAjzMnzrmkuLo7oSU1ZNiXVKIlCkn7psRPIwTVtTZ2NRPCBv+la/xW81PyMzDvhMDamPIMuhIcWLm4H50KyLAF1RWoeAH36frTDmeYdy3qiVEhLSButZ+EfryAJ4V3enw/nI4fU5vxX/QdmeYD+MbaiWwkod5BbhBan/If8451FnHZ7V/ZkpJ3G4Pl1qb/pvdswo6nFqC1r/EsqBJHQQAOiRR/hPSuySRxJ+TneEyK5lUnziOfOimJyXD6dRSiUASVqn2mw9qWvta7MFH/wAxiRJAeCZFzYOW9j6HnXOW8zWlBRqUUkyQSYPmOO1QcSibZ3HCYhaIShCSkxsI+af0o8w5qm6bWIBuDyPWvn3Ku0DjR8C1p8lGPanfsp2xZbZCHe8CpUpSo1SVKJk8dooRtdsMqfR1JIJ6CsUDyjPWHLpdSQAZvB9Qb16n5IWmfO+WsBbraCSApQBI334Uw51kvcHU2x3iB99SiojnqSjTHncUEyT/AMhr+tP1rpgcqUpNMdRtHMU5ir7gQn+hCR84n508dnM+bLTbanP5kQQeJk+lK/afPFYhQToS2lsqgJ6mJPW1BAumlFNAi+I59uGytSDIAShRMqAO6RIBMq8hJpLWmmLtg6VDDqO5bJPrppcmtj+0EuyxhnEgiUhXQzB9iKIZnmQIRpbQkBJSBvF7m9CdVZLvl7CnBZopUmpWCpJChaONTZdhVOrSkAkSNUQCBImJtMUzZf2Zb1KOIUvTfSlBE9NSyIFuQoNpdmV+C9lOZr7tKlpUEn4VcD6+lMTK2n2il3j1I22II2pPbwrrRcEksoMIClAwkk7f8CrzBMAhXpy6Vx5I8Xo9DFLnGmNBe7taRhmMO3qMd5o1qFj95ZJG1QK7RNrxIw7rzrqoiZhGq3hAHE+21DMFjikwTUGeZf3jRLIHeC6SDChzg+U1SE7+4jlwuO4m6cRqVCTATcneBxqIZ2oEaVBXpH186Gdn8IpptRUIWvgqbJTz8zPyrL2HSCElSTqIMpsEyrhPT61ssIqkUwSdNhvEZ245CYifU0f7PZStyCoq0DnaaD9nsa0zKFplU+FemTBMXm+/5V0zLmxpn5cqfBhg9/wL6jPOOqombUlCYAASkegA4+VD8nSX3Dilg6QCMOk8End0j8S4tyTHM1XzRX8S9/CJ/s0wrEqHEbpan+9YnpbjRZ9/T4RxFhXYcBq+vUuBsmCfyoi0ZkdKFNpiBxVE9aJotRZjOLwqXG1IWkKSpJSoHiCIIr5w7WZAvB4lbBBN5bMfGk/CRzPA9Qa+lwKA9sOzSMayUnwupktL/Crkf7p4ipNDI5H257Ks4PD4VbYWHHBDmpUgkJBJAixk0KyzLEkAqeF/w8Oe9zHSi2flOpGGxTj6e6ndfeDUIEwowkG/EmoMSpptpBDbTi0HwrCilQkkiUgwoAk1Kd+CkUvIx9nskQnCuurX40a9Ch8IABAULSQZ4zXqmObDDtGZ0pRCkxwiIF69SytdDxb+TluUD+e3/WPrT8V1zzA6u8RoEq1DSOZmwpoxOeJQIjW4N4J0A8YNir5VpxbYISSRJ2iylBStSW5cUoRoT4iSd7cKgyrsjOlT2rYEp29DFC8VnDzhlSyIuAnwgeUUeyTtcRCX/EPxgXHmOPnWqSQNNlHt2x42AlJPgVYCePTypfw+WLUpIKVDUqCdJsK622G3QFoKVAiAR9PfhQzM0LQQEtKVPGQlI8yTQUqVIzjbOb4rCASAFJIgaTueZm3tUDeFUZ2EDiY/5ozjM7QswpoKHCDB9Ff7UOU7pURBA85/KqJsRpBfJXNASUgBRF1Re81tg85JUsK+ESomdrxbpeqOtqLFxJjhEUP7je+w/MD86CjfYbroans4aKLLAJEabkXO9+h51pg8VfSCJAE8bG4+tKOqpcM+QoHbrQlC0Pjy8WOy7+dROPKSIBiquCxocTvUz5t5Vy1TPQ5WrQSbRKlXmBFV8TlUutIAgrVJPIC5+cUQyhIWZ/EqfYCi2VYfvMQ44Nm/5afT4z7mP8Nd6jbPPlJoXswJYbdTpJUNBBJFoULied9ud66C7nhawqVhJ7xwJCEHcrWPCD679AaiTkSHFa1oBI2nzm/tWMvwYexkgfysIPRTqxPslEf5q2PHwsXLkU0g3kuA/h2QkmVqJW4o7qUbqJqcC6SBKj8hwn98a2xhJge/6VPh0R51YjZlhgJubqPH9KsN7etYSnnvW6TWATIrKjUeqK1cctSMY5Z9tWVgJRiUzc92sDYm5So9bEegrluBCPGVEyANIvcze/Cvobthln8Vg3mvvFMp/qT4k+5EetfOLqo2tSOIyYbzTtC68jQtQ0+QBPmQJNepdJr1DiHkXcA8EOIWZhKkqt0M01YzLWsUC6woJUdxwJ/vD7p60lA1awWMW2rUhUH69DzFK0+0ZE+Jwqm1FKwQRwP1HMVc7P4Yrd+DWlIOsbWII9+XlRjCZs1iUhDwAVw8+aTwPSrGS4ReHdVHibImfvDlbjudqSU2kyuOCckgM48vCPqDKzAjfiCAYUOJEx6U4ZF2mbxENOJ0rVaN0q8j+RqLMckaxR7wEpVxKRIUOv61Z7N5E1h3SskrtCSR8JO8+fOk+pF9jyxTiBMy+zlUyw4IJslYIjpqG/tUTH2bYknxuNJHOVKPtA+tdPAqjmeeMMWddQgxMTKvYXqnIhQHY7F4dtlKFJ7xQ+8bG5vtw9ao4nsLh1fCVo9ZHzFbYnt6hR04dp15XQQPzPyqBL2Zv7ITh0HiYB/9tR+Qre41oF4r7OyDKHUnooEfMTSpnGVrw69DiIJG+4PVJ40/s4ZOEX32Jxqiog+CSQoeSiSb8gKx25cbXhSSBIKSgncEkbehoqTBRzdjFaRYX5/vyokjM5FByKy2KLimNDJKPQ/ZdmAYYSoXWUHQkXMrNiRyAp67NYEoZSg3UfiPMkalE+ppY7P5YhtCrSTpTJuesctvkKe8vTAKudh61XGqEm7JMwxAbbJA2EADc+XXh61NlGF7hlKT8ZJUs81qOpR9zA6AUPQrvXwN0Nn3ULge9/8ACKIYrFaQV77ADqbCqCMkW+E3N1HhUuEKrkmQTaqGGTHic+I8OVXErH3vYb0WYumTxgVsExz9zUSFcgB53NeUukbYUifvKieVUaVVA67Y+dMAtIVXEO1/ZlDWKeLryWULXqalJXq1eJVk3CUkxNdoaXXOPtXy4Kfac0FRU3p4wIUbmP6qSSChG/7UUv8AscRhXOneaVf5VgVitW8iccdbbaSSV2vsmPiJMWSBeazS7ZnS8i/Xpq9meXLZVChY/CefMeYqhShJULromRwcO242oqUj49Rk9Y8q5uk009lswAGgWUJkfjSd/UVLMm4nT6drkdBw7OgakixvHCosQ4Z1ARG/+4oWxjTsDqSOHECr2GfJnSQRxmxA61xWd9FzAZkUqhYhJ/8AXr5VZzLL8O+oKdaS4UixVy5HmPOqjrYKeo/Zrnva7EvIdKS4vuyPCJOkWgjkf+Kvilejkz40lyOgP53hcMNIU02B91AE+yRS5mP2go/+ttSjzUdI9rn6VzorrE108fk5OXwGs27Qu4hQUrQCBCYTtx3M0LdeUoyoknmTP1qJNZo0CzY1dydnU82OagfQXP0qimmXsphdT4/uoT7qj9TRQB+wUJTKiAAZJOwsBJqw6t/EFehZYw6dlQe8cjaBbQnzuYqipSe8QjUnWdZSgm6lXCCBsQCCfQUJwPavTLLhWVLUNKrEAHwgHjTWr4sfg+LkvA49nMKGm0p1EgEqJVvBmB++Zq428tZkWRNpFz1ArOGZmEf4l/RKfl8qLtsxsPWrrSJEDOHPl1O/WrTKANqwtQHxH0FapcUraw4Ab0oScr4bnjWpM1obWFStp571qMYdVA+QqqszA63rZ1ySTwFqhmYA3P041gFrDmZPpQftnhmlNpU6SNBsRc33Gx5CjjY2jgKV/tDxQRhgq/8AaJFo5K5+VLN0hoq2LuIxDKGFd293cC5IJUrpIuPICvUlY7GlwjkOke8V6udys6FCjoub9jl4hGkhKZi5N0kCxEfsia5BmeBWw6ttwEKQojbeDZQngdwa+mgK51n3YRl9S1Ba21yfFOtJvxCjI9CKa9kDkAqRl0oUFJMEGQaN592SxGF8Sk62/wD+iLp/xDdPrbrQCiBMY8HnsqGoQrmDY+dMuDxoVcb/AL48q5uauYLMFoIg25VzzwJ9HZi9S19x0/DYskwffpWcblrbyClYBB/c9DQHKc0QoSD77ijjbvL61yU4s7dSQhZ12WdZJKRrRzG48x+YoDFdkZdEwoW5UKzrsuy9JSNCvxJ/Mca6oZ/3HDk9N+05iK9NHMw7J4hu4TrHNO/tQpWFI3seVXUk+jmcJLtEANP/AGJw0FSiIJVHohIT9SfakJKaf8iUtpoeGQZmDcSZ2i+/yp06Zkg2zk4xGJQtLhQtpIItqBBKrRIj/esp7ANocQ4t1a1AjSgAJBKbjVcmOJirGT4jTiFdEge0frTbhWZ8Sjf6DlVI09gk2tEmEQEDmTv1PGp/ETawrKVpERf9714uqO1qYUyGUp39ax3hPwiBXkM871OI96wDVCAK1fchPU1ufkKG4x/xeVYJso8KmaHvtVBDm9iT0G3rzqdDxG/h4AbqP750TBBZ0jqfrSf9pGISnB6Vp1a1gJIMFKgCoKFr7QRyJphCyTuekmYpL+1hcYdkc3J9kn9anPoaHZzhtQPG9eqsTXq52i/I+j1PRG562/KhuZvtNpK1rSgbnWbe03PvXLM4+0jEuyG9LKf7olX+Y/kBSbi8YtxRU4tSieKiVH51OMJ3bZJ0jpucfaCyhKgxLrhmFEEIE85ur2iuXPulSio7qJJgACT0FhUeqvTV0hWzJrGqsRU7eEUd7VrCk/Bqy+UmUkg9KZMmz77q/egiMMBvesvWFrXH1qc1GWi0HKGzo2DxYMRxos06Odcxy7N9CulNmAzAKEgifrXNOHE7IZIz6GVY6UDzfJW3QZBCuad/96vsZgFQDYjcc/1q13yeO9T5NO0M4p9nLc0yJ1m5SVJ/EB9Rwq/k+KdUU+PbSUgk3i35X866KMODQ7EZG0TdCedhH0q6z62c79PTuJJ2QSXnVOKi07GQSTaOgj6U9pZtx8ulJ2Bb7qO7hMcvoRxpoy3NEOQk+FfI8f6Tx8t66cGdSVMhnwyjsuhB8qlSmPyrYCfWtFIP6V0nMZ1cOVYFeA+VYKqxiPFYgJSTyoGVSfETe8Dc/pWc2xqSvQZgbxsTWpdZT/8AWfUVhi02sbFQT6yf0FTKCRsd4vzqkrMEgeFo+0VhtYN1TuOg9qxi+yf+fekP7WXJRhxzUs+wSPzpzYf12T8PE+9c++1bFAuMIH3UKUf8RAHyRSz6DHsRJr1RlVZqND2VSa8BNEkYBI3M/KpgAkGBApeaCsT8g5vBqO9vOrCcGmN71v387fOsJak0VbB7V0YVGkpiDHvUw2rZDFWUMitxQVNoqaa0cSSkp5x8qKJarVxmjSFcmwIWKs4XFlBt7VZdZqo41WaT7MnTtDHgs3SsAHf6eVFG8YoDeR1pDMiiWXZyUWVcVzzwfB14/U+JDth8eRcX6fpVxOYhVL+HxSFiW1CeVqnS8sbpvztXLxZ2pp9BteLtVTFvakxfz686GOYtRsQfIVVcxyrJSL/u8CmjEEmktjTlHbRbMIxErTsFj4wOo+99fOnvL8wbeQHGlBSTsR+Y4Hoa463lTq7m3U0RyzDvYZetpwpPHkehBsRXdjlNLZ52aEHuJ1dSfTnVLGPaRJ40Py3P+8ADidJ4kXSfzFSYpHemZNriK6kzlporoS395YM8yKlL7IjSnUeiZ261OhlSeCVAdINWUIHEcKJgacQ4fgajjJrX/pa1Sp1duQom9iQkWBJ5CoDh1LMuGE/hH586ASJpKfhRZsfErn0Fce7ePleOfJ4EJHQBKRFdmccBhKfhtXB88xHeYh5f4nFkeWox8qSZkD69WJr1TGCtQYoWjmamVx8qjxPDzqMOzpydM1YZq2hutGKsCrnMZSmpAm1aI/fzqXhRoxhJrJFRjc1KKCMRLbqFxqrS60XRowOWxVZ1miaqru0pgalRFwSKI4LNnUcZHI1RO/vU6KWUU+zRnKPTCrmdld0og+dVmwoq1hRCuBHCoMD8fp+lWsLufM0YQiloeWWU/uYx5P2iKfC+mR+NPDzT+lN+XBp4ShSVAg7H5Vzhui/Yj/yF+lP/AIF7H0ZckRHEVO2yRseFWGfhTUieFUQhE0+ob1ut6QJMWryqq4n4P30omJhiEjzgVh18nbnQs/p+VXGOHnWMQ5xijh8K88bFKDpHUwkfM1whRrsf2mf+Cv8AqR/qFcaNSn2FdGa9Wa9ShP/Z"/>
          <p:cNvSpPr>
            <a:spLocks noChangeAspect="1" noChangeArrowheads="1"/>
          </p:cNvSpPr>
          <p:nvPr/>
        </p:nvSpPr>
        <p:spPr bwMode="auto">
          <a:xfrm>
            <a:off x="155575" y="-1790700"/>
            <a:ext cx="34671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9510" name="Picture 6" descr="http://www.forensicevidence.net/SWAFS%20WebPage%20folder/SWAFS%20WebPage/images/WCMphoto.jpg"/>
          <p:cNvPicPr>
            <a:picLocks noChangeAspect="1" noChangeArrowheads="1"/>
          </p:cNvPicPr>
          <p:nvPr/>
        </p:nvPicPr>
        <p:blipFill>
          <a:blip r:embed="rId2" cstate="print"/>
          <a:srcRect/>
          <a:stretch>
            <a:fillRect/>
          </a:stretch>
        </p:blipFill>
        <p:spPr bwMode="auto">
          <a:xfrm>
            <a:off x="5486400" y="2590800"/>
            <a:ext cx="3467100" cy="3743325"/>
          </a:xfrm>
          <a:prstGeom prst="rect">
            <a:avLst/>
          </a:prstGeom>
          <a:noFill/>
        </p:spPr>
      </p:pic>
      <p:pic>
        <p:nvPicPr>
          <p:cNvPr id="149512" name="Picture 8" descr="http://ecx.images-amazon.com/images/I/51YnHYtNbAL.jpg"/>
          <p:cNvPicPr>
            <a:picLocks noChangeAspect="1" noChangeArrowheads="1"/>
          </p:cNvPicPr>
          <p:nvPr/>
        </p:nvPicPr>
        <p:blipFill>
          <a:blip r:embed="rId3" cstate="print"/>
          <a:srcRect/>
          <a:stretch>
            <a:fillRect/>
          </a:stretch>
        </p:blipFill>
        <p:spPr bwMode="auto">
          <a:xfrm rot="1461558">
            <a:off x="3582232" y="2565589"/>
            <a:ext cx="2395953" cy="3107622"/>
          </a:xfrm>
          <a:prstGeom prst="rect">
            <a:avLst/>
          </a:prstGeom>
          <a:noFill/>
        </p:spPr>
      </p:pic>
      <p:sp>
        <p:nvSpPr>
          <p:cNvPr id="10" name="TextBox 9"/>
          <p:cNvSpPr txBox="1"/>
          <p:nvPr/>
        </p:nvSpPr>
        <p:spPr>
          <a:xfrm>
            <a:off x="304800" y="5943600"/>
            <a:ext cx="5012013" cy="369332"/>
          </a:xfrm>
          <a:prstGeom prst="rect">
            <a:avLst/>
          </a:prstGeom>
          <a:noFill/>
        </p:spPr>
        <p:txBody>
          <a:bodyPr wrap="none" rtlCol="0">
            <a:spAutoFit/>
          </a:bodyPr>
          <a:lstStyle/>
          <a:p>
            <a:r>
              <a:rPr lang="en-US" dirty="0" smtClean="0">
                <a:hlinkClick r:id="rId4"/>
              </a:rPr>
              <a:t>http://www.holyshroudguild.org/drmccrone5.html</a:t>
            </a:r>
            <a:r>
              <a:rPr lang="en-US" dirty="0" smtClean="0"/>
              <a:t> </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a:xfrm>
            <a:off x="609600" y="1295400"/>
            <a:ext cx="8229600" cy="4525963"/>
          </a:xfrm>
        </p:spPr>
        <p:txBody>
          <a:bodyPr/>
          <a:lstStyle/>
          <a:p>
            <a:r>
              <a:rPr lang="en-US" dirty="0" smtClean="0"/>
              <a:t>Joe </a:t>
            </a:r>
            <a:r>
              <a:rPr lang="en-US" dirty="0" err="1" smtClean="0"/>
              <a:t>Nickell</a:t>
            </a:r>
            <a:r>
              <a:rPr lang="en-US" dirty="0" smtClean="0"/>
              <a:t> (1944 - ) prominent shroud skeptic.</a:t>
            </a:r>
            <a:br>
              <a:rPr lang="en-US" dirty="0" smtClean="0"/>
            </a:br>
            <a:r>
              <a:rPr lang="en-US" dirty="0" smtClean="0"/>
              <a:t>Has tried to duplicate shroud using bas-reliefs and rubbings with mixed success</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a:xfrm>
            <a:off x="6629400" y="6492875"/>
            <a:ext cx="2133600" cy="365125"/>
          </a:xfrm>
        </p:spPr>
        <p:txBody>
          <a:bodyPr/>
          <a:lstStyle/>
          <a:p>
            <a:fld id="{90FEB5F3-CB61-404A-B7D4-8A0E8568386E}" type="slidenum">
              <a:rPr lang="en-US" smtClean="0"/>
              <a:pPr/>
              <a:t>66</a:t>
            </a:fld>
            <a:endParaRPr lang="en-US"/>
          </a:p>
        </p:txBody>
      </p:sp>
      <p:pic>
        <p:nvPicPr>
          <p:cNvPr id="150530" name="Picture 2" descr="https://encrypted-tbn3.gstatic.com/images?q=tbn:ANd9GcR8ThKu7m0v1g_Ip1RlgeQxRDnKBLjbwaiqQYEO83h8wqAWBqnf"/>
          <p:cNvPicPr>
            <a:picLocks noChangeAspect="1" noChangeArrowheads="1"/>
          </p:cNvPicPr>
          <p:nvPr/>
        </p:nvPicPr>
        <p:blipFill>
          <a:blip r:embed="rId2" cstate="print"/>
          <a:srcRect/>
          <a:stretch>
            <a:fillRect/>
          </a:stretch>
        </p:blipFill>
        <p:spPr bwMode="auto">
          <a:xfrm>
            <a:off x="4724400" y="3733800"/>
            <a:ext cx="3886200" cy="2590800"/>
          </a:xfrm>
          <a:prstGeom prst="rect">
            <a:avLst/>
          </a:prstGeom>
          <a:noFill/>
        </p:spPr>
      </p:pic>
      <p:pic>
        <p:nvPicPr>
          <p:cNvPr id="150532" name="Picture 4" descr="http://thumbs.ebaystatic.com/d/l225/m/mb5uNaY3k_KueWVbhAabInQ.jpg"/>
          <p:cNvPicPr>
            <a:picLocks noChangeAspect="1" noChangeArrowheads="1"/>
          </p:cNvPicPr>
          <p:nvPr/>
        </p:nvPicPr>
        <p:blipFill>
          <a:blip r:embed="rId3" cstate="print"/>
          <a:srcRect/>
          <a:stretch>
            <a:fillRect/>
          </a:stretch>
        </p:blipFill>
        <p:spPr bwMode="auto">
          <a:xfrm rot="1076142">
            <a:off x="3375221" y="3205594"/>
            <a:ext cx="1981200" cy="2932697"/>
          </a:xfrm>
          <a:prstGeom prst="rect">
            <a:avLst/>
          </a:prstGeom>
          <a:noFill/>
        </p:spPr>
      </p:pic>
      <p:pic>
        <p:nvPicPr>
          <p:cNvPr id="150534" name="Picture 6" descr="http://cdn.shopify.com/s/files/1/0231/1817/products/Inquest-on-the-Shroud-of-Turin--Joe-Nickell.jpg?v=1378998992"/>
          <p:cNvPicPr>
            <a:picLocks noChangeAspect="1" noChangeArrowheads="1"/>
          </p:cNvPicPr>
          <p:nvPr/>
        </p:nvPicPr>
        <p:blipFill>
          <a:blip r:embed="rId4" cstate="print"/>
          <a:srcRect/>
          <a:stretch>
            <a:fillRect/>
          </a:stretch>
        </p:blipFill>
        <p:spPr bwMode="auto">
          <a:xfrm>
            <a:off x="1371600" y="3048000"/>
            <a:ext cx="2057399" cy="3097922"/>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a:xfrm>
            <a:off x="1143000" y="1143000"/>
            <a:ext cx="8229600" cy="4525963"/>
          </a:xfrm>
        </p:spPr>
        <p:txBody>
          <a:bodyPr/>
          <a:lstStyle/>
          <a:p>
            <a:r>
              <a:rPr lang="en-US" dirty="0" smtClean="0"/>
              <a:t>Isabel </a:t>
            </a:r>
            <a:r>
              <a:rPr lang="en-US" dirty="0" err="1" smtClean="0"/>
              <a:t>Piczek</a:t>
            </a:r>
            <a:r>
              <a:rPr lang="en-US" dirty="0" smtClean="0"/>
              <a:t>, artist and physicist </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67</a:t>
            </a:fld>
            <a:endParaRPr lang="en-US"/>
          </a:p>
        </p:txBody>
      </p:sp>
      <p:pic>
        <p:nvPicPr>
          <p:cNvPr id="154626" name="Picture 2" descr="http://shrouduniversity.com/schoolimages/piczek31.jpg"/>
          <p:cNvPicPr>
            <a:picLocks noChangeAspect="1" noChangeArrowheads="1"/>
          </p:cNvPicPr>
          <p:nvPr/>
        </p:nvPicPr>
        <p:blipFill>
          <a:blip r:embed="rId2" cstate="print"/>
          <a:srcRect/>
          <a:stretch>
            <a:fillRect/>
          </a:stretch>
        </p:blipFill>
        <p:spPr bwMode="auto">
          <a:xfrm>
            <a:off x="6019800" y="2438400"/>
            <a:ext cx="2590800" cy="3381676"/>
          </a:xfrm>
          <a:prstGeom prst="rect">
            <a:avLst/>
          </a:prstGeom>
          <a:noFill/>
        </p:spPr>
      </p:pic>
      <p:pic>
        <p:nvPicPr>
          <p:cNvPr id="154628" name="Picture 4" descr="http://www.shroud.com/fig-nb&amp;w.gif"/>
          <p:cNvPicPr>
            <a:picLocks noChangeAspect="1" noChangeArrowheads="1"/>
          </p:cNvPicPr>
          <p:nvPr/>
        </p:nvPicPr>
        <p:blipFill>
          <a:blip r:embed="rId3" cstate="print"/>
          <a:srcRect/>
          <a:stretch>
            <a:fillRect/>
          </a:stretch>
        </p:blipFill>
        <p:spPr bwMode="auto">
          <a:xfrm>
            <a:off x="914400" y="4800600"/>
            <a:ext cx="4648200" cy="1603630"/>
          </a:xfrm>
          <a:prstGeom prst="rect">
            <a:avLst/>
          </a:prstGeom>
          <a:noFill/>
        </p:spPr>
      </p:pic>
      <p:pic>
        <p:nvPicPr>
          <p:cNvPr id="154630" name="Picture 6" descr="https://www.shroud.com/piczk329.jpg"/>
          <p:cNvPicPr>
            <a:picLocks noChangeAspect="1" noChangeArrowheads="1"/>
          </p:cNvPicPr>
          <p:nvPr/>
        </p:nvPicPr>
        <p:blipFill>
          <a:blip r:embed="rId4" cstate="print"/>
          <a:srcRect/>
          <a:stretch>
            <a:fillRect/>
          </a:stretch>
        </p:blipFill>
        <p:spPr bwMode="auto">
          <a:xfrm>
            <a:off x="877528" y="1895168"/>
            <a:ext cx="4662054" cy="3044904"/>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229600" cy="1143000"/>
          </a:xfrm>
        </p:spPr>
        <p:txBody>
          <a:bodyPr/>
          <a:lstStyle/>
          <a:p>
            <a:r>
              <a:rPr lang="en-US" dirty="0" smtClean="0"/>
              <a:t>Resources: People</a:t>
            </a:r>
            <a:endParaRPr lang="en-US" dirty="0"/>
          </a:p>
        </p:txBody>
      </p:sp>
      <p:sp>
        <p:nvSpPr>
          <p:cNvPr id="3" name="Content Placeholder 2"/>
          <p:cNvSpPr>
            <a:spLocks noGrp="1"/>
          </p:cNvSpPr>
          <p:nvPr>
            <p:ph idx="1"/>
          </p:nvPr>
        </p:nvSpPr>
        <p:spPr>
          <a:xfrm>
            <a:off x="990600" y="914400"/>
            <a:ext cx="8229600" cy="4525963"/>
          </a:xfrm>
        </p:spPr>
        <p:txBody>
          <a:bodyPr/>
          <a:lstStyle/>
          <a:p>
            <a:r>
              <a:rPr lang="en-US" dirty="0" smtClean="0"/>
              <a:t>William Meacham, archeologist and critic of the 1988 Carbon Dating and subsequent "restoration" fiasco  </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a:xfrm>
            <a:off x="6629400" y="6324600"/>
            <a:ext cx="2133600" cy="365125"/>
          </a:xfrm>
        </p:spPr>
        <p:txBody>
          <a:bodyPr/>
          <a:lstStyle/>
          <a:p>
            <a:fld id="{90FEB5F3-CB61-404A-B7D4-8A0E8568386E}" type="slidenum">
              <a:rPr lang="en-US" smtClean="0"/>
              <a:pPr/>
              <a:t>68</a:t>
            </a:fld>
            <a:endParaRPr lang="en-US"/>
          </a:p>
        </p:txBody>
      </p:sp>
      <p:pic>
        <p:nvPicPr>
          <p:cNvPr id="156674" name="Picture 2" descr="http://ecx.images-amazon.com/images/I/51PYCTCQ22L.jpg"/>
          <p:cNvPicPr>
            <a:picLocks noChangeAspect="1" noChangeArrowheads="1"/>
          </p:cNvPicPr>
          <p:nvPr/>
        </p:nvPicPr>
        <p:blipFill>
          <a:blip r:embed="rId2" cstate="print"/>
          <a:srcRect/>
          <a:stretch>
            <a:fillRect/>
          </a:stretch>
        </p:blipFill>
        <p:spPr bwMode="auto">
          <a:xfrm>
            <a:off x="381000" y="2667000"/>
            <a:ext cx="2495550" cy="3743325"/>
          </a:xfrm>
          <a:prstGeom prst="rect">
            <a:avLst/>
          </a:prstGeom>
          <a:noFill/>
        </p:spPr>
      </p:pic>
      <p:pic>
        <p:nvPicPr>
          <p:cNvPr id="156676" name="Picture 4" descr="https://www.shroud.com/images/meachmat.jpg"/>
          <p:cNvPicPr>
            <a:picLocks noChangeAspect="1" noChangeArrowheads="1"/>
          </p:cNvPicPr>
          <p:nvPr/>
        </p:nvPicPr>
        <p:blipFill>
          <a:blip r:embed="rId3" cstate="print"/>
          <a:srcRect/>
          <a:stretch>
            <a:fillRect/>
          </a:stretch>
        </p:blipFill>
        <p:spPr bwMode="auto">
          <a:xfrm>
            <a:off x="4114800" y="2667000"/>
            <a:ext cx="4625620" cy="3352800"/>
          </a:xfrm>
          <a:prstGeom prst="rect">
            <a:avLst/>
          </a:prstGeom>
          <a:noFill/>
        </p:spPr>
      </p:pic>
      <p:sp>
        <p:nvSpPr>
          <p:cNvPr id="8" name="TextBox 7"/>
          <p:cNvSpPr txBox="1"/>
          <p:nvPr/>
        </p:nvSpPr>
        <p:spPr>
          <a:xfrm>
            <a:off x="4343400" y="6019800"/>
            <a:ext cx="4073679" cy="369332"/>
          </a:xfrm>
          <a:prstGeom prst="rect">
            <a:avLst/>
          </a:prstGeom>
          <a:noFill/>
        </p:spPr>
        <p:txBody>
          <a:bodyPr wrap="none" rtlCol="0">
            <a:spAutoFit/>
          </a:bodyPr>
          <a:lstStyle/>
          <a:p>
            <a:r>
              <a:rPr lang="en-US" dirty="0" smtClean="0"/>
              <a:t>William Meacham and Stephen Mattingly</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a:xfrm>
            <a:off x="1143000" y="1371600"/>
            <a:ext cx="8229600" cy="4525963"/>
          </a:xfrm>
        </p:spPr>
        <p:txBody>
          <a:bodyPr/>
          <a:lstStyle/>
          <a:p>
            <a:r>
              <a:rPr lang="en-US" dirty="0" smtClean="0"/>
              <a:t>Nicholas Allen, is the shroud an early photograph?  Made one, you</a:t>
            </a:r>
            <a:br>
              <a:rPr lang="en-US" dirty="0" smtClean="0"/>
            </a:br>
            <a:r>
              <a:rPr lang="en-US" dirty="0" smtClean="0"/>
              <a:t>decide.</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69</a:t>
            </a:fld>
            <a:endParaRPr lang="en-US"/>
          </a:p>
        </p:txBody>
      </p:sp>
      <p:pic>
        <p:nvPicPr>
          <p:cNvPr id="157698" name="Picture 2" descr="https://www.shroud.com/allen.jpg"/>
          <p:cNvPicPr>
            <a:picLocks noChangeAspect="1" noChangeArrowheads="1"/>
          </p:cNvPicPr>
          <p:nvPr/>
        </p:nvPicPr>
        <p:blipFill>
          <a:blip r:embed="rId2" cstate="print"/>
          <a:srcRect/>
          <a:stretch>
            <a:fillRect/>
          </a:stretch>
        </p:blipFill>
        <p:spPr bwMode="auto">
          <a:xfrm>
            <a:off x="3124200" y="2590800"/>
            <a:ext cx="2714625" cy="381067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Truth: The Test of Story</a:t>
            </a:r>
            <a:endParaRPr lang="en-US" dirty="0"/>
          </a:p>
        </p:txBody>
      </p:sp>
      <p:sp>
        <p:nvSpPr>
          <p:cNvPr id="3" name="Content Placeholder 2"/>
          <p:cNvSpPr>
            <a:spLocks noGrp="1"/>
          </p:cNvSpPr>
          <p:nvPr>
            <p:ph idx="1"/>
          </p:nvPr>
        </p:nvSpPr>
        <p:spPr>
          <a:xfrm>
            <a:off x="2438400" y="1447800"/>
            <a:ext cx="4876800" cy="4525963"/>
          </a:xfrm>
        </p:spPr>
        <p:txBody>
          <a:bodyPr/>
          <a:lstStyle/>
          <a:p>
            <a:r>
              <a:rPr lang="en-US" dirty="0" smtClean="0"/>
              <a:t>Science Stories</a:t>
            </a:r>
          </a:p>
          <a:p>
            <a:r>
              <a:rPr lang="en-US" dirty="0" smtClean="0"/>
              <a:t>History Stories</a:t>
            </a:r>
          </a:p>
          <a:p>
            <a:r>
              <a:rPr lang="en-US" dirty="0" smtClean="0"/>
              <a:t>Eyewitness Stories</a:t>
            </a:r>
          </a:p>
          <a:p>
            <a:r>
              <a:rPr lang="en-US" dirty="0" smtClean="0"/>
              <a:t>Religious Stories</a:t>
            </a:r>
            <a:endParaRPr lang="en-US" dirty="0"/>
          </a:p>
        </p:txBody>
      </p:sp>
      <p:sp>
        <p:nvSpPr>
          <p:cNvPr id="4" name="Rectangle 3"/>
          <p:cNvSpPr/>
          <p:nvPr/>
        </p:nvSpPr>
        <p:spPr>
          <a:xfrm>
            <a:off x="838200" y="1524000"/>
            <a:ext cx="6781800" cy="480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smtClean="0"/>
              <a:t>The Test</a:t>
            </a:r>
          </a:p>
          <a:p>
            <a:pPr algn="ctr"/>
            <a:r>
              <a:rPr lang="en-US" sz="6600" dirty="0" smtClean="0"/>
              <a:t> of a story is whether</a:t>
            </a:r>
          </a:p>
          <a:p>
            <a:pPr algn="ctr"/>
            <a:r>
              <a:rPr lang="en-US" sz="6600" dirty="0" smtClean="0"/>
              <a:t> It Is TRUE?</a:t>
            </a:r>
            <a:endParaRPr lang="en-US" sz="6600" dirty="0"/>
          </a:p>
        </p:txBody>
      </p:sp>
      <p:sp>
        <p:nvSpPr>
          <p:cNvPr id="6" name="Slide Number Placeholder 5"/>
          <p:cNvSpPr>
            <a:spLocks noGrp="1"/>
          </p:cNvSpPr>
          <p:nvPr>
            <p:ph type="sldNum" sz="quarter" idx="12"/>
          </p:nvPr>
        </p:nvSpPr>
        <p:spPr/>
        <p:txBody>
          <a:bodyPr/>
          <a:lstStyle/>
          <a:p>
            <a:fld id="{544F191B-7659-47EC-98D3-89B21B41DD79}" type="slidenum">
              <a:rPr lang="en-US" smtClean="0"/>
              <a:pPr/>
              <a:t>7</a:t>
            </a:fld>
            <a:endParaRPr lang="en-US"/>
          </a:p>
        </p:txBody>
      </p:sp>
      <p:sp>
        <p:nvSpPr>
          <p:cNvPr id="7" name="Footer Placeholder 6"/>
          <p:cNvSpPr>
            <a:spLocks noGrp="1"/>
          </p:cNvSpPr>
          <p:nvPr>
            <p:ph type="ftr" sz="quarter" idx="11"/>
          </p:nvPr>
        </p:nvSpPr>
        <p:spPr/>
        <p:txBody>
          <a:bodyPr/>
          <a:lstStyle/>
          <a:p>
            <a:r>
              <a:rPr lang="en-US" smtClean="0"/>
              <a:t>An Enduring Mystery © 2015  R. Schneider</a:t>
            </a:r>
            <a:endParaRPr lang="en-US" dirty="0"/>
          </a:p>
        </p:txBody>
      </p:sp>
    </p:spTree>
  </p:cSld>
  <p:clrMapOvr>
    <a:masterClrMapping/>
  </p:clrMapOvr>
  <p:transition advTm="5649">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6" name="Picture 6" descr="http://www.shroudofjesus.com/images/photo70.jpg"/>
          <p:cNvPicPr>
            <a:picLocks noChangeAspect="1" noChangeArrowheads="1"/>
          </p:cNvPicPr>
          <p:nvPr/>
        </p:nvPicPr>
        <p:blipFill>
          <a:blip r:embed="rId2" cstate="print"/>
          <a:srcRect/>
          <a:stretch>
            <a:fillRect/>
          </a:stretch>
        </p:blipFill>
        <p:spPr bwMode="auto">
          <a:xfrm>
            <a:off x="58856" y="4692028"/>
            <a:ext cx="4665544" cy="1784972"/>
          </a:xfrm>
          <a:prstGeom prst="rect">
            <a:avLst/>
          </a:prstGeom>
          <a:noFill/>
        </p:spPr>
      </p:pic>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a:xfrm>
            <a:off x="1905000" y="1143000"/>
            <a:ext cx="8229600" cy="4525963"/>
          </a:xfrm>
        </p:spPr>
        <p:txBody>
          <a:bodyPr/>
          <a:lstStyle/>
          <a:p>
            <a:r>
              <a:rPr lang="en-US" dirty="0" smtClean="0"/>
              <a:t>Gilbert Lavoie, blood expert</a:t>
            </a:r>
          </a:p>
          <a:p>
            <a:pPr lvl="1"/>
            <a:r>
              <a:rPr lang="en-US" dirty="0" smtClean="0"/>
              <a:t>blood mysteries</a:t>
            </a:r>
            <a:br>
              <a:rPr lang="en-US" dirty="0" smtClean="0"/>
            </a:br>
            <a:r>
              <a:rPr lang="en-US" dirty="0" smtClean="0"/>
              <a:t>solved</a:t>
            </a:r>
          </a:p>
          <a:p>
            <a:pPr lvl="1"/>
            <a:r>
              <a:rPr lang="en-US" dirty="0" smtClean="0"/>
              <a:t>timing critical</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70</a:t>
            </a:fld>
            <a:endParaRPr lang="en-US"/>
          </a:p>
        </p:txBody>
      </p:sp>
      <p:pic>
        <p:nvPicPr>
          <p:cNvPr id="158724" name="Picture 4" descr="http://www.bc.edu/alumni/news/news_directory/2014/gilbert_lavoie_profile/_jcr_content/newscontent/textimage/image.img.jpg/1377200901918.jpg"/>
          <p:cNvPicPr>
            <a:picLocks noChangeAspect="1" noChangeArrowheads="1"/>
          </p:cNvPicPr>
          <p:nvPr/>
        </p:nvPicPr>
        <p:blipFill>
          <a:blip r:embed="rId3" cstate="print"/>
          <a:srcRect/>
          <a:stretch>
            <a:fillRect/>
          </a:stretch>
        </p:blipFill>
        <p:spPr bwMode="auto">
          <a:xfrm>
            <a:off x="5715000" y="1851922"/>
            <a:ext cx="3276600" cy="4787003"/>
          </a:xfrm>
          <a:prstGeom prst="rect">
            <a:avLst/>
          </a:prstGeom>
          <a:noFill/>
        </p:spPr>
      </p:pic>
      <p:pic>
        <p:nvPicPr>
          <p:cNvPr id="158722" name="Picture 2" descr="https://www.shroud.com/lavoie.jpg"/>
          <p:cNvPicPr>
            <a:picLocks noChangeAspect="1" noChangeArrowheads="1"/>
          </p:cNvPicPr>
          <p:nvPr/>
        </p:nvPicPr>
        <p:blipFill>
          <a:blip r:embed="rId4" cstate="print"/>
          <a:srcRect/>
          <a:stretch>
            <a:fillRect/>
          </a:stretch>
        </p:blipFill>
        <p:spPr bwMode="auto">
          <a:xfrm>
            <a:off x="4800600" y="2362200"/>
            <a:ext cx="1800225" cy="2847976"/>
          </a:xfrm>
          <a:prstGeom prst="rect">
            <a:avLst/>
          </a:prstGeom>
          <a:noFill/>
        </p:spPr>
      </p:pic>
      <p:pic>
        <p:nvPicPr>
          <p:cNvPr id="158728" name="Picture 8" descr="http://www.shroudofjesus.com/images/photo65.jpg"/>
          <p:cNvPicPr>
            <a:picLocks noChangeAspect="1" noChangeArrowheads="1"/>
          </p:cNvPicPr>
          <p:nvPr/>
        </p:nvPicPr>
        <p:blipFill>
          <a:blip r:embed="rId5" cstate="print"/>
          <a:srcRect/>
          <a:stretch>
            <a:fillRect/>
          </a:stretch>
        </p:blipFill>
        <p:spPr bwMode="auto">
          <a:xfrm>
            <a:off x="0" y="1905000"/>
            <a:ext cx="2143125" cy="2724151"/>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People</a:t>
            </a:r>
            <a:endParaRPr lang="en-US" dirty="0"/>
          </a:p>
        </p:txBody>
      </p:sp>
      <p:sp>
        <p:nvSpPr>
          <p:cNvPr id="3" name="Content Placeholder 2"/>
          <p:cNvSpPr>
            <a:spLocks noGrp="1"/>
          </p:cNvSpPr>
          <p:nvPr>
            <p:ph idx="1"/>
          </p:nvPr>
        </p:nvSpPr>
        <p:spPr/>
        <p:txBody>
          <a:bodyPr/>
          <a:lstStyle/>
          <a:p>
            <a:r>
              <a:rPr lang="en-US" dirty="0" err="1" smtClean="0"/>
              <a:t>Giulio</a:t>
            </a:r>
            <a:r>
              <a:rPr lang="en-US" dirty="0" smtClean="0"/>
              <a:t> </a:t>
            </a:r>
            <a:r>
              <a:rPr lang="en-US" dirty="0" err="1" smtClean="0"/>
              <a:t>Fanti</a:t>
            </a:r>
            <a:r>
              <a:rPr lang="en-US" dirty="0" smtClean="0"/>
              <a:t>, Associate Professor, Department of Mechanical. Engineering, Padua University, Italy</a:t>
            </a:r>
          </a:p>
          <a:p>
            <a:pPr lvl="1"/>
            <a:r>
              <a:rPr lang="en-US" dirty="0" smtClean="0"/>
              <a:t>a very active researcher</a:t>
            </a:r>
          </a:p>
          <a:p>
            <a:pPr lvl="1"/>
            <a:r>
              <a:rPr lang="en-US" dirty="0" smtClean="0"/>
              <a:t>interesting image theories</a:t>
            </a:r>
          </a:p>
          <a:p>
            <a:pPr lvl="1"/>
            <a:r>
              <a:rPr lang="en-US" dirty="0" smtClean="0"/>
              <a:t>working to pioneer alternative</a:t>
            </a:r>
            <a:br>
              <a:rPr lang="en-US" dirty="0" smtClean="0"/>
            </a:br>
            <a:r>
              <a:rPr lang="en-US" dirty="0" smtClean="0"/>
              <a:t>dating methods</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71</a:t>
            </a:fld>
            <a:endParaRPr lang="en-US"/>
          </a:p>
        </p:txBody>
      </p:sp>
      <p:sp>
        <p:nvSpPr>
          <p:cNvPr id="164866" name="AutoShape 2" descr="data:image/jpeg;base64,/9j/4AAQSkZJRgABAQAAAQABAAD/2wCEAAkGBxQSEhUUExQWFhUXGBUXGBcXGBgXGBgXGBUXGBQXGBgYHSggGBolHBQUITEhJSorLi4uFx8zODMsNygtLisBCgoKDg0OGhAQGywkHyQsLCwsLCwsLCwsLCwsLCwsLCwsLCwsLCwsLCwsLCwsLCwsLCwsLCwsLCwsLCwsLCwsLP/AABEIARgAtAMBIgACEQEDEQH/xAAcAAABBQEBAQAAAAAAAAAAAAAEAAIDBQYHAQj/xAA+EAABAwIDBQYEBAQGAgMAAAABAAIRAyEEBTEGEkFRYSJxgZGh8BOxwdEHMkLhI1Ji8RQVcoKSwjOiJEOy/8QAGgEAAgMBAQAAAAAAAAAAAAAAAgMAAQQFBv/EACYRAAICAgICAgICAwAAAAAAAAABAhEDIRIxBFEiQRNhQnEUMuH/2gAMAwEAAhEDEQA/AO4pJJKEEkkkoQSSSShBJKvzfOKWGbvVXAcm6ud3D2FzvaHbmrVltJ3wW/0mah8foPNQh0nHZlSoiatRjB/U4DyGpVDitu8M0kMFSoeYbAPi4hcwptqPO9ukk/qdqet7k96ldlNQjl4/QKaCUWbup+IjRpQd/wA2/QFRs/Epk9qg4dzp/wCqwoyKoeKk/wAgeP1FXaL4M6Rh9vcM4Au32zxIkdRYz6K7y/OaFf8A8VVrjymHf8TdcdOVVAov8O5p0IIjmCpoHi0d2SXLMn2sr0eyf4jBrvEkjuPBb/J8+o4gDccA7+U6+HNRootEkklRBJJJKEEkkkoQSSSShBJLn2B20rMcW1GtqNHH8rvSx8lqMq2koV7B267+V8AnuvBUKsuUkk17gASTAFyTwULG167WNLnuDWgSSTAA5krn20H4jAEswrQRf+I4a/6W/U+SzO3W1bsZV+FScfgMNmgRvuBjfJm44jvVFluWms8AzE9R6K+i0rDA6ti3lzi4zq8mfD9lqsp2Ta0AkX5nVW2SZU2mGgADRaVlIRZBdj1FRKWllTRaEWzLmfyhWRYoXFQJOwX/AAbB+keSa/Ct5BTvcoS5UGDPwTVBVyxp4Kwc5eMeoiNFKchEyELX2fP5mHccLgjSVp2uTiUyLFSiRbP54QBSxJDag0c4wHjv0J+60oKymNwDajYeJ+ncqDAZ3VwNcU6jnOozobw0/qbOkcgicRDVHS0k2m8OAIIIIkEaEHQpyAoSSSShBJJJKEOQuaN5x5prKHJF1MPTeZput5hSUcKboJf6kRLg83rUfyPMfyntDyOngqja78Qqlam7Csa1rn9l7wSZbxa0cJ0N+nFR7U4s0aJj87rDpzK57TrhhnV7uJ16wOAUx3WyMuaVMABotzMy53eRp3f3Wz2Wwga3ehYrKgZubnjx/YLoOWvDWBXkY7DHdl+MaBoL+n7q8wbpYCsli8UDBA4I3Lc3G7unhpyS4y2PlC1o0NaoOaCqV+SBrYmeSjOIA4/RHYMY0GOqqJ1ZCOxI5oc4tvMIbGUF1K55prcQq+pjxzUf+K6E+BVWFRdMxR9wp2YiVQDFcw7yKlZjeqJSAcTQCpKptpMs+PTtZ7btPXl3FT0MVKKpOWmDtUZsiplf+HGflwOGq2c2dyeQ/M3w1Hit4uN7SMdh8S2tTsSZtwcF1DZzN24ug2q3W4cOThqPkfFA0K6LRJJJCQSSSShDhdDCVaBhwIie7WysaedOZALZB81ZYrFS48VS7QAClvAQQY81UncSkqM7tzn3xHBrRZouTrMnTgP2CyeCaXO5k80s2ql9Ugd3kicN2f8AaDPU8vkFcdIs0+VUoMrV4OrZYvKK8j3p7PyWmwddKyM04kXBqptB8OjpKFNRS0npJpRcPeUHiH/6j4pNqkiNPP36ppaOZ8/frKMEhFdo1b53+ae7G8BA7hdMq028d70+yDqhvAn0U6CDBijzPmmurnWfP6ID4oHD34pvxQeCqyBhxPVenERbUIG3L5/dOiVCFhSxQFxPdw/ZXOBxc299yzIZ7P3CMwtQhNxypipxtE21bd+mbAxBv0TvwuzDcxDqcncrNloPB7LxyktJv/SENnFfsx77lS7M4sUsVRM2FRvkTDvRxC0d2Yp6o7qkkklkEkkkoQ5DjmQ4wqfaJxFH/cPqr3MhD1TbQiaH+4IF0Wc2pGHuceZU9SzYHMevsqRtGHOBjWwOtyYkKPETMR+o/VGUXGU1JIHAafdavCCAsxs6yVqW0rLPN7NmJaHh0qUOIHVe0mcVHisWxgknwCFRsa5JB9B5jWFIa/uyyWMz+xgwqZ+1Tp5hN4iXkVm7rVL3OqGe5Y9u0oJurChmrXAQULiMjNMuXOXjXIelWBCe98IQ7C2OU7SOfoFSOzBo1KhGcsHFEkwHNI09MJXBhUGGz1jv7q7wmLFYQLEaIlEBzTIs4f2FlxU3Xgg3t6fW60Oa2Y4clmaB3oPWfQz8gtEHsy5UfR2X4j4lKm/+djXf8mg/VEKg2DxBfl+GJ1+GGn/aS3/qr9C+wF0JJJJUWcjzfENkFV+Np/Eoua254Bc8xWe1nG5HHmicn2kqU3iRIlAnotpkuVUG/FeXHRxDW8yOd7BE5nlDplo7JLj4H6XT8LiqdKpJYD8RxJPECbRzvJWuwo3xDYNiTPoT5olJPQcsbikyk2awnMaRCv6tOBKZgqYbYfaeZUrg50zpwSJdmqCqJWY3FboVFjXSZlXWZYRxEwsznDiwADUqJkaAsS5swLnpdAVnM/lB7o+6ZXw7y11iIvHPmShGUJPlHempCJS30F0WMJ4joVYUWAILGYcNMAyOXLuUmGebIWHGvRq8udMI/EtkcVBkNIGFo8dlYFMkDglj6OfY6jJN1R1iAfzeSLzTEneIniQqokgkRcR66JsbMuSiywrQdH3V9leJqUzr75rP4PDve1x7J3f0mxg8irnJqm9bl59Qe5W7RI0+jYYl3xGTxI9VkcIDNtfqDJ9CtfljN5oVDk+Bcaj2i8docbgkQmwF5Ojrew+aUaeFo0XPDXAGzrauJEHTitc1wOl1yrE4OYngAOlgo8NVr0DvUqjhH6ZJae9qFyV/2KSaR1pJYHDbdVQ2H4eXcS0wD4Feqa9l2fPD2uBMGV7RqkG4U9ancwoXU0IdmyyTAio+m+oQGNphxJ6yB4/ZaHZjFU34l1OmSWgHXu/uqbBNJwLSBwDf+Mx80d+G+Bio+sZmN1oHGZLvklRvmbJ08d/ou8Ud17h1UtFyDxplxMzfgvWu0HE8FT7Lj0gnEQ/s3HMzA7tFQ43Bs3pLS7qbx3BXxZHCBpA+ZUNejI0+iosyOOa0WII6xb5qorxwIPhda7F5TN0F/lF9PRWmyUZgUN7UKxwuXyAIsr2llTRrdF06F4UbIo7FleG3SPBa2rT/AIUdFSYOjLgtJXENHRSKDaOK5tgB8V88z6lC08GCbi/QrZZ3gAahtxVU7L0V0J4r7BKOCkRJjjfVHYfLd1wczSL/AFTsPh3BW2HogaGVXKyOK+iwyHVWeTZbuVS7+d0RyAkk/JB5fTgghaHD2a02kg98Ep8HUWzNlVsKxOFJ/LE8jogjljtXDd7jKK+OQpW4omxQadMWV7cCQvVbUqohJU4bJZ8+1aVyhyxFPqXXjnAcJPp5KyzXbH7tTDvpOMHekeP7rTbP4J1EuY4AgNOhtfnzWQ2IZNR28b2cL/y3W6wcuc4u0A6zc6AjRVXyNCleMrq7hvHS/fz6r0VA3lKY8Brtdb8Y19R9l648vNLktjIPR6HyUWyiTx9+KBba8olmItyUQwI+GByQ1WkF5UxSDxONgKm0EkOqQ0SULh628SRwVTjMWXuDRqSB6rW0MJTpUxJGnqotl1QZk9L9RCNxdWVSUMxa3im18yk6ok1RKG53QDYdwPFB0sM12iKOIFQFjtDbu6qjpYh1GoabjdpifkfEKS9gJfRe08vACgqUN1PoY4uHBTGpvBTTJVHuCMk+7q2wzpLhwad0eQJ+apsB/wCQDnZXtMbs31cT10AEz3Jv8DJk7HukKUOshqlSIlSNxIIS70hYTTeI1XiGpvCSbQJw/EG9ua8Jleb3A6yvXBUQttn8WaNZrtQeza9jy8V0DJ85+JUNMCOyfccVzjKawY4b2k+vU6LcZBXDqjRLb2gFpOnMO98lajuw1kpOIZjgLmQTcgX0nTl/bqh21ABJv52KOx1CA4iBM6g+c8fFVFaoZDRM2B70ua2PxsLka8PMdVCcQOF0I6obCTHKePVD1X+9UscmF1cQeQlVmLxM2CbVq25JuDiZKqguRYYHBQ2Trr4qtzLPS2QdRwn7q3o1gRaQBzVTm1KnUkkSeBhHxK50AYPNw86EHkeKsaeIJKz5o7rrWj5opmJPNU4+io5C/p41oduzdB5vXmqHdAD4KHBYcTMXU2MpyFbRFL7DMJiLI+liTPLn1Wew1SLK0wtXwQotsvcLWh7T14XWUzTOqzMQ803kN3vymYtyvZaGlUjtcgTa+l1z+pXcXEkTJJlPv4mSdctl1X2qruINhHAEwVd5XtlTNqoLDz1CxArA9FKxiArj6Oq4fNKThIe0jvCS5WWtCSZYHEGrU+1ZSbtlaYbLjWdDfE8AOZVtWoUMK2YD3fzPE+TdAhlJIkY8ujK0aNR0tZTc8xNvvGq0GyuGrU6zC9jmgkCCRPlYnXqqDNNqKjiQ10DkLei0eweTVsRUD3OiAakG5DW3kg6Sd0ePBXHkynFJ9mzxrQCQGgdSbdL8DPG6oMTTjUcusnl8lpcYN7ddMSLwD4/l0VBmVMzaABaxuZ43/dSStDYOnQBUOvD3zULh4j0TajodMz5W4RPipqZtJ9+/qksenZW1de5eUq267sjqb69J8VLimRLvfRVNLJqlSS5xAnQW0+auIMr+jQHGBoBkTBnryCB+P8QQNYJNxB7UD6IQZC8gBtQx1jUhMqZJWaLPB8L+iYRRkRYh4LoPz4SE6m0C+up8JQ1XD1hYgHhZRtpVpkNConCSZpaD90CYPAX9yiqpEG1xr8p6XhZuk3EbvCPOPso6grSJ04hQp2g97t14Ee/cKyoaSgaVCQDx9+SsKTBIQfYV6LB9WKT3GPyxfS9rxfosk5oC0ecvLKQF+0bcO8G/uFnXNTaM0nbB6tIIZ7oFpRdQzZBPbdQFHjDOpSUtJlklLCpnQMDS+EzdmTxOknjpwWZ21qkUZ6gea0rnTKoNqMKauHeBqO0PAz8gVmi7lbHuNRpGN2dwRr1gD+UGXdY0HXwXf/wxwO9Sr1DpUhjI4NbO9HifRcd2UpimDPEGR79hd62CG7gaPXfPnUcugloxN7Mu6gQHUnTvsMcpjzF9VW4g7wMtkjUk2A7/AKLX7Z5cQf8AEMHCHga8t7yMHuCwdSud7jua3/t3pVVo0N2uSAfitBOgmALazbQpj3bs6m9rG5N4HPRPzNsOBAE8ImwgyT18uKGFN1SC4loE2byPM8T5pbiHGQz4RfcggcPurKhAEeClwtAag8p5CLgD7p4oyTJmL2EdYMoGhkWiORHbsIk2nu7kFWrabpIF7fI6IzGUSSLzH7R8/RA1KBkSO4fKVLCI3vdbjPv6rxrHEAmDpynj9ivX73L2NB3TCdh2kGeH3Gqsu2TMaNHEdP7JxptMpfDJ1F+cao3AYQkdIVdg/wBlS0gDdi+vqdEXhmS6BrY+HP09ETmeWBrQ4GTPC9o/v6oR9Q0mb0dpwIbzbrf1CZGAic9Ffm2I+LUtoAB5WPqEN8JQhpBRNGrzRCQQ0eKDq0O0rio0cFA9okXUogE2mUlYNw6SlF2zSOd9UO+/VQmrfinhyxGwzlFvwqrqfCZH+nXX3EcdD2n8O8SHYFjR+gvHLVziOXArk2eUfy1B+kwe46HwPzW1/CnGmatMx2gHC/IwevEX4rpYZcomDJHizpHxJEFYDafZ0sJfRncuXMGrf9P8w6Lb1UO90p/40wFNo42+tAjWTxsRzF4spRiNwAG7idOXgLLS7XZNrUYBbURY81iX/mgOiNYNh0CzTg4sfGdmlwMEcOgMzP39PoZTwg3TJBO9cjQd88b6KjwFUt0IFuUi+p6lXFET+qIga30m3I/sltDIyGuo8RIF/H9rKN9Ob+Hjw0U9Wo0HdOgHE8rmPD5jmhalSAACZ4g8vcpbQ6LI9wTAvb3KkpNGhHKOAuYnuUdR8TqQD9uWn7LwuOpPiPWOioNsKp4XiSLc9P7wi8FTuQDAtbl3ISi4RMnU+Ed/BW2BaeWhseh6+qZFWInKgXPKAa1sREyZseehWZxjy8i2ggd0q2dtAyriHsiWDsX4kG59FDjMP8N3ZNjdp6I3JdIQ00rZW0sOHWNjwKDrYUgxxUGJxgNUhrnSNTq2V7/mXYndJJJuOXelPkpCm2mPAgXUFOnvOTaWK3yQAR38e5TYJ3bRp2GnaD2YIpKelUPqkrLB2SSi22UbWi6cSsRtE8BwLToRHv0TNjcYcPjGb03lh4TNptqJjXwTXdEJjrBtQWLSJ+h8Fp8bJxlQjPC1Z3EVZChegMmxnxaTHj9TQfRHly6tGADxTN4QVhNoNnO0X07HUiLFb+oga9OUMophJ0cvol1Ixo4Xjh+4V5hKzXdrjER16cFZZtlIdeLrL1qVSiSTLm8x+b91knjaNEZWW4aQ2T104XvfidENUcYm3CT9O+yBw+bgggPk8jqFOcUCLttCSx0WSCp11M685t6p7XGZ4THEDjPhp5KJr22t9pSr5hSpglx8OJVKJbkWGGBLhrfXlp6Ija6nUoZe5zCWve4MB4w5pmOWneF7sg5+I/ilu5Tnsji4cz05KX8VqsYOmOdZv/4etWPH8WzNknujkmWYwtOt10HKMa3EU/h1IJjsk8D9FzKuNyoeTrhXWT40tIuss1TsdF8lTLn4jKL30g2XXBDxcH696rqTwZbvBup0JHcFsaQbimAgN+MAIcbSBwlZfMMufTqwQWOtu735TOt9Fdpozzg4sEdWqBsiYZ/SLDmjcvzAvf8Alk87DxULXVA5zHkAEQQDMg9UNTwBLjuEg6dyugYmlwp3gTpcpLN0c3q05Z2TBiUldjOSNA5yaHpr9U3elYjcShNJBne0IiOi8BjmmlytFM3GwGImiaRPapujvBu0rVgLnex+K3K4vZw3T14t8jPmukNC7ODIpwTOdlhxlRC5kqN1FF7qZUCYLKnE0VS4zBytPUpIDEUFTjYSZz/OdnhUu3svGhH1Waq06lI7r5HK9j3FdUr4VZjPsTRYCyoBUJ/Ry6k/p+ayZccUrbo0YpybpKzH1MYRq4+aIyLKXYyoNRTBuef9ITPg0QZZSqPPIuEfda7ZXaGgHNpVGGg42aHCGk8muSsfBurHZOaXRt8swwY0NAgCAs7+LNAnAhw/RVpu8DLf+y19Fir9qsD8fCVqf8zHR3gS31AXQ4/GjBez5+zBktBjT62/6r3L6uilpER9DEDhfjb3CBoO3XELDNGiD2bnI8bukLbCuyrT7bWvb+prhPiJ0XL8urQVsMkzDdN9Fm6Zpq0GYzZum8A0eH6bCfHisZjmvpktMtdJEELc4l5pEOb+R3oeSJ+PTqgCo0OjQkCQeYPBEp+xUsK7iYzLslphn8QkO1OiS11TKnT2C0j+qQe6wSR3ETxfoy7zfzXkynuH1THFZTeePcoy+6kC83Pf7KEPaVYtIINxfxXVNls2GJog/rbZw68/FcoiFY5HmzsM8PExPaHAjitHj5fxy/QnLj5r9nYQE1zFFgsU2oxr2GWuAIKLaJXUswUCupqCrQ4lH4yuykwvqODWgSSdAuObdbdurk0qEspaOdo5/wBmoJ5VFWHDG5Oi42l2mEmlhyCR+aoIIHRvX5LFVKcm9+p1PVOypwLICNdSXA8jyJTns9F43jwxxqIPhad1ZfDa9u69oIPNQYdt0eyyyylsc4osdltpv8PVbhazi5jv/E9xuP6XE68LroVdnZXEtq8PvMa8WLeXvmt9+He03+Kw4p1D/FYAP9QixXf8HyOcEpM4Pm4OE20jluf4QUcXXp6APLh3Phw6xJhUGYNhwOl1t/xRobmOY8f/AGUxpzYSJ8nBY/H0+z9vsNEeRbYiIVgnWV7l+IgrN5dU7IVrh6nVY5o1Qejf5ZiG1Gmm7Q28VXPLqTyx020PMKsyzF7pF1pcQ1uIp2jfaLHn0Qdh9Co4u2qSo6NeAQZBBgpKWQgqOPBMATy3uXrWoCzxqcDKdHCE+mwNElQsifTQ9c7oRpfNmtnrwQVfBvdeWjxVoo1GwG0IY/4FQ9l57J4B3LuK3+bZ7RwrZebnRo1PcFxKnh3MMnzH3V5gaRxDjUe4vOl7xb5LR/l/jhvYmWBSlYZnuYVcce1IZPZYNB1PMqjxGQbuq22WYRunFeYzA774WqDjljyi7FW4Omc2p4d1IzHZm/joVb0X7wWmxuVi7Y1B9LrM18L8F0fpOnQ8lz/N8XXKJ0vD8n+LJqbUaxqEpuRdIrjs6vYJmdDeY5p4gqXZ3LzSo0sRSs9syB+ps3CmriQfkrXZln/xo5OcPWy04crite7MHmQtWZr8VnirSw9ZvN48w0x/6rEEb1P3y8h7K2W1WFcWFkWDy4eM/dYvDCxB4T5ce4deC7McqyOzjOHHQ3LhYjkSrPDjnYKswQh5CscVUAZyCVLuh0OrDG5q2noPEW9VY5btWwESCOoMrB13lwm8eibhSJEm3y6qfjRX5Gdlbg6WJHxWuEO1jnxSXNKb30+zfmCJgjgUlXELkasO5KWmE7dDffFJ5tew5cSs448D+QkqMu4m/TghMbmLKYuf9oN/GVlcxzx77Cw5D3dHGDYEppGhx2espiBDjyFmj7qmr7RvdpbuCoHOJ1XoCesaQl5GzTZbnDv5p+y1WTY8B28ND+YfsuZskGRZXeT450w7wPFBkxpoOGT2dipO4+UI/C1RPa81kdl8zL2brtR6j39FpGOXOhkyePP4v/o+UIzVMnzADea4cD81mNqqUUXGLgkDxWlDpsdFTbWYV76Y3RvAGTF/RdB+fHJjf1IHB49ZEn0YajmNQNFhpcxx7lbYKl8QS57z4lo/9YQlHCgtd3KbJXxZcubTTaO4o0g3/IqTjq8HmHu+pWmyHCGlQ3S7elziCRBIm09ULleENQzo0an6DqronwHDu4JcJSb2Y/Lkq4opM1wocD4rmObYX4VYjgb8vXguu1mzPesDt3g43XjgYPiuhglU6OVNaMj+WoDz99/BSZvJYY6T3KHGCwI4R7HNEyHU3dw8ltl2mLj00V+XY51M9nyIBB8CrX/H0XD+Jh6Z6tlh82rPtRAEImgUzXYDE4csF3ti0GHetrJLLUahASQ8UFzZtcTmLWTw16lUWP2hdcUwe8i/7JJIIQXYc5taM9WqPcZM+qYKR5HyKSScJPfgnkfJSU6B5HyXiSosnbhzyPkiKDCDoUkkIaNDkmYFjwJIHPl/Y3W+oYhzbO80klz/AC4LTNON2H0n+yp2k8JHv35pJLE0Nsir4SnUHbY0zqRY+Y92Vdh9nKFN+8C+DPZJETbiEklA1lnHSZdAWgCBoAFHVdCSSJIVJkIaSB1usztjhN+k4QdJ8kklqjqSMz6OcimS3Q8bR7v6JmDB3XNg+9Pqkkum+hUewB9M72h8lMWHkfJepKAntKmeSSSShD//2Q=="/>
          <p:cNvSpPr>
            <a:spLocks noChangeAspect="1" noChangeArrowheads="1"/>
          </p:cNvSpPr>
          <p:nvPr/>
        </p:nvSpPr>
        <p:spPr bwMode="auto">
          <a:xfrm>
            <a:off x="155575" y="-1790700"/>
            <a:ext cx="2409825"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4868" name="Picture 4" descr="http://www.dii.unipd.it/-giulio.fanti/index.1.jpg"/>
          <p:cNvPicPr>
            <a:picLocks noChangeAspect="1" noChangeArrowheads="1"/>
          </p:cNvPicPr>
          <p:nvPr/>
        </p:nvPicPr>
        <p:blipFill>
          <a:blip r:embed="rId2" cstate="print"/>
          <a:srcRect/>
          <a:stretch>
            <a:fillRect/>
          </a:stretch>
        </p:blipFill>
        <p:spPr bwMode="auto">
          <a:xfrm>
            <a:off x="6324600" y="2667000"/>
            <a:ext cx="2409825" cy="3743325"/>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Next Time</a:t>
            </a:r>
            <a:endParaRPr lang="en-US" sz="5400" dirty="0"/>
          </a:p>
        </p:txBody>
      </p:sp>
      <p:sp>
        <p:nvSpPr>
          <p:cNvPr id="3" name="Content Placeholder 2"/>
          <p:cNvSpPr>
            <a:spLocks noGrp="1"/>
          </p:cNvSpPr>
          <p:nvPr>
            <p:ph idx="1"/>
          </p:nvPr>
        </p:nvSpPr>
        <p:spPr>
          <a:xfrm>
            <a:off x="838200" y="1752600"/>
            <a:ext cx="8153400" cy="4525963"/>
          </a:xfrm>
        </p:spPr>
        <p:txBody>
          <a:bodyPr/>
          <a:lstStyle/>
          <a:p>
            <a:r>
              <a:rPr lang="en-US" sz="4800" b="1" dirty="0" smtClean="0">
                <a:solidFill>
                  <a:srgbClr val="FFC000"/>
                </a:solidFill>
              </a:rPr>
              <a:t>SCIENCE MEETS THE SHROUD</a:t>
            </a:r>
          </a:p>
          <a:p>
            <a:r>
              <a:rPr lang="en-US" dirty="0" smtClean="0"/>
              <a:t>Let's look at a few resources</a:t>
            </a:r>
          </a:p>
          <a:p>
            <a:pPr lvl="1"/>
            <a:r>
              <a:rPr lang="en-US" dirty="0" smtClean="0"/>
              <a:t>Websites  </a:t>
            </a:r>
            <a:r>
              <a:rPr lang="en-US" dirty="0" smtClean="0">
                <a:hlinkClick r:id="rId2"/>
              </a:rPr>
              <a:t>www.shroud.com</a:t>
            </a:r>
            <a:r>
              <a:rPr lang="en-US" dirty="0" smtClean="0"/>
              <a:t> </a:t>
            </a:r>
          </a:p>
          <a:p>
            <a:pPr lvl="1"/>
            <a:r>
              <a:rPr lang="en-US" dirty="0" smtClean="0"/>
              <a:t>Books  </a:t>
            </a:r>
            <a:r>
              <a:rPr lang="en-US" dirty="0" smtClean="0">
                <a:hlinkClick r:id="rId3"/>
              </a:rPr>
              <a:t>www.amazon.com</a:t>
            </a:r>
            <a:r>
              <a:rPr lang="en-US" dirty="0" smtClean="0"/>
              <a:t> </a:t>
            </a:r>
          </a:p>
          <a:p>
            <a:pPr lvl="1"/>
            <a:r>
              <a:rPr lang="en-US" dirty="0" smtClean="0"/>
              <a:t>Blogs  </a:t>
            </a:r>
            <a:r>
              <a:rPr lang="en-US" dirty="0" smtClean="0">
                <a:hlinkClick r:id="rId4"/>
              </a:rPr>
              <a:t>www.shroudstory.com</a:t>
            </a:r>
            <a:r>
              <a:rPr lang="en-US" dirty="0" smtClean="0"/>
              <a:t> </a:t>
            </a:r>
          </a:p>
          <a:p>
            <a:r>
              <a:rPr lang="en-US" dirty="0" smtClean="0"/>
              <a:t>Any Last Minute Questions?</a:t>
            </a:r>
            <a:endParaRPr lang="en-US" dirty="0"/>
          </a:p>
        </p:txBody>
      </p:sp>
      <p:sp>
        <p:nvSpPr>
          <p:cNvPr id="4" name="Footer Placeholder 3"/>
          <p:cNvSpPr>
            <a:spLocks noGrp="1"/>
          </p:cNvSpPr>
          <p:nvPr>
            <p:ph type="ftr" sz="quarter" idx="11"/>
          </p:nvPr>
        </p:nvSpPr>
        <p:spPr/>
        <p:txBody>
          <a:bodyPr/>
          <a:lstStyle/>
          <a:p>
            <a:r>
              <a:rPr lang="en-US" smtClean="0"/>
              <a:t>An Enduring Mystery © 2015  R. Schneider</a:t>
            </a:r>
            <a:endParaRPr lang="en-US"/>
          </a:p>
        </p:txBody>
      </p:sp>
      <p:sp>
        <p:nvSpPr>
          <p:cNvPr id="5" name="Slide Number Placeholder 4"/>
          <p:cNvSpPr>
            <a:spLocks noGrp="1"/>
          </p:cNvSpPr>
          <p:nvPr>
            <p:ph type="sldNum" sz="quarter" idx="12"/>
          </p:nvPr>
        </p:nvSpPr>
        <p:spPr/>
        <p:txBody>
          <a:bodyPr/>
          <a:lstStyle/>
          <a:p>
            <a:fld id="{90FEB5F3-CB61-404A-B7D4-8A0E8568386E}" type="slidenum">
              <a:rPr lang="en-US" smtClean="0"/>
              <a:pPr/>
              <a:t>72</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381000"/>
            <a:ext cx="8229600" cy="1143000"/>
          </a:xfrm>
        </p:spPr>
        <p:txBody>
          <a:bodyPr>
            <a:normAutofit/>
          </a:bodyPr>
          <a:lstStyle/>
          <a:p>
            <a:r>
              <a:rPr lang="en-US" sz="6000" dirty="0" smtClean="0"/>
              <a:t>What Is Truth?</a:t>
            </a:r>
            <a:endParaRPr lang="en-US" sz="6000" dirty="0"/>
          </a:p>
        </p:txBody>
      </p:sp>
      <p:pic>
        <p:nvPicPr>
          <p:cNvPr id="1026" name="Picture 2" descr="http://ourfaithinaction.net/wp-content/uploads/2004/02/ecce_homo.jpg"/>
          <p:cNvPicPr>
            <a:picLocks noChangeAspect="1" noChangeArrowheads="1"/>
          </p:cNvPicPr>
          <p:nvPr/>
        </p:nvPicPr>
        <p:blipFill>
          <a:blip r:embed="rId3" cstate="print"/>
          <a:srcRect/>
          <a:stretch>
            <a:fillRect/>
          </a:stretch>
        </p:blipFill>
        <p:spPr bwMode="auto">
          <a:xfrm>
            <a:off x="152400" y="1676400"/>
            <a:ext cx="4286250" cy="2524126"/>
          </a:xfrm>
          <a:prstGeom prst="rect">
            <a:avLst/>
          </a:prstGeom>
          <a:noFill/>
        </p:spPr>
      </p:pic>
      <p:pic>
        <p:nvPicPr>
          <p:cNvPr id="1028" name="Picture 4" descr="http://3.bp.blogspot.com/-AUWaVaQpLgU/T_jlPDtko_I/AAAAAAAANZE/pOohTJ3IY7c/s400/sdd.jpg"/>
          <p:cNvPicPr>
            <a:picLocks noChangeAspect="1" noChangeArrowheads="1"/>
          </p:cNvPicPr>
          <p:nvPr/>
        </p:nvPicPr>
        <p:blipFill>
          <a:blip r:embed="rId4" cstate="print"/>
          <a:srcRect/>
          <a:stretch>
            <a:fillRect/>
          </a:stretch>
        </p:blipFill>
        <p:spPr bwMode="auto">
          <a:xfrm>
            <a:off x="4953000" y="3581400"/>
            <a:ext cx="3497737" cy="2609851"/>
          </a:xfrm>
          <a:prstGeom prst="rect">
            <a:avLst/>
          </a:prstGeom>
          <a:noFill/>
        </p:spPr>
      </p:pic>
      <p:sp>
        <p:nvSpPr>
          <p:cNvPr id="7" name="TextBox 6"/>
          <p:cNvSpPr txBox="1"/>
          <p:nvPr/>
        </p:nvSpPr>
        <p:spPr>
          <a:xfrm>
            <a:off x="4648201" y="1524000"/>
            <a:ext cx="4267200" cy="1877437"/>
          </a:xfrm>
          <a:prstGeom prst="rect">
            <a:avLst/>
          </a:prstGeom>
          <a:noFill/>
        </p:spPr>
        <p:txBody>
          <a:bodyPr wrap="square" rtlCol="0">
            <a:spAutoFit/>
          </a:bodyPr>
          <a:lstStyle/>
          <a:p>
            <a:r>
              <a:rPr lang="en-US" sz="4800" dirty="0" smtClean="0"/>
              <a:t>Ecce Homo</a:t>
            </a:r>
            <a:r>
              <a:rPr lang="en-US" sz="6000" dirty="0" smtClean="0"/>
              <a:t>!</a:t>
            </a:r>
          </a:p>
          <a:p>
            <a:r>
              <a:rPr lang="en-US" sz="2800" dirty="0" smtClean="0"/>
              <a:t>Unless I See I Will Not Believe</a:t>
            </a:r>
            <a:endParaRPr lang="en-US" sz="2800" dirty="0"/>
          </a:p>
        </p:txBody>
      </p:sp>
      <p:sp>
        <p:nvSpPr>
          <p:cNvPr id="8" name="TextBox 7"/>
          <p:cNvSpPr txBox="1"/>
          <p:nvPr/>
        </p:nvSpPr>
        <p:spPr>
          <a:xfrm>
            <a:off x="76200" y="4648200"/>
            <a:ext cx="4876800" cy="1077218"/>
          </a:xfrm>
          <a:prstGeom prst="rect">
            <a:avLst/>
          </a:prstGeom>
          <a:noFill/>
        </p:spPr>
        <p:txBody>
          <a:bodyPr wrap="square" rtlCol="0">
            <a:spAutoFit/>
          </a:bodyPr>
          <a:lstStyle/>
          <a:p>
            <a:r>
              <a:rPr lang="en-US" sz="3200" dirty="0" smtClean="0"/>
              <a:t>Truth is the Correspondence Between Story and Reality</a:t>
            </a:r>
            <a:endParaRPr lang="en-US" sz="3200" dirty="0"/>
          </a:p>
        </p:txBody>
      </p:sp>
      <p:sp>
        <p:nvSpPr>
          <p:cNvPr id="10" name="Slide Number Placeholder 9"/>
          <p:cNvSpPr>
            <a:spLocks noGrp="1"/>
          </p:cNvSpPr>
          <p:nvPr>
            <p:ph type="sldNum" sz="quarter" idx="12"/>
          </p:nvPr>
        </p:nvSpPr>
        <p:spPr/>
        <p:txBody>
          <a:bodyPr/>
          <a:lstStyle/>
          <a:p>
            <a:fld id="{544F191B-7659-47EC-98D3-89B21B41DD79}" type="slidenum">
              <a:rPr lang="en-US" smtClean="0"/>
              <a:pPr/>
              <a:t>8</a:t>
            </a:fld>
            <a:endParaRPr lang="en-US"/>
          </a:p>
        </p:txBody>
      </p:sp>
      <p:sp>
        <p:nvSpPr>
          <p:cNvPr id="11" name="Footer Placeholder 10"/>
          <p:cNvSpPr>
            <a:spLocks noGrp="1"/>
          </p:cNvSpPr>
          <p:nvPr>
            <p:ph type="ftr" sz="quarter" idx="11"/>
          </p:nvPr>
        </p:nvSpPr>
        <p:spPr/>
        <p:txBody>
          <a:bodyPr/>
          <a:lstStyle/>
          <a:p>
            <a:r>
              <a:rPr lang="en-US" smtClean="0"/>
              <a:t>An Enduring Mystery © 2015  R. Schneider</a:t>
            </a:r>
            <a:endParaRPr lang="en-US" dirty="0"/>
          </a:p>
        </p:txBody>
      </p:sp>
      <p:pic>
        <p:nvPicPr>
          <p:cNvPr id="12" name="Picture 2" descr="C:\SHROUDArchive\shroudImages\130_30.jpg"/>
          <p:cNvPicPr>
            <a:picLocks noChangeAspect="1" noChangeArrowheads="1"/>
          </p:cNvPicPr>
          <p:nvPr/>
        </p:nvPicPr>
        <p:blipFill>
          <a:blip r:embed="rId5" cstate="print"/>
          <a:srcRect/>
          <a:stretch>
            <a:fillRect/>
          </a:stretch>
        </p:blipFill>
        <p:spPr bwMode="auto">
          <a:xfrm>
            <a:off x="0" y="0"/>
            <a:ext cx="1284633" cy="1828800"/>
          </a:xfrm>
          <a:prstGeom prst="rect">
            <a:avLst/>
          </a:prstGeom>
          <a:noFill/>
        </p:spPr>
      </p:pic>
    </p:spTree>
  </p:cSld>
  <p:clrMapOvr>
    <a:masterClrMapping/>
  </p:clrMapOvr>
  <p:transition advTm="6248"/>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381000"/>
            <a:ext cx="8229600" cy="1143000"/>
          </a:xfrm>
        </p:spPr>
        <p:txBody>
          <a:bodyPr>
            <a:normAutofit/>
          </a:bodyPr>
          <a:lstStyle/>
          <a:p>
            <a:r>
              <a:rPr lang="en-US" sz="6000" dirty="0" smtClean="0"/>
              <a:t>What Is Truth?</a:t>
            </a:r>
            <a:endParaRPr lang="en-US" sz="6000" dirty="0"/>
          </a:p>
        </p:txBody>
      </p:sp>
      <p:pic>
        <p:nvPicPr>
          <p:cNvPr id="1026" name="Picture 2" descr="http://ourfaithinaction.net/wp-content/uploads/2004/02/ecce_homo.jpg"/>
          <p:cNvPicPr>
            <a:picLocks noChangeAspect="1" noChangeArrowheads="1"/>
          </p:cNvPicPr>
          <p:nvPr/>
        </p:nvPicPr>
        <p:blipFill>
          <a:blip r:embed="rId3" cstate="print"/>
          <a:srcRect/>
          <a:stretch>
            <a:fillRect/>
          </a:stretch>
        </p:blipFill>
        <p:spPr bwMode="auto">
          <a:xfrm>
            <a:off x="152400" y="1676400"/>
            <a:ext cx="4286250" cy="2524126"/>
          </a:xfrm>
          <a:prstGeom prst="rect">
            <a:avLst/>
          </a:prstGeom>
          <a:noFill/>
        </p:spPr>
      </p:pic>
      <p:pic>
        <p:nvPicPr>
          <p:cNvPr id="1028" name="Picture 4" descr="http://3.bp.blogspot.com/-AUWaVaQpLgU/T_jlPDtko_I/AAAAAAAANZE/pOohTJ3IY7c/s400/sdd.jpg"/>
          <p:cNvPicPr>
            <a:picLocks noChangeAspect="1" noChangeArrowheads="1"/>
          </p:cNvPicPr>
          <p:nvPr/>
        </p:nvPicPr>
        <p:blipFill>
          <a:blip r:embed="rId4" cstate="print"/>
          <a:srcRect/>
          <a:stretch>
            <a:fillRect/>
          </a:stretch>
        </p:blipFill>
        <p:spPr bwMode="auto">
          <a:xfrm>
            <a:off x="4953000" y="3581400"/>
            <a:ext cx="3497737" cy="2609851"/>
          </a:xfrm>
          <a:prstGeom prst="rect">
            <a:avLst/>
          </a:prstGeom>
          <a:noFill/>
        </p:spPr>
      </p:pic>
      <p:sp>
        <p:nvSpPr>
          <p:cNvPr id="7" name="TextBox 6"/>
          <p:cNvSpPr txBox="1"/>
          <p:nvPr/>
        </p:nvSpPr>
        <p:spPr>
          <a:xfrm>
            <a:off x="4648201" y="1524000"/>
            <a:ext cx="4267200" cy="1877437"/>
          </a:xfrm>
          <a:prstGeom prst="rect">
            <a:avLst/>
          </a:prstGeom>
          <a:noFill/>
        </p:spPr>
        <p:txBody>
          <a:bodyPr wrap="square" rtlCol="0">
            <a:spAutoFit/>
          </a:bodyPr>
          <a:lstStyle/>
          <a:p>
            <a:r>
              <a:rPr lang="en-US" sz="4800" dirty="0" smtClean="0"/>
              <a:t>Ecce Homo</a:t>
            </a:r>
            <a:r>
              <a:rPr lang="en-US" sz="6000" dirty="0" smtClean="0"/>
              <a:t>!</a:t>
            </a:r>
          </a:p>
          <a:p>
            <a:r>
              <a:rPr lang="en-US" sz="2800" dirty="0" smtClean="0"/>
              <a:t>Unless I See I Will Not Believe</a:t>
            </a:r>
            <a:endParaRPr lang="en-US" sz="2800" dirty="0"/>
          </a:p>
        </p:txBody>
      </p:sp>
      <p:sp>
        <p:nvSpPr>
          <p:cNvPr id="8" name="TextBox 7"/>
          <p:cNvSpPr txBox="1"/>
          <p:nvPr/>
        </p:nvSpPr>
        <p:spPr>
          <a:xfrm>
            <a:off x="152400" y="4724400"/>
            <a:ext cx="4876800" cy="1077218"/>
          </a:xfrm>
          <a:prstGeom prst="rect">
            <a:avLst/>
          </a:prstGeom>
          <a:noFill/>
        </p:spPr>
        <p:txBody>
          <a:bodyPr wrap="square" rtlCol="0">
            <a:spAutoFit/>
          </a:bodyPr>
          <a:lstStyle/>
          <a:p>
            <a:r>
              <a:rPr lang="en-US" sz="3200" dirty="0" smtClean="0"/>
              <a:t>Truth is the Correspondence Between Story and Reality</a:t>
            </a:r>
            <a:endParaRPr lang="en-US" sz="3200" dirty="0"/>
          </a:p>
        </p:txBody>
      </p:sp>
      <p:pic>
        <p:nvPicPr>
          <p:cNvPr id="54274" name="Picture 2" descr="http://static.wixstatic.com/media/401b35_ed7e4be40c531dea9771d0cff2c6cff2.jpg_srz_330_240_85_22_0.50_1.20_0.00_jpg_srz"/>
          <p:cNvPicPr>
            <a:picLocks noChangeAspect="1" noChangeArrowheads="1"/>
          </p:cNvPicPr>
          <p:nvPr/>
        </p:nvPicPr>
        <p:blipFill>
          <a:blip r:embed="rId5" cstate="print"/>
          <a:srcRect/>
          <a:stretch>
            <a:fillRect/>
          </a:stretch>
        </p:blipFill>
        <p:spPr bwMode="auto">
          <a:xfrm>
            <a:off x="4953000" y="3581400"/>
            <a:ext cx="3238498" cy="2590800"/>
          </a:xfrm>
          <a:prstGeom prst="rect">
            <a:avLst/>
          </a:prstGeom>
          <a:noFill/>
        </p:spPr>
      </p:pic>
      <p:sp>
        <p:nvSpPr>
          <p:cNvPr id="10" name="Slide Number Placeholder 9"/>
          <p:cNvSpPr>
            <a:spLocks noGrp="1"/>
          </p:cNvSpPr>
          <p:nvPr>
            <p:ph type="sldNum" sz="quarter" idx="12"/>
          </p:nvPr>
        </p:nvSpPr>
        <p:spPr/>
        <p:txBody>
          <a:bodyPr/>
          <a:lstStyle/>
          <a:p>
            <a:fld id="{544F191B-7659-47EC-98D3-89B21B41DD79}" type="slidenum">
              <a:rPr lang="en-US" smtClean="0"/>
              <a:pPr/>
              <a:t>9</a:t>
            </a:fld>
            <a:endParaRPr lang="en-US"/>
          </a:p>
        </p:txBody>
      </p:sp>
      <p:sp>
        <p:nvSpPr>
          <p:cNvPr id="11" name="Footer Placeholder 10"/>
          <p:cNvSpPr>
            <a:spLocks noGrp="1"/>
          </p:cNvSpPr>
          <p:nvPr>
            <p:ph type="ftr" sz="quarter" idx="11"/>
          </p:nvPr>
        </p:nvSpPr>
        <p:spPr/>
        <p:txBody>
          <a:bodyPr/>
          <a:lstStyle/>
          <a:p>
            <a:r>
              <a:rPr lang="en-US" smtClean="0"/>
              <a:t>An Enduring Mystery © 2015  R. Schneider</a:t>
            </a:r>
            <a:endParaRPr lang="en-US" dirty="0"/>
          </a:p>
        </p:txBody>
      </p:sp>
      <p:pic>
        <p:nvPicPr>
          <p:cNvPr id="3074" name="Picture 2" descr="C:\SHROUDArchive\shroudImages\130_30.jpg"/>
          <p:cNvPicPr>
            <a:picLocks noChangeAspect="1" noChangeArrowheads="1"/>
          </p:cNvPicPr>
          <p:nvPr/>
        </p:nvPicPr>
        <p:blipFill>
          <a:blip r:embed="rId6" cstate="print"/>
          <a:srcRect/>
          <a:stretch>
            <a:fillRect/>
          </a:stretch>
        </p:blipFill>
        <p:spPr bwMode="auto">
          <a:xfrm>
            <a:off x="0" y="0"/>
            <a:ext cx="1284633" cy="1828800"/>
          </a:xfrm>
          <a:prstGeom prst="rect">
            <a:avLst/>
          </a:prstGeom>
          <a:noFill/>
        </p:spPr>
      </p:pic>
    </p:spTree>
  </p:cSld>
  <p:clrMapOvr>
    <a:masterClrMapping/>
  </p:clrMapOvr>
  <p:transition advTm="9976"/>
  <p:timing>
    <p:tnLst>
      <p:par>
        <p:cTn id="1" dur="indefinite" restart="never" nodeType="tmRoot"/>
      </p:par>
    </p:tnLst>
  </p:timing>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9BBB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15033</TotalTime>
  <Words>2735</Words>
  <Application>Microsoft Office PowerPoint</Application>
  <PresentationFormat>On-screen Show (4:3)</PresentationFormat>
  <Paragraphs>452</Paragraphs>
  <Slides>72</Slides>
  <Notes>7</Notes>
  <HiddenSlides>0</HiddenSlides>
  <MMClips>0</MMClips>
  <ScaleCrop>false</ScaleCrop>
  <HeadingPairs>
    <vt:vector size="4" baseType="variant">
      <vt:variant>
        <vt:lpstr>Theme</vt:lpstr>
      </vt:variant>
      <vt:variant>
        <vt:i4>7</vt:i4>
      </vt:variant>
      <vt:variant>
        <vt:lpstr>Slide Titles</vt:lpstr>
      </vt:variant>
      <vt:variant>
        <vt:i4>72</vt:i4>
      </vt:variant>
    </vt:vector>
  </HeadingPairs>
  <TitlesOfParts>
    <vt:vector size="79" baseType="lpstr">
      <vt:lpstr>Office Theme</vt:lpstr>
      <vt:lpstr>3_Custom Design</vt:lpstr>
      <vt:lpstr>4_Custom Design</vt:lpstr>
      <vt:lpstr>Custom Design</vt:lpstr>
      <vt:lpstr>5_Custom Design</vt:lpstr>
      <vt:lpstr>1_Custom Design</vt:lpstr>
      <vt:lpstr>2_Custom Design</vt:lpstr>
      <vt:lpstr>The Shroud of Turin an Enduring Mystery Part 1: Introduction</vt:lpstr>
      <vt:lpstr>Introductions</vt:lpstr>
      <vt:lpstr>Encounter With The Shroud</vt:lpstr>
      <vt:lpstr>Why Are You Here?</vt:lpstr>
      <vt:lpstr>An Enduring Mystery</vt:lpstr>
      <vt:lpstr>The Primacy of Story</vt:lpstr>
      <vt:lpstr>Truth: The Test of Story</vt:lpstr>
      <vt:lpstr>What Is Truth?</vt:lpstr>
      <vt:lpstr>What Is Truth?</vt:lpstr>
      <vt:lpstr>How Do You Know The Truth?</vt:lpstr>
      <vt:lpstr>What Is The Shroud?</vt:lpstr>
      <vt:lpstr>LinenTextile</vt:lpstr>
      <vt:lpstr>Fineness of Weave</vt:lpstr>
      <vt:lpstr>Many Markings</vt:lpstr>
      <vt:lpstr>And On The Other Side The Faint Image Of The Front And Back Of A Man</vt:lpstr>
      <vt:lpstr>Visibility of the Image</vt:lpstr>
      <vt:lpstr>Pray "Poker" Holes</vt:lpstr>
      <vt:lpstr>Burn Holes From 1532 Fire</vt:lpstr>
      <vt:lpstr>Waterstains</vt:lpstr>
      <vt:lpstr>Sindonology.org's Shroud Scope</vt:lpstr>
      <vt:lpstr>A Survey Of The Markings</vt:lpstr>
      <vt:lpstr>A Quick Survey Of Markings</vt:lpstr>
      <vt:lpstr>Face From Sindonology.org</vt:lpstr>
      <vt:lpstr>The 16 Colors With RED Injected And A False Color Combination</vt:lpstr>
      <vt:lpstr>A Forensic Test</vt:lpstr>
      <vt:lpstr>Gospel Event Chronology</vt:lpstr>
      <vt:lpstr>Beaten</vt:lpstr>
      <vt:lpstr>Crowned With Thorns</vt:lpstr>
      <vt:lpstr>Scourged</vt:lpstr>
      <vt:lpstr>The Scourging and Crucifixion</vt:lpstr>
      <vt:lpstr>Carried His Cross The Patibulum</vt:lpstr>
      <vt:lpstr>Nailed To The Cross</vt:lpstr>
      <vt:lpstr>Jesus Dies On The Cross</vt:lpstr>
      <vt:lpstr>Pierced</vt:lpstr>
      <vt:lpstr>A Flow of Blood and Water</vt:lpstr>
      <vt:lpstr>A Short Intermission</vt:lpstr>
      <vt:lpstr>Discussion</vt:lpstr>
      <vt:lpstr>Resources: People</vt:lpstr>
      <vt:lpstr>Resources: People</vt:lpstr>
      <vt:lpstr>Ian Wilson</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Resources: People</vt:lpstr>
      <vt:lpstr>Next Time</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Shroud of Turin an Enduring Mystery Part 1: Introduction</dc:title>
  <dc:creator>Ray</dc:creator>
  <cp:lastModifiedBy>Ray</cp:lastModifiedBy>
  <cp:revision>66</cp:revision>
  <dcterms:created xsi:type="dcterms:W3CDTF">2015-01-10T19:24:08Z</dcterms:created>
  <dcterms:modified xsi:type="dcterms:W3CDTF">2015-02-08T23:38:45Z</dcterms:modified>
</cp:coreProperties>
</file>