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tiff" ContentType="image/tiff"/>
  <Default Extension="gif" ContentType="image/gif"/>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60" r:id="rId3"/>
  </p:sldMasterIdLst>
  <p:notesMasterIdLst>
    <p:notesMasterId r:id="rId7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322" r:id="rId19"/>
    <p:sldId id="271" r:id="rId20"/>
    <p:sldId id="272" r:id="rId21"/>
    <p:sldId id="273" r:id="rId22"/>
    <p:sldId id="274" r:id="rId23"/>
    <p:sldId id="325" r:id="rId24"/>
    <p:sldId id="275" r:id="rId25"/>
    <p:sldId id="276" r:id="rId26"/>
    <p:sldId id="326" r:id="rId27"/>
    <p:sldId id="277" r:id="rId28"/>
    <p:sldId id="278" r:id="rId29"/>
    <p:sldId id="279" r:id="rId30"/>
    <p:sldId id="280" r:id="rId31"/>
    <p:sldId id="281" r:id="rId32"/>
    <p:sldId id="282" r:id="rId33"/>
    <p:sldId id="283" r:id="rId34"/>
    <p:sldId id="285" r:id="rId35"/>
    <p:sldId id="284" r:id="rId36"/>
    <p:sldId id="286" r:id="rId37"/>
    <p:sldId id="287" r:id="rId38"/>
    <p:sldId id="320" r:id="rId39"/>
    <p:sldId id="288" r:id="rId40"/>
    <p:sldId id="289" r:id="rId41"/>
    <p:sldId id="290" r:id="rId42"/>
    <p:sldId id="328" r:id="rId43"/>
    <p:sldId id="291" r:id="rId44"/>
    <p:sldId id="293" r:id="rId45"/>
    <p:sldId id="327" r:id="rId46"/>
    <p:sldId id="329" r:id="rId47"/>
    <p:sldId id="330" r:id="rId48"/>
    <p:sldId id="323" r:id="rId49"/>
    <p:sldId id="324" r:id="rId50"/>
    <p:sldId id="292" r:id="rId51"/>
    <p:sldId id="294" r:id="rId52"/>
    <p:sldId id="296" r:id="rId53"/>
    <p:sldId id="295"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321" r:id="rId67"/>
    <p:sldId id="309" r:id="rId68"/>
    <p:sldId id="310" r:id="rId69"/>
    <p:sldId id="311" r:id="rId70"/>
    <p:sldId id="312" r:id="rId71"/>
    <p:sldId id="313" r:id="rId72"/>
    <p:sldId id="314" r:id="rId73"/>
    <p:sldId id="315" r:id="rId74"/>
    <p:sldId id="316" r:id="rId75"/>
    <p:sldId id="317" r:id="rId76"/>
    <p:sldId id="318" r:id="rId77"/>
    <p:sldId id="319"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852"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862295-3F62-4513-AB70-5B6E2180CCA4}" type="datetimeFigureOut">
              <a:rPr lang="en-US" smtClean="0"/>
              <a:pPr/>
              <a:t>2/10/2015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C04CEA-B66C-47C3-A7F9-2C5BD17BF3D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C04CEA-B66C-47C3-A7F9-2C5BD17BF3DB}" type="slidenum">
              <a:rPr lang="en-US" smtClean="0"/>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9AF429-A172-4E63-BDA6-11868C06E15A}" type="datetime1">
              <a:rPr lang="en-US" smtClean="0"/>
              <a:pPr/>
              <a:t>2/10/2015</a:t>
            </a:fld>
            <a:endParaRPr lang="en-US"/>
          </a:p>
        </p:txBody>
      </p:sp>
      <p:sp>
        <p:nvSpPr>
          <p:cNvPr id="5" name="Footer Placeholder 4"/>
          <p:cNvSpPr>
            <a:spLocks noGrp="1"/>
          </p:cNvSpPr>
          <p:nvPr>
            <p:ph type="ftr" sz="quarter" idx="11"/>
          </p:nvPr>
        </p:nvSpPr>
        <p:spPr/>
        <p:txBody>
          <a:bodyPr/>
          <a:lstStyle/>
          <a:p>
            <a:r>
              <a:rPr lang="en-US" smtClean="0"/>
              <a:t>An Enduring Mystery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a:p>
        </p:txBody>
      </p:sp>
      <p:pic>
        <p:nvPicPr>
          <p:cNvPr id="7" name="Picture 6" descr="shroudFaceSTERA.PNG"/>
          <p:cNvPicPr>
            <a:picLocks noChangeAspect="1"/>
          </p:cNvPicPr>
          <p:nvPr userDrawn="1"/>
        </p:nvPicPr>
        <p:blipFill>
          <a:blip r:embed="rId2" cstate="print"/>
          <a:stretch>
            <a:fillRect/>
          </a:stretch>
        </p:blipFill>
        <p:spPr>
          <a:xfrm>
            <a:off x="1" y="0"/>
            <a:ext cx="1600200" cy="21336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442F27-DE3D-4A25-ABD2-8C5C8F69319F}" type="datetime1">
              <a:rPr lang="en-US" smtClean="0"/>
              <a:pPr/>
              <a:t>2/10/2015</a:t>
            </a:fld>
            <a:endParaRPr lang="en-US"/>
          </a:p>
        </p:txBody>
      </p:sp>
      <p:sp>
        <p:nvSpPr>
          <p:cNvPr id="5" name="Footer Placeholder 4"/>
          <p:cNvSpPr>
            <a:spLocks noGrp="1"/>
          </p:cNvSpPr>
          <p:nvPr>
            <p:ph type="ftr" sz="quarter" idx="11"/>
          </p:nvPr>
        </p:nvSpPr>
        <p:spPr/>
        <p:txBody>
          <a:bodyPr/>
          <a:lstStyle/>
          <a:p>
            <a:r>
              <a:rPr lang="en-US" smtClean="0"/>
              <a:t>An Enduring Mystery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597107-17A7-417C-85F2-9759A04D7DB7}" type="datetime1">
              <a:rPr lang="en-US" smtClean="0"/>
              <a:pPr/>
              <a:t>2/10/2015</a:t>
            </a:fld>
            <a:endParaRPr lang="en-US"/>
          </a:p>
        </p:txBody>
      </p:sp>
      <p:sp>
        <p:nvSpPr>
          <p:cNvPr id="5" name="Footer Placeholder 4"/>
          <p:cNvSpPr>
            <a:spLocks noGrp="1"/>
          </p:cNvSpPr>
          <p:nvPr>
            <p:ph type="ftr" sz="quarter" idx="11"/>
          </p:nvPr>
        </p:nvSpPr>
        <p:spPr/>
        <p:txBody>
          <a:bodyPr/>
          <a:lstStyle/>
          <a:p>
            <a:r>
              <a:rPr lang="en-US" smtClean="0"/>
              <a:t>An Enduring Mystery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262319-EE51-438D-8C85-A004BC9BD838}" type="datetimeFigureOut">
              <a:rPr lang="en-US" smtClean="0"/>
              <a:pPr/>
              <a:t>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1513E0-36C2-477A-B6FC-8B586042B851}"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62319-EE51-438D-8C85-A004BC9BD838}" type="datetimeFigureOut">
              <a:rPr lang="en-US" smtClean="0"/>
              <a:pPr/>
              <a:t>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1513E0-36C2-477A-B6FC-8B586042B851}"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262319-EE51-438D-8C85-A004BC9BD838}" type="datetimeFigureOut">
              <a:rPr lang="en-US" smtClean="0"/>
              <a:pPr/>
              <a:t>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1513E0-36C2-477A-B6FC-8B586042B851}"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262319-EE51-438D-8C85-A004BC9BD838}" type="datetimeFigureOut">
              <a:rPr lang="en-US" smtClean="0"/>
              <a:pPr/>
              <a:t>2/10/2015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1513E0-36C2-477A-B6FC-8B586042B851}"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262319-EE51-438D-8C85-A004BC9BD838}" type="datetimeFigureOut">
              <a:rPr lang="en-US" smtClean="0"/>
              <a:pPr/>
              <a:t>2/10/2015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1513E0-36C2-477A-B6FC-8B586042B851}"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262319-EE51-438D-8C85-A004BC9BD838}" type="datetimeFigureOut">
              <a:rPr lang="en-US" smtClean="0"/>
              <a:pPr/>
              <a:t>2/10/2015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1513E0-36C2-477A-B6FC-8B586042B851}"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262319-EE51-438D-8C85-A004BC9BD838}" type="datetimeFigureOut">
              <a:rPr lang="en-US" smtClean="0"/>
              <a:pPr/>
              <a:t>2/10/2015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1513E0-36C2-477A-B6FC-8B586042B851}"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262319-EE51-438D-8C85-A004BC9BD838}" type="datetimeFigureOut">
              <a:rPr lang="en-US" smtClean="0"/>
              <a:pPr/>
              <a:t>2/10/2015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1513E0-36C2-477A-B6FC-8B586042B85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3CD870-8803-4F4D-A751-95C5883CEC42}" type="datetime1">
              <a:rPr lang="en-US" smtClean="0"/>
              <a:pPr/>
              <a:t>2/10/2015</a:t>
            </a:fld>
            <a:endParaRPr lang="en-US"/>
          </a:p>
        </p:txBody>
      </p:sp>
      <p:sp>
        <p:nvSpPr>
          <p:cNvPr id="5" name="Footer Placeholder 4"/>
          <p:cNvSpPr>
            <a:spLocks noGrp="1"/>
          </p:cNvSpPr>
          <p:nvPr>
            <p:ph type="ftr" sz="quarter" idx="11"/>
          </p:nvPr>
        </p:nvSpPr>
        <p:spPr/>
        <p:txBody>
          <a:bodyPr/>
          <a:lstStyle/>
          <a:p>
            <a:r>
              <a:rPr lang="en-US" smtClean="0"/>
              <a:t>An Enduring Mystery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a:p>
        </p:txBody>
      </p:sp>
      <p:pic>
        <p:nvPicPr>
          <p:cNvPr id="7" name="Picture 6" descr="shroudFaceSTERA.PNG"/>
          <p:cNvPicPr>
            <a:picLocks noChangeAspect="1"/>
          </p:cNvPicPr>
          <p:nvPr userDrawn="1"/>
        </p:nvPicPr>
        <p:blipFill>
          <a:blip r:embed="rId2" cstate="print"/>
          <a:stretch>
            <a:fillRect/>
          </a:stretch>
        </p:blipFill>
        <p:spPr>
          <a:xfrm>
            <a:off x="1" y="0"/>
            <a:ext cx="1428750" cy="1905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262319-EE51-438D-8C85-A004BC9BD838}" type="datetimeFigureOut">
              <a:rPr lang="en-US" smtClean="0"/>
              <a:pPr/>
              <a:t>2/10/2015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1513E0-36C2-477A-B6FC-8B586042B851}"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62319-EE51-438D-8C85-A004BC9BD838}" type="datetimeFigureOut">
              <a:rPr lang="en-US" smtClean="0"/>
              <a:pPr/>
              <a:t>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1513E0-36C2-477A-B6FC-8B586042B851}"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62319-EE51-438D-8C85-A004BC9BD838}" type="datetimeFigureOut">
              <a:rPr lang="en-US" smtClean="0"/>
              <a:pPr/>
              <a:t>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1513E0-36C2-477A-B6FC-8B586042B851}"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FAD916-6E45-4626-A810-844D3A626F50}" type="datetime1">
              <a:rPr lang="en-US" smtClean="0"/>
              <a:pPr/>
              <a:t>2/10/2015</a:t>
            </a:fld>
            <a:endParaRPr lang="en-US"/>
          </a:p>
        </p:txBody>
      </p:sp>
      <p:sp>
        <p:nvSpPr>
          <p:cNvPr id="5" name="Footer Placeholder 4"/>
          <p:cNvSpPr>
            <a:spLocks noGrp="1"/>
          </p:cNvSpPr>
          <p:nvPr>
            <p:ph type="ftr" sz="quarter" idx="11"/>
          </p:nvPr>
        </p:nvSpPr>
        <p:spPr/>
        <p:txBody>
          <a:bodyPr/>
          <a:lstStyle/>
          <a:p>
            <a:r>
              <a:rPr lang="en-US" smtClean="0"/>
              <a:t>An Enduring Mystery ©2015 R. Schneider</a:t>
            </a:r>
            <a:endParaRPr lang="en-US"/>
          </a:p>
        </p:txBody>
      </p:sp>
      <p:sp>
        <p:nvSpPr>
          <p:cNvPr id="6" name="Slide Number Placeholder 5"/>
          <p:cNvSpPr>
            <a:spLocks noGrp="1"/>
          </p:cNvSpPr>
          <p:nvPr>
            <p:ph type="sldNum" sz="quarter" idx="12"/>
          </p:nvPr>
        </p:nvSpPr>
        <p:spPr/>
        <p:txBody>
          <a:bodyPr/>
          <a:lstStyle/>
          <a:p>
            <a:fld id="{B6FCEB45-EF26-459F-8405-CA2EE0A0A84D}"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7F96CC-F474-45D8-8271-E7E91B71E93D}" type="datetime1">
              <a:rPr lang="en-US" smtClean="0"/>
              <a:pPr/>
              <a:t>2/10/2015</a:t>
            </a:fld>
            <a:endParaRPr lang="en-US"/>
          </a:p>
        </p:txBody>
      </p:sp>
      <p:sp>
        <p:nvSpPr>
          <p:cNvPr id="5" name="Footer Placeholder 4"/>
          <p:cNvSpPr>
            <a:spLocks noGrp="1"/>
          </p:cNvSpPr>
          <p:nvPr>
            <p:ph type="ftr" sz="quarter" idx="11"/>
          </p:nvPr>
        </p:nvSpPr>
        <p:spPr/>
        <p:txBody>
          <a:bodyPr/>
          <a:lstStyle/>
          <a:p>
            <a:r>
              <a:rPr lang="en-US" smtClean="0"/>
              <a:t>An Enduring Mystery ©2015 R. Schneider</a:t>
            </a:r>
            <a:endParaRPr lang="en-US"/>
          </a:p>
        </p:txBody>
      </p:sp>
      <p:sp>
        <p:nvSpPr>
          <p:cNvPr id="6" name="Slide Number Placeholder 5"/>
          <p:cNvSpPr>
            <a:spLocks noGrp="1"/>
          </p:cNvSpPr>
          <p:nvPr>
            <p:ph type="sldNum" sz="quarter" idx="12"/>
          </p:nvPr>
        </p:nvSpPr>
        <p:spPr/>
        <p:txBody>
          <a:bodyPr/>
          <a:lstStyle/>
          <a:p>
            <a:fld id="{B6FCEB45-EF26-459F-8405-CA2EE0A0A84D}"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40B311-C189-43DE-BB05-851DD1B2D5AC}" type="datetime1">
              <a:rPr lang="en-US" smtClean="0"/>
              <a:pPr/>
              <a:t>2/10/2015</a:t>
            </a:fld>
            <a:endParaRPr lang="en-US"/>
          </a:p>
        </p:txBody>
      </p:sp>
      <p:sp>
        <p:nvSpPr>
          <p:cNvPr id="5" name="Footer Placeholder 4"/>
          <p:cNvSpPr>
            <a:spLocks noGrp="1"/>
          </p:cNvSpPr>
          <p:nvPr>
            <p:ph type="ftr" sz="quarter" idx="11"/>
          </p:nvPr>
        </p:nvSpPr>
        <p:spPr/>
        <p:txBody>
          <a:bodyPr/>
          <a:lstStyle/>
          <a:p>
            <a:r>
              <a:rPr lang="en-US" smtClean="0"/>
              <a:t>An Enduring Mystery ©2015 R. Schneider</a:t>
            </a:r>
            <a:endParaRPr lang="en-US"/>
          </a:p>
        </p:txBody>
      </p:sp>
      <p:sp>
        <p:nvSpPr>
          <p:cNvPr id="6" name="Slide Number Placeholder 5"/>
          <p:cNvSpPr>
            <a:spLocks noGrp="1"/>
          </p:cNvSpPr>
          <p:nvPr>
            <p:ph type="sldNum" sz="quarter" idx="12"/>
          </p:nvPr>
        </p:nvSpPr>
        <p:spPr/>
        <p:txBody>
          <a:bodyPr/>
          <a:lstStyle/>
          <a:p>
            <a:fld id="{B6FCEB45-EF26-459F-8405-CA2EE0A0A84D}"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343335-8991-4B11-9967-2FDFD46C3974}" type="datetime1">
              <a:rPr lang="en-US" smtClean="0"/>
              <a:pPr/>
              <a:t>2/10/2015</a:t>
            </a:fld>
            <a:endParaRPr lang="en-US"/>
          </a:p>
        </p:txBody>
      </p:sp>
      <p:sp>
        <p:nvSpPr>
          <p:cNvPr id="6" name="Footer Placeholder 5"/>
          <p:cNvSpPr>
            <a:spLocks noGrp="1"/>
          </p:cNvSpPr>
          <p:nvPr>
            <p:ph type="ftr" sz="quarter" idx="11"/>
          </p:nvPr>
        </p:nvSpPr>
        <p:spPr/>
        <p:txBody>
          <a:bodyPr/>
          <a:lstStyle/>
          <a:p>
            <a:r>
              <a:rPr lang="en-US" smtClean="0"/>
              <a:t>An Enduring Mystery ©2015 R. Schneider</a:t>
            </a:r>
            <a:endParaRPr lang="en-US"/>
          </a:p>
        </p:txBody>
      </p:sp>
      <p:sp>
        <p:nvSpPr>
          <p:cNvPr id="7" name="Slide Number Placeholder 6"/>
          <p:cNvSpPr>
            <a:spLocks noGrp="1"/>
          </p:cNvSpPr>
          <p:nvPr>
            <p:ph type="sldNum" sz="quarter" idx="12"/>
          </p:nvPr>
        </p:nvSpPr>
        <p:spPr/>
        <p:txBody>
          <a:bodyPr/>
          <a:lstStyle/>
          <a:p>
            <a:fld id="{B6FCEB45-EF26-459F-8405-CA2EE0A0A84D}"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ED4C7C-4FB3-4639-8FE4-3DA4C9343359}" type="datetime1">
              <a:rPr lang="en-US" smtClean="0"/>
              <a:pPr/>
              <a:t>2/10/2015</a:t>
            </a:fld>
            <a:endParaRPr lang="en-US"/>
          </a:p>
        </p:txBody>
      </p:sp>
      <p:sp>
        <p:nvSpPr>
          <p:cNvPr id="8" name="Footer Placeholder 7"/>
          <p:cNvSpPr>
            <a:spLocks noGrp="1"/>
          </p:cNvSpPr>
          <p:nvPr>
            <p:ph type="ftr" sz="quarter" idx="11"/>
          </p:nvPr>
        </p:nvSpPr>
        <p:spPr/>
        <p:txBody>
          <a:bodyPr/>
          <a:lstStyle/>
          <a:p>
            <a:r>
              <a:rPr lang="en-US" smtClean="0"/>
              <a:t>An Enduring Mystery ©2015 R. Schneider</a:t>
            </a:r>
            <a:endParaRPr lang="en-US"/>
          </a:p>
        </p:txBody>
      </p:sp>
      <p:sp>
        <p:nvSpPr>
          <p:cNvPr id="9" name="Slide Number Placeholder 8"/>
          <p:cNvSpPr>
            <a:spLocks noGrp="1"/>
          </p:cNvSpPr>
          <p:nvPr>
            <p:ph type="sldNum" sz="quarter" idx="12"/>
          </p:nvPr>
        </p:nvSpPr>
        <p:spPr/>
        <p:txBody>
          <a:bodyPr/>
          <a:lstStyle/>
          <a:p>
            <a:fld id="{B6FCEB45-EF26-459F-8405-CA2EE0A0A84D}"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F72B51-BA98-4AF0-906D-F6D39361B2F9}" type="datetime1">
              <a:rPr lang="en-US" smtClean="0"/>
              <a:pPr/>
              <a:t>2/10/2015</a:t>
            </a:fld>
            <a:endParaRPr lang="en-US"/>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B6FCEB45-EF26-459F-8405-CA2EE0A0A84D}"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65188-5623-4B88-8113-DD9A6282C847}" type="datetime1">
              <a:rPr lang="en-US" smtClean="0"/>
              <a:pPr/>
              <a:t>2/10/2015</a:t>
            </a:fld>
            <a:endParaRPr lang="en-US"/>
          </a:p>
        </p:txBody>
      </p:sp>
      <p:sp>
        <p:nvSpPr>
          <p:cNvPr id="3" name="Footer Placeholder 2"/>
          <p:cNvSpPr>
            <a:spLocks noGrp="1"/>
          </p:cNvSpPr>
          <p:nvPr>
            <p:ph type="ftr" sz="quarter" idx="11"/>
          </p:nvPr>
        </p:nvSpPr>
        <p:spPr/>
        <p:txBody>
          <a:bodyPr/>
          <a:lstStyle/>
          <a:p>
            <a:r>
              <a:rPr lang="en-US" smtClean="0"/>
              <a:t>An Enduring Mystery ©2015 R. Schneider</a:t>
            </a:r>
            <a:endParaRPr lang="en-US"/>
          </a:p>
        </p:txBody>
      </p:sp>
      <p:sp>
        <p:nvSpPr>
          <p:cNvPr id="4" name="Slide Number Placeholder 3"/>
          <p:cNvSpPr>
            <a:spLocks noGrp="1"/>
          </p:cNvSpPr>
          <p:nvPr>
            <p:ph type="sldNum" sz="quarter" idx="12"/>
          </p:nvPr>
        </p:nvSpPr>
        <p:spPr/>
        <p:txBody>
          <a:bodyPr/>
          <a:lstStyle/>
          <a:p>
            <a:fld id="{B6FCEB45-EF26-459F-8405-CA2EE0A0A84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9FEF99-E5B6-408F-96B2-92B09D0F3D1C}" type="datetime1">
              <a:rPr lang="en-US" smtClean="0"/>
              <a:pPr/>
              <a:t>2/10/2015</a:t>
            </a:fld>
            <a:endParaRPr lang="en-US"/>
          </a:p>
        </p:txBody>
      </p:sp>
      <p:sp>
        <p:nvSpPr>
          <p:cNvPr id="5" name="Footer Placeholder 4"/>
          <p:cNvSpPr>
            <a:spLocks noGrp="1"/>
          </p:cNvSpPr>
          <p:nvPr>
            <p:ph type="ftr" sz="quarter" idx="11"/>
          </p:nvPr>
        </p:nvSpPr>
        <p:spPr/>
        <p:txBody>
          <a:bodyPr/>
          <a:lstStyle/>
          <a:p>
            <a:r>
              <a:rPr lang="en-US" smtClean="0"/>
              <a:t>An Enduring Mystery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a:p>
        </p:txBody>
      </p:sp>
      <p:pic>
        <p:nvPicPr>
          <p:cNvPr id="7" name="Picture 6" descr="shroudFaceSTERA.PNG"/>
          <p:cNvPicPr>
            <a:picLocks noChangeAspect="1"/>
          </p:cNvPicPr>
          <p:nvPr userDrawn="1"/>
        </p:nvPicPr>
        <p:blipFill>
          <a:blip r:embed="rId2" cstate="print"/>
          <a:stretch>
            <a:fillRect/>
          </a:stretch>
        </p:blipFill>
        <p:spPr>
          <a:xfrm>
            <a:off x="0" y="0"/>
            <a:ext cx="2343477" cy="3124636"/>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EEA299-1BA1-4B44-B759-286319E32B35}" type="datetime1">
              <a:rPr lang="en-US" smtClean="0"/>
              <a:pPr/>
              <a:t>2/10/2015</a:t>
            </a:fld>
            <a:endParaRPr lang="en-US"/>
          </a:p>
        </p:txBody>
      </p:sp>
      <p:sp>
        <p:nvSpPr>
          <p:cNvPr id="6" name="Footer Placeholder 5"/>
          <p:cNvSpPr>
            <a:spLocks noGrp="1"/>
          </p:cNvSpPr>
          <p:nvPr>
            <p:ph type="ftr" sz="quarter" idx="11"/>
          </p:nvPr>
        </p:nvSpPr>
        <p:spPr/>
        <p:txBody>
          <a:bodyPr/>
          <a:lstStyle/>
          <a:p>
            <a:r>
              <a:rPr lang="en-US" smtClean="0"/>
              <a:t>An Enduring Mystery ©2015 R. Schneider</a:t>
            </a:r>
            <a:endParaRPr lang="en-US"/>
          </a:p>
        </p:txBody>
      </p:sp>
      <p:sp>
        <p:nvSpPr>
          <p:cNvPr id="7" name="Slide Number Placeholder 6"/>
          <p:cNvSpPr>
            <a:spLocks noGrp="1"/>
          </p:cNvSpPr>
          <p:nvPr>
            <p:ph type="sldNum" sz="quarter" idx="12"/>
          </p:nvPr>
        </p:nvSpPr>
        <p:spPr/>
        <p:txBody>
          <a:bodyPr/>
          <a:lstStyle/>
          <a:p>
            <a:fld id="{B6FCEB45-EF26-459F-8405-CA2EE0A0A84D}"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A52EAF-10B6-4BF4-8D1B-D3DBA4940DC6}" type="datetime1">
              <a:rPr lang="en-US" smtClean="0"/>
              <a:pPr/>
              <a:t>2/10/2015</a:t>
            </a:fld>
            <a:endParaRPr lang="en-US"/>
          </a:p>
        </p:txBody>
      </p:sp>
      <p:sp>
        <p:nvSpPr>
          <p:cNvPr id="6" name="Footer Placeholder 5"/>
          <p:cNvSpPr>
            <a:spLocks noGrp="1"/>
          </p:cNvSpPr>
          <p:nvPr>
            <p:ph type="ftr" sz="quarter" idx="11"/>
          </p:nvPr>
        </p:nvSpPr>
        <p:spPr/>
        <p:txBody>
          <a:bodyPr/>
          <a:lstStyle/>
          <a:p>
            <a:r>
              <a:rPr lang="en-US" smtClean="0"/>
              <a:t>An Enduring Mystery ©2015 R. Schneider</a:t>
            </a:r>
            <a:endParaRPr lang="en-US"/>
          </a:p>
        </p:txBody>
      </p:sp>
      <p:sp>
        <p:nvSpPr>
          <p:cNvPr id="7" name="Slide Number Placeholder 6"/>
          <p:cNvSpPr>
            <a:spLocks noGrp="1"/>
          </p:cNvSpPr>
          <p:nvPr>
            <p:ph type="sldNum" sz="quarter" idx="12"/>
          </p:nvPr>
        </p:nvSpPr>
        <p:spPr/>
        <p:txBody>
          <a:bodyPr/>
          <a:lstStyle/>
          <a:p>
            <a:fld id="{B6FCEB45-EF26-459F-8405-CA2EE0A0A84D}"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4ED337-99FA-4A32-89FC-FA02C1A5520F}" type="datetime1">
              <a:rPr lang="en-US" smtClean="0"/>
              <a:pPr/>
              <a:t>2/10/2015</a:t>
            </a:fld>
            <a:endParaRPr lang="en-US"/>
          </a:p>
        </p:txBody>
      </p:sp>
      <p:sp>
        <p:nvSpPr>
          <p:cNvPr id="5" name="Footer Placeholder 4"/>
          <p:cNvSpPr>
            <a:spLocks noGrp="1"/>
          </p:cNvSpPr>
          <p:nvPr>
            <p:ph type="ftr" sz="quarter" idx="11"/>
          </p:nvPr>
        </p:nvSpPr>
        <p:spPr/>
        <p:txBody>
          <a:bodyPr/>
          <a:lstStyle/>
          <a:p>
            <a:r>
              <a:rPr lang="en-US" smtClean="0"/>
              <a:t>An Enduring Mystery ©2015 R. Schneider</a:t>
            </a:r>
            <a:endParaRPr lang="en-US"/>
          </a:p>
        </p:txBody>
      </p:sp>
      <p:sp>
        <p:nvSpPr>
          <p:cNvPr id="6" name="Slide Number Placeholder 5"/>
          <p:cNvSpPr>
            <a:spLocks noGrp="1"/>
          </p:cNvSpPr>
          <p:nvPr>
            <p:ph type="sldNum" sz="quarter" idx="12"/>
          </p:nvPr>
        </p:nvSpPr>
        <p:spPr/>
        <p:txBody>
          <a:bodyPr/>
          <a:lstStyle/>
          <a:p>
            <a:fld id="{B6FCEB45-EF26-459F-8405-CA2EE0A0A84D}"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B433E0-15FB-4E67-BA64-54942FC12D3C}" type="datetime1">
              <a:rPr lang="en-US" smtClean="0"/>
              <a:pPr/>
              <a:t>2/10/2015</a:t>
            </a:fld>
            <a:endParaRPr lang="en-US"/>
          </a:p>
        </p:txBody>
      </p:sp>
      <p:sp>
        <p:nvSpPr>
          <p:cNvPr id="5" name="Footer Placeholder 4"/>
          <p:cNvSpPr>
            <a:spLocks noGrp="1"/>
          </p:cNvSpPr>
          <p:nvPr>
            <p:ph type="ftr" sz="quarter" idx="11"/>
          </p:nvPr>
        </p:nvSpPr>
        <p:spPr/>
        <p:txBody>
          <a:bodyPr/>
          <a:lstStyle/>
          <a:p>
            <a:r>
              <a:rPr lang="en-US" smtClean="0"/>
              <a:t>An Enduring Mystery ©2015 R. Schneider</a:t>
            </a:r>
            <a:endParaRPr lang="en-US"/>
          </a:p>
        </p:txBody>
      </p:sp>
      <p:sp>
        <p:nvSpPr>
          <p:cNvPr id="6" name="Slide Number Placeholder 5"/>
          <p:cNvSpPr>
            <a:spLocks noGrp="1"/>
          </p:cNvSpPr>
          <p:nvPr>
            <p:ph type="sldNum" sz="quarter" idx="12"/>
          </p:nvPr>
        </p:nvSpPr>
        <p:spPr/>
        <p:txBody>
          <a:bodyPr/>
          <a:lstStyle/>
          <a:p>
            <a:fld id="{B6FCEB45-EF26-459F-8405-CA2EE0A0A84D}"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F3D6EF-7AA6-4B3D-8008-DB728887905C}" type="datetime1">
              <a:rPr lang="en-US" smtClean="0"/>
              <a:pPr/>
              <a:t>2/10/2015</a:t>
            </a:fld>
            <a:endParaRPr lang="en-US"/>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B6FCEB45-EF26-459F-8405-CA2EE0A0A84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68FA4D-97EC-4E20-AB5B-9269E1272D24}" type="datetime1">
              <a:rPr lang="en-US" smtClean="0"/>
              <a:pPr/>
              <a:t>2/10/2015</a:t>
            </a:fld>
            <a:endParaRPr lang="en-US"/>
          </a:p>
        </p:txBody>
      </p:sp>
      <p:sp>
        <p:nvSpPr>
          <p:cNvPr id="6" name="Footer Placeholder 5"/>
          <p:cNvSpPr>
            <a:spLocks noGrp="1"/>
          </p:cNvSpPr>
          <p:nvPr>
            <p:ph type="ftr" sz="quarter" idx="11"/>
          </p:nvPr>
        </p:nvSpPr>
        <p:spPr/>
        <p:txBody>
          <a:bodyPr/>
          <a:lstStyle/>
          <a:p>
            <a:r>
              <a:rPr lang="en-US" smtClean="0"/>
              <a:t>An Enduring Mystery ©2015 R. Schneider</a:t>
            </a:r>
            <a:endParaRPr lang="en-US"/>
          </a:p>
        </p:txBody>
      </p:sp>
      <p:sp>
        <p:nvSpPr>
          <p:cNvPr id="7" name="Slide Number Placeholder 6"/>
          <p:cNvSpPr>
            <a:spLocks noGrp="1"/>
          </p:cNvSpPr>
          <p:nvPr>
            <p:ph type="sldNum" sz="quarter" idx="12"/>
          </p:nvPr>
        </p:nvSpPr>
        <p:spPr/>
        <p:txBody>
          <a:bodyPr/>
          <a:lstStyle/>
          <a:p>
            <a:fld id="{48A028EF-D103-4C28-9A2D-9D4A318C56C1}" type="slidenum">
              <a:rPr lang="en-US" smtClean="0"/>
              <a:pPr/>
              <a:t>‹#›</a:t>
            </a:fld>
            <a:endParaRPr lang="en-US"/>
          </a:p>
        </p:txBody>
      </p:sp>
      <p:pic>
        <p:nvPicPr>
          <p:cNvPr id="8" name="Picture 7" descr="shroudFaceSTERA.PNG"/>
          <p:cNvPicPr>
            <a:picLocks noChangeAspect="1"/>
          </p:cNvPicPr>
          <p:nvPr userDrawn="1"/>
        </p:nvPicPr>
        <p:blipFill>
          <a:blip r:embed="rId2" cstate="print"/>
          <a:stretch>
            <a:fillRect/>
          </a:stretch>
        </p:blipFill>
        <p:spPr>
          <a:xfrm>
            <a:off x="1" y="0"/>
            <a:ext cx="1371600" cy="18288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472B50-EDCE-4DAD-BA83-1E4202FA1E14}" type="datetime1">
              <a:rPr lang="en-US" smtClean="0"/>
              <a:pPr/>
              <a:t>2/10/2015</a:t>
            </a:fld>
            <a:endParaRPr lang="en-US"/>
          </a:p>
        </p:txBody>
      </p:sp>
      <p:sp>
        <p:nvSpPr>
          <p:cNvPr id="8" name="Footer Placeholder 7"/>
          <p:cNvSpPr>
            <a:spLocks noGrp="1"/>
          </p:cNvSpPr>
          <p:nvPr>
            <p:ph type="ftr" sz="quarter" idx="11"/>
          </p:nvPr>
        </p:nvSpPr>
        <p:spPr/>
        <p:txBody>
          <a:bodyPr/>
          <a:lstStyle/>
          <a:p>
            <a:r>
              <a:rPr lang="en-US" smtClean="0"/>
              <a:t>An Enduring Mystery ©2015 R. Schneider</a:t>
            </a:r>
            <a:endParaRPr lang="en-US"/>
          </a:p>
        </p:txBody>
      </p:sp>
      <p:sp>
        <p:nvSpPr>
          <p:cNvPr id="9" name="Slide Number Placeholder 8"/>
          <p:cNvSpPr>
            <a:spLocks noGrp="1"/>
          </p:cNvSpPr>
          <p:nvPr>
            <p:ph type="sldNum" sz="quarter" idx="12"/>
          </p:nvPr>
        </p:nvSpPr>
        <p:spPr/>
        <p:txBody>
          <a:bodyPr/>
          <a:lstStyle/>
          <a:p>
            <a:fld id="{48A028EF-D103-4C28-9A2D-9D4A318C56C1}" type="slidenum">
              <a:rPr lang="en-US" smtClean="0"/>
              <a:pPr/>
              <a:t>‹#›</a:t>
            </a:fld>
            <a:endParaRPr lang="en-US"/>
          </a:p>
        </p:txBody>
      </p:sp>
      <p:pic>
        <p:nvPicPr>
          <p:cNvPr id="10" name="Picture 9" descr="shroudFaceSTERA.PNG"/>
          <p:cNvPicPr>
            <a:picLocks noChangeAspect="1"/>
          </p:cNvPicPr>
          <p:nvPr userDrawn="1"/>
        </p:nvPicPr>
        <p:blipFill>
          <a:blip r:embed="rId2" cstate="print"/>
          <a:stretch>
            <a:fillRect/>
          </a:stretch>
        </p:blipFill>
        <p:spPr>
          <a:xfrm>
            <a:off x="1" y="0"/>
            <a:ext cx="1371600" cy="18288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E78037-A897-4E7F-921A-76497D8D0884}" type="datetime1">
              <a:rPr lang="en-US" smtClean="0"/>
              <a:pPr/>
              <a:t>2/10/2015</a:t>
            </a:fld>
            <a:endParaRPr lang="en-US"/>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a:t>
            </a:fld>
            <a:endParaRPr lang="en-US"/>
          </a:p>
        </p:txBody>
      </p:sp>
      <p:pic>
        <p:nvPicPr>
          <p:cNvPr id="6" name="Picture 5" descr="shroudFaceSTERA.PNG"/>
          <p:cNvPicPr>
            <a:picLocks noChangeAspect="1"/>
          </p:cNvPicPr>
          <p:nvPr userDrawn="1"/>
        </p:nvPicPr>
        <p:blipFill>
          <a:blip r:embed="rId2" cstate="print"/>
          <a:stretch>
            <a:fillRect/>
          </a:stretch>
        </p:blipFill>
        <p:spPr>
          <a:xfrm>
            <a:off x="1" y="0"/>
            <a:ext cx="1428750" cy="1905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4AC626-F273-40E0-9200-9645D38E9804}" type="datetime1">
              <a:rPr lang="en-US" smtClean="0"/>
              <a:pPr/>
              <a:t>2/10/2015</a:t>
            </a:fld>
            <a:endParaRPr lang="en-US"/>
          </a:p>
        </p:txBody>
      </p:sp>
      <p:sp>
        <p:nvSpPr>
          <p:cNvPr id="3" name="Footer Placeholder 2"/>
          <p:cNvSpPr>
            <a:spLocks noGrp="1"/>
          </p:cNvSpPr>
          <p:nvPr>
            <p:ph type="ftr" sz="quarter" idx="11"/>
          </p:nvPr>
        </p:nvSpPr>
        <p:spPr/>
        <p:txBody>
          <a:bodyPr/>
          <a:lstStyle/>
          <a:p>
            <a:r>
              <a:rPr lang="en-US" smtClean="0"/>
              <a:t>An Enduring Mystery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a:t>
            </a:fld>
            <a:endParaRPr lang="en-US"/>
          </a:p>
        </p:txBody>
      </p:sp>
      <p:pic>
        <p:nvPicPr>
          <p:cNvPr id="5" name="Picture 4" descr="shroudFaceSTERA.PNG"/>
          <p:cNvPicPr>
            <a:picLocks noChangeAspect="1"/>
          </p:cNvPicPr>
          <p:nvPr userDrawn="1"/>
        </p:nvPicPr>
        <p:blipFill>
          <a:blip r:embed="rId2" cstate="print"/>
          <a:stretch>
            <a:fillRect/>
          </a:stretch>
        </p:blipFill>
        <p:spPr>
          <a:xfrm>
            <a:off x="1" y="0"/>
            <a:ext cx="1428750" cy="1905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3C4A63-E1AB-402A-B42C-B2F8487B91AB}" type="datetime1">
              <a:rPr lang="en-US" smtClean="0"/>
              <a:pPr/>
              <a:t>2/10/2015</a:t>
            </a:fld>
            <a:endParaRPr lang="en-US"/>
          </a:p>
        </p:txBody>
      </p:sp>
      <p:sp>
        <p:nvSpPr>
          <p:cNvPr id="6" name="Footer Placeholder 5"/>
          <p:cNvSpPr>
            <a:spLocks noGrp="1"/>
          </p:cNvSpPr>
          <p:nvPr>
            <p:ph type="ftr" sz="quarter" idx="11"/>
          </p:nvPr>
        </p:nvSpPr>
        <p:spPr/>
        <p:txBody>
          <a:bodyPr/>
          <a:lstStyle/>
          <a:p>
            <a:r>
              <a:rPr lang="en-US" smtClean="0"/>
              <a:t>An Enduring Mystery ©2015 R. Schneider</a:t>
            </a:r>
            <a:endParaRPr lang="en-US"/>
          </a:p>
        </p:txBody>
      </p:sp>
      <p:sp>
        <p:nvSpPr>
          <p:cNvPr id="7" name="Slide Number Placeholder 6"/>
          <p:cNvSpPr>
            <a:spLocks noGrp="1"/>
          </p:cNvSpPr>
          <p:nvPr>
            <p:ph type="sldNum" sz="quarter" idx="12"/>
          </p:nvPr>
        </p:nvSpPr>
        <p:spPr/>
        <p:txBody>
          <a:bodyPr/>
          <a:lstStyle/>
          <a:p>
            <a:fld id="{48A028EF-D103-4C28-9A2D-9D4A318C56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9BBDB0-F4FD-4143-B4FB-C4E7C42F6F07}" type="datetime1">
              <a:rPr lang="en-US" smtClean="0"/>
              <a:pPr/>
              <a:t>2/10/2015</a:t>
            </a:fld>
            <a:endParaRPr lang="en-US"/>
          </a:p>
        </p:txBody>
      </p:sp>
      <p:sp>
        <p:nvSpPr>
          <p:cNvPr id="6" name="Footer Placeholder 5"/>
          <p:cNvSpPr>
            <a:spLocks noGrp="1"/>
          </p:cNvSpPr>
          <p:nvPr>
            <p:ph type="ftr" sz="quarter" idx="11"/>
          </p:nvPr>
        </p:nvSpPr>
        <p:spPr/>
        <p:txBody>
          <a:bodyPr/>
          <a:lstStyle/>
          <a:p>
            <a:r>
              <a:rPr lang="en-US" smtClean="0"/>
              <a:t>An Enduring Mystery ©2015 R. Schneider</a:t>
            </a:r>
            <a:endParaRPr lang="en-US"/>
          </a:p>
        </p:txBody>
      </p:sp>
      <p:sp>
        <p:nvSpPr>
          <p:cNvPr id="7" name="Slide Number Placeholder 6"/>
          <p:cNvSpPr>
            <a:spLocks noGrp="1"/>
          </p:cNvSpPr>
          <p:nvPr>
            <p:ph type="sldNum" sz="quarter" idx="12"/>
          </p:nvPr>
        </p:nvSpPr>
        <p:spPr/>
        <p:txBody>
          <a:bodyPr/>
          <a:lstStyle/>
          <a:p>
            <a:fld id="{48A028EF-D103-4C28-9A2D-9D4A318C56C1}" type="slidenum">
              <a:rPr lang="en-US" smtClean="0"/>
              <a:pPr/>
              <a:t>‹#›</a:t>
            </a:fld>
            <a:endParaRPr lang="en-US"/>
          </a:p>
        </p:txBody>
      </p:sp>
      <p:pic>
        <p:nvPicPr>
          <p:cNvPr id="8" name="Picture 7" descr="shroudFaceSTERA.PNG"/>
          <p:cNvPicPr>
            <a:picLocks noChangeAspect="1"/>
          </p:cNvPicPr>
          <p:nvPr userDrawn="1"/>
        </p:nvPicPr>
        <p:blipFill>
          <a:blip r:embed="rId2" cstate="print"/>
          <a:stretch>
            <a:fillRect/>
          </a:stretch>
        </p:blipFill>
        <p:spPr>
          <a:xfrm>
            <a:off x="1" y="0"/>
            <a:ext cx="1543050" cy="20574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E90F9-6BCF-478E-BF8D-AC9BFDFA1C75}" type="datetime1">
              <a:rPr lang="en-US" smtClean="0"/>
              <a:pPr/>
              <a:t>2/10/2015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An Enduring Mystery ©2015 R. Schneider</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A028EF-D103-4C28-9A2D-9D4A318C56C1}"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262319-EE51-438D-8C85-A004BC9BD838}" type="datetimeFigureOut">
              <a:rPr lang="en-US" smtClean="0"/>
              <a:pPr/>
              <a:t>2/10/2015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1513E0-36C2-477A-B6FC-8B586042B85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C961C1-19A1-4B71-BF87-20D8E666C660}" type="datetime1">
              <a:rPr lang="en-US" smtClean="0"/>
              <a:pPr/>
              <a:t>2/10/2015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An Enduring Mystery ©2015 R. Schneider</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CEB45-EF26-459F-8405-CA2EE0A0A84D}" type="slidenum">
              <a:rPr lang="en-US" smtClean="0"/>
              <a:pPr/>
              <a:t>‹#›</a:t>
            </a:fld>
            <a:endParaRPr lang="en-US"/>
          </a:p>
        </p:txBody>
      </p:sp>
      <p:pic>
        <p:nvPicPr>
          <p:cNvPr id="7" name="Picture 6" descr="shroudFaceSTERA.PNG"/>
          <p:cNvPicPr>
            <a:picLocks noChangeAspect="1"/>
          </p:cNvPicPr>
          <p:nvPr userDrawn="1"/>
        </p:nvPicPr>
        <p:blipFill>
          <a:blip r:embed="rId14" cstate="print"/>
          <a:stretch>
            <a:fillRect/>
          </a:stretch>
        </p:blipFill>
        <p:spPr>
          <a:xfrm>
            <a:off x="1" y="0"/>
            <a:ext cx="1428750" cy="1905000"/>
          </a:xfrm>
          <a:prstGeom prst="rect">
            <a:avLst/>
          </a:prstGeom>
        </p:spPr>
      </p:pic>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shroud.com/pdfs/marinelli2veng.pdf"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video" Target="file:///C:\Users\Ray\Desktop\ShroudStLouis\VP8-4-1B.AVI" TargetMode="Externa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Users\Ray\Desktop\ShroudStLouis\VP8-1-2A.AVI" TargetMode="External"/><Relationship Id="rId1" Type="http://schemas.openxmlformats.org/officeDocument/2006/relationships/video" Target="file:///C:\Users\Ray\Desktop\ShroudStLouis\VP8-1-1A.AVI"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hyperlink" Target="http://shroud3d.com/" TargetMode="External"/><Relationship Id="rId2" Type="http://schemas.openxmlformats.org/officeDocument/2006/relationships/slideLayout" Target="../slideLayouts/slideLayout6.xml"/><Relationship Id="rId1" Type="http://schemas.openxmlformats.org/officeDocument/2006/relationships/video" Target="file:///C:\Users\Ray\Desktop\ShroudStLouis\Soons3DFaceColumbus2008.MPG" TargetMode="Externa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hyperlink" Target="http://www.shroud.com/history.htm" TargetMode="Externa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hroud3d.com/making-of-the-holograms/making-holo-expertise-barrie-schwortz"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81.tiff"/><Relationship Id="rId3" Type="http://schemas.openxmlformats.org/officeDocument/2006/relationships/image" Target="../media/image76.tiff"/><Relationship Id="rId7" Type="http://schemas.openxmlformats.org/officeDocument/2006/relationships/image" Target="../media/image80.tiff"/><Relationship Id="rId12" Type="http://schemas.openxmlformats.org/officeDocument/2006/relationships/hyperlink" Target="https://shroudofturin.files.wordpress.com/2013/11/mark-evans.pdf" TargetMode="External"/><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79.jpeg"/><Relationship Id="rId11" Type="http://schemas.openxmlformats.org/officeDocument/2006/relationships/image" Target="../media/image84.tiff"/><Relationship Id="rId5" Type="http://schemas.openxmlformats.org/officeDocument/2006/relationships/image" Target="../media/image78.tiff"/><Relationship Id="rId10" Type="http://schemas.openxmlformats.org/officeDocument/2006/relationships/image" Target="../media/image83.tiff"/><Relationship Id="rId4" Type="http://schemas.openxmlformats.org/officeDocument/2006/relationships/image" Target="../media/image77.tiff"/><Relationship Id="rId9" Type="http://schemas.openxmlformats.org/officeDocument/2006/relationships/image" Target="../media/image82.tiff"/></Relationships>
</file>

<file path=ppt/slides/_rels/slide44.xml.rels><?xml version="1.0" encoding="UTF-8" standalone="yes"?>
<Relationships xmlns="http://schemas.openxmlformats.org/package/2006/relationships"><Relationship Id="rId3" Type="http://schemas.openxmlformats.org/officeDocument/2006/relationships/hyperlink" Target="https://www.shroud.com/mapping.htm" TargetMode="External"/><Relationship Id="rId2" Type="http://schemas.openxmlformats.org/officeDocument/2006/relationships/image" Target="../media/image85.gif"/><Relationship Id="rId1" Type="http://schemas.openxmlformats.org/officeDocument/2006/relationships/slideLayout" Target="../slideLayouts/slideLayout6.xml"/><Relationship Id="rId4" Type="http://schemas.openxmlformats.org/officeDocument/2006/relationships/hyperlink" Target="http://www.sindonology.org/photomicrographs.shtml"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shroud.com/mapping.htm" TargetMode="External"/><Relationship Id="rId2" Type="http://schemas.openxmlformats.org/officeDocument/2006/relationships/image" Target="../media/image86.gif"/><Relationship Id="rId1" Type="http://schemas.openxmlformats.org/officeDocument/2006/relationships/slideLayout" Target="../slideLayouts/slideLayout6.xml"/><Relationship Id="rId4" Type="http://schemas.openxmlformats.org/officeDocument/2006/relationships/hyperlink" Target="http://www.sindonology.org/photomicrographs.s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5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6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6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cirac.org/shroud/Discussion/EvinFig5.jpg"/>
          <p:cNvPicPr>
            <a:picLocks noChangeAspect="1" noChangeArrowheads="1"/>
          </p:cNvPicPr>
          <p:nvPr/>
        </p:nvPicPr>
        <p:blipFill>
          <a:blip r:embed="rId2" cstate="print"/>
          <a:srcRect/>
          <a:stretch>
            <a:fillRect/>
          </a:stretch>
        </p:blipFill>
        <p:spPr bwMode="auto">
          <a:xfrm>
            <a:off x="5057913" y="3810000"/>
            <a:ext cx="4086087" cy="3048000"/>
          </a:xfrm>
          <a:prstGeom prst="rect">
            <a:avLst/>
          </a:prstGeom>
          <a:noFill/>
        </p:spPr>
      </p:pic>
      <p:pic>
        <p:nvPicPr>
          <p:cNvPr id="5" name="Picture 4" descr="shroudFaceSTERA.PNG"/>
          <p:cNvPicPr>
            <a:picLocks noChangeAspect="1"/>
          </p:cNvPicPr>
          <p:nvPr/>
        </p:nvPicPr>
        <p:blipFill>
          <a:blip r:embed="rId3" cstate="print"/>
          <a:stretch>
            <a:fillRect/>
          </a:stretch>
        </p:blipFill>
        <p:spPr>
          <a:xfrm>
            <a:off x="0" y="0"/>
            <a:ext cx="2343477" cy="3124636"/>
          </a:xfrm>
          <a:prstGeom prst="rect">
            <a:avLst/>
          </a:prstGeom>
        </p:spPr>
      </p:pic>
      <p:sp>
        <p:nvSpPr>
          <p:cNvPr id="2" name="Title 1"/>
          <p:cNvSpPr>
            <a:spLocks noGrp="1"/>
          </p:cNvSpPr>
          <p:nvPr>
            <p:ph type="ctrTitle"/>
          </p:nvPr>
        </p:nvSpPr>
        <p:spPr>
          <a:xfrm>
            <a:off x="685800" y="1806575"/>
            <a:ext cx="8610600" cy="1470025"/>
          </a:xfrm>
        </p:spPr>
        <p:txBody>
          <a:bodyPr>
            <a:normAutofit fontScale="90000"/>
          </a:bodyPr>
          <a:lstStyle/>
          <a:p>
            <a:r>
              <a:rPr lang="en-US" sz="6700" dirty="0" smtClean="0"/>
              <a:t>The Shroud of Turin</a:t>
            </a:r>
            <a:br>
              <a:rPr lang="en-US" sz="6700" dirty="0" smtClean="0"/>
            </a:br>
            <a:r>
              <a:rPr lang="en-US" sz="6700" dirty="0" smtClean="0"/>
              <a:t>an Enduring Mystery</a:t>
            </a:r>
            <a:r>
              <a:rPr lang="en-US" dirty="0" smtClean="0"/>
              <a:t/>
            </a:r>
            <a:br>
              <a:rPr lang="en-US" dirty="0" smtClean="0"/>
            </a:br>
            <a:r>
              <a:rPr lang="en-US" dirty="0" smtClean="0"/>
              <a:t>Part 2: Science Encounters the Shroud</a:t>
            </a:r>
            <a:endParaRPr lang="en-US" dirty="0"/>
          </a:p>
        </p:txBody>
      </p:sp>
      <p:sp>
        <p:nvSpPr>
          <p:cNvPr id="3" name="Subtitle 2"/>
          <p:cNvSpPr>
            <a:spLocks noGrp="1"/>
          </p:cNvSpPr>
          <p:nvPr>
            <p:ph type="subTitle" idx="1"/>
          </p:nvPr>
        </p:nvSpPr>
        <p:spPr>
          <a:xfrm>
            <a:off x="-152400" y="4038600"/>
            <a:ext cx="6400800" cy="1752600"/>
          </a:xfrm>
        </p:spPr>
        <p:txBody>
          <a:bodyPr/>
          <a:lstStyle/>
          <a:p>
            <a:r>
              <a:rPr lang="en-US" dirty="0" smtClean="0"/>
              <a:t>Dr. Ray Schneider, P.E., Ph.D.</a:t>
            </a:r>
          </a:p>
          <a:p>
            <a:r>
              <a:rPr lang="en-US" dirty="0" smtClean="0"/>
              <a:t>Associate Professor Emeritus</a:t>
            </a:r>
          </a:p>
          <a:p>
            <a:r>
              <a:rPr lang="en-US" dirty="0" smtClean="0"/>
              <a:t>Bridgewater College, Virginia</a:t>
            </a:r>
          </a:p>
          <a:p>
            <a:endParaRPr lang="en-US" dirty="0"/>
          </a:p>
        </p:txBody>
      </p:sp>
      <p:sp>
        <p:nvSpPr>
          <p:cNvPr id="6" name="Slide Number Placeholder 5"/>
          <p:cNvSpPr>
            <a:spLocks noGrp="1"/>
          </p:cNvSpPr>
          <p:nvPr>
            <p:ph type="sldNum" sz="quarter" idx="12"/>
          </p:nvPr>
        </p:nvSpPr>
        <p:spPr/>
        <p:txBody>
          <a:bodyPr/>
          <a:lstStyle/>
          <a:p>
            <a:fld id="{48A028EF-D103-4C28-9A2D-9D4A318C56C1}" type="slidenum">
              <a:rPr lang="en-US" smtClean="0"/>
              <a:pPr/>
              <a:t>1</a:t>
            </a:fld>
            <a:endParaRPr lang="en-US"/>
          </a:p>
        </p:txBody>
      </p:sp>
      <p:sp>
        <p:nvSpPr>
          <p:cNvPr id="7" name="Footer Placeholder 6"/>
          <p:cNvSpPr>
            <a:spLocks noGrp="1"/>
          </p:cNvSpPr>
          <p:nvPr>
            <p:ph type="ftr" sz="quarter" idx="11"/>
          </p:nvPr>
        </p:nvSpPr>
        <p:spPr/>
        <p:txBody>
          <a:bodyPr/>
          <a:lstStyle/>
          <a:p>
            <a:r>
              <a:rPr lang="en-US" smtClean="0"/>
              <a:t>An Enduring Mystery ©2015 R. Schneider</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10</a:t>
            </a:fld>
            <a:endParaRPr lang="en-US"/>
          </a:p>
        </p:txBody>
      </p:sp>
      <p:sp>
        <p:nvSpPr>
          <p:cNvPr id="4" name="Rectangle 2"/>
          <p:cNvSpPr txBox="1">
            <a:spLocks noChangeArrowheads="1"/>
          </p:cNvSpPr>
          <p:nvPr/>
        </p:nvSpPr>
        <p:spPr>
          <a:xfrm>
            <a:off x="838200" y="457200"/>
            <a:ext cx="86868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The First Scientific Image Theory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Vignon's</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Vaporograph</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Theory</a:t>
            </a:r>
          </a:p>
        </p:txBody>
      </p:sp>
      <p:sp>
        <p:nvSpPr>
          <p:cNvPr id="5" name="Rectangle 3"/>
          <p:cNvSpPr txBox="1">
            <a:spLocks noChangeArrowheads="1"/>
          </p:cNvSpPr>
          <p:nvPr/>
        </p:nvSpPr>
        <p:spPr>
          <a:xfrm>
            <a:off x="304800" y="1905000"/>
            <a:ext cx="8229600" cy="4953000"/>
          </a:xfrm>
          <a:prstGeom prst="rect">
            <a:avLst/>
          </a:prstGeom>
        </p:spPr>
        <p:txBody>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Febrile sweat covering the unwashed body contains urea which changes to ammonia and releases an ammoniac vapor</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A mixture of spices containing aloes on the body react to produce staining vapors</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The vapors rise vertically in the humid air trapped between the body and the Shroud</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The stain is graduated on the receptive surface according to the contours of the body</a:t>
            </a: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paraphrased from an account of Edward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Wuenschel</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summarizing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Vignon's</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theory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Vignon markings"/>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867400" y="0"/>
            <a:ext cx="3257550" cy="45065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11</a:t>
            </a:fld>
            <a:endParaRPr lang="en-US"/>
          </a:p>
        </p:txBody>
      </p:sp>
      <p:sp>
        <p:nvSpPr>
          <p:cNvPr id="4" name="Text Box 2"/>
          <p:cNvSpPr txBox="1">
            <a:spLocks noChangeArrowheads="1"/>
          </p:cNvSpPr>
          <p:nvPr/>
        </p:nvSpPr>
        <p:spPr bwMode="auto">
          <a:xfrm>
            <a:off x="0" y="1790700"/>
            <a:ext cx="5943600" cy="278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b="1" dirty="0"/>
              <a:t>The </a:t>
            </a:r>
            <a:r>
              <a:rPr lang="en-US" sz="1600" b="1" dirty="0" err="1"/>
              <a:t>Vignon</a:t>
            </a:r>
            <a:r>
              <a:rPr lang="en-US" sz="1600" b="1" dirty="0"/>
              <a:t> markings - how Byzantine artists created a living likeness from the Shroud image. (1) Transverse streak across forehead, (2) three-sided "square" between brows, (3) V shape at bridge of nose, (4) second V within marking 2, (5) raised right eyebrow, (6) accentuated left cheek, (7) accentuated right cheek, (8) enlarged left nostril, (9) accentuated line between nose and upper lip, (10) heavy line under lower lip, (11) hairless area between lower lip and beard, (12) forked beard, (13) trans­verse line across throat, (14) heavily accentuated owlish eyes, (15) two strands of hair</a:t>
            </a:r>
          </a:p>
        </p:txBody>
      </p:sp>
      <p:sp>
        <p:nvSpPr>
          <p:cNvPr id="6" name="Rectangle 4"/>
          <p:cNvSpPr txBox="1">
            <a:spLocks noChangeArrowheads="1"/>
          </p:cNvSpPr>
          <p:nvPr/>
        </p:nvSpPr>
        <p:spPr>
          <a:xfrm>
            <a:off x="838200" y="76200"/>
            <a:ext cx="5486400" cy="762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i="0" u="none" strike="noStrike" kern="1200" cap="none" spc="0" normalizeH="0" baseline="0" noProof="0" dirty="0" err="1" smtClean="0">
                <a:ln>
                  <a:noFill/>
                </a:ln>
                <a:solidFill>
                  <a:schemeClr val="tx1"/>
                </a:solidFill>
                <a:effectLst/>
                <a:uLnTx/>
                <a:uFillTx/>
                <a:latin typeface="+mj-lt"/>
                <a:ea typeface="+mj-ea"/>
                <a:cs typeface="+mj-cs"/>
              </a:rPr>
              <a:t>Vignon</a:t>
            </a:r>
            <a:r>
              <a:rPr kumimoji="0" lang="en-US" sz="4400" i="0" u="none" strike="noStrike" kern="1200" cap="none" spc="0" normalizeH="0" baseline="0" noProof="0" dirty="0" smtClean="0">
                <a:ln>
                  <a:noFill/>
                </a:ln>
                <a:solidFill>
                  <a:schemeClr val="tx1"/>
                </a:solidFill>
                <a:effectLst/>
                <a:uLnTx/>
                <a:uFillTx/>
                <a:latin typeface="+mj-lt"/>
                <a:ea typeface="+mj-ea"/>
                <a:cs typeface="+mj-cs"/>
              </a:rPr>
              <a:t> Markings</a:t>
            </a:r>
          </a:p>
        </p:txBody>
      </p:sp>
      <p:sp>
        <p:nvSpPr>
          <p:cNvPr id="7" name="Rectangle 5"/>
          <p:cNvSpPr txBox="1">
            <a:spLocks noChangeArrowheads="1"/>
          </p:cNvSpPr>
          <p:nvPr/>
        </p:nvSpPr>
        <p:spPr>
          <a:xfrm>
            <a:off x="1295400" y="838200"/>
            <a:ext cx="4419600" cy="990600"/>
          </a:xfrm>
          <a:prstGeom prst="rect">
            <a:avLst/>
          </a:prstGeom>
        </p:spPr>
        <p:txBody>
          <a:bodyPr/>
          <a:lstStyle/>
          <a:p>
            <a:pPr marL="342900" marR="0" lvl="0" indent="-342900" algn="l" defTabSz="914400" rtl="0" eaLnBrk="1" fontAlgn="auto" latinLnBrk="0" hangingPunct="1">
              <a:lnSpc>
                <a:spcPct val="80000"/>
              </a:lnSpc>
              <a:spcBef>
                <a:spcPct val="20000"/>
              </a:spcBef>
              <a:spcAft>
                <a:spcPts val="0"/>
              </a:spcAft>
              <a:buClrTx/>
              <a:buSzTx/>
              <a:buFontTx/>
              <a:buNone/>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15 Characteristic Traits of Shroud  in Artistic</a:t>
            </a:r>
            <a:r>
              <a:rPr kumimoji="0" lang="en-US" sz="2400" b="1" i="0" u="none" strike="noStrike" kern="1200" cap="none" spc="0" normalizeH="0" noProof="0" dirty="0" smtClean="0">
                <a:ln>
                  <a:noFill/>
                </a:ln>
                <a:solidFill>
                  <a:schemeClr val="tx1"/>
                </a:solidFill>
                <a:effectLst/>
                <a:uLnTx/>
                <a:uFillTx/>
                <a:latin typeface="+mn-lt"/>
                <a:ea typeface="+mn-ea"/>
                <a:cs typeface="+mn-cs"/>
              </a:rPr>
              <a:t> </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Depictions of Christ starting about the 6th century.</a:t>
            </a:r>
          </a:p>
        </p:txBody>
      </p:sp>
      <p:grpSp>
        <p:nvGrpSpPr>
          <p:cNvPr id="8" name="Group 19"/>
          <p:cNvGrpSpPr>
            <a:grpSpLocks/>
          </p:cNvGrpSpPr>
          <p:nvPr/>
        </p:nvGrpSpPr>
        <p:grpSpPr bwMode="auto">
          <a:xfrm>
            <a:off x="457200" y="4495800"/>
            <a:ext cx="7794625" cy="1981200"/>
            <a:chOff x="384" y="2784"/>
            <a:chExt cx="4910" cy="1248"/>
          </a:xfrm>
        </p:grpSpPr>
        <p:pic>
          <p:nvPicPr>
            <p:cNvPr id="9" name="Picture 7" descr="ChristPantocrator-1100-ChurchAtDaphnivignon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96" y="2784"/>
              <a:ext cx="701"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8" descr="cefalulg_small"/>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200" y="2784"/>
              <a:ext cx="811"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9" descr="hagiasop_small"/>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064" y="2784"/>
              <a:ext cx="732"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0" descr="sinsavsm"/>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832" y="2784"/>
              <a:ext cx="813"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1" descr="shrdfasm"/>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512" y="2784"/>
              <a:ext cx="782"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descr="shrdfacn"/>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84" y="2784"/>
              <a:ext cx="782"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 Box 15"/>
            <p:cNvSpPr txBox="1">
              <a:spLocks noChangeArrowheads="1"/>
            </p:cNvSpPr>
            <p:nvPr/>
          </p:nvSpPr>
          <p:spPr bwMode="auto">
            <a:xfrm>
              <a:off x="2928" y="3840"/>
              <a:ext cx="513"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 ca. 590</a:t>
              </a:r>
            </a:p>
          </p:txBody>
        </p:sp>
        <p:sp>
          <p:nvSpPr>
            <p:cNvPr id="16" name="Text Box 16"/>
            <p:cNvSpPr txBox="1">
              <a:spLocks noChangeArrowheads="1"/>
            </p:cNvSpPr>
            <p:nvPr/>
          </p:nvSpPr>
          <p:spPr bwMode="auto">
            <a:xfrm>
              <a:off x="3600" y="3840"/>
              <a:ext cx="829"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ca. 1050-1100</a:t>
              </a:r>
            </a:p>
          </p:txBody>
        </p:sp>
        <p:sp>
          <p:nvSpPr>
            <p:cNvPr id="17" name="Text Box 17"/>
            <p:cNvSpPr txBox="1">
              <a:spLocks noChangeArrowheads="1"/>
            </p:cNvSpPr>
            <p:nvPr/>
          </p:nvSpPr>
          <p:spPr bwMode="auto">
            <a:xfrm>
              <a:off x="1344" y="3840"/>
              <a:ext cx="544"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ca. 1148</a:t>
              </a:r>
            </a:p>
          </p:txBody>
        </p:sp>
        <p:sp>
          <p:nvSpPr>
            <p:cNvPr id="18" name="Text Box 18"/>
            <p:cNvSpPr txBox="1">
              <a:spLocks noChangeArrowheads="1"/>
            </p:cNvSpPr>
            <p:nvPr/>
          </p:nvSpPr>
          <p:spPr bwMode="auto">
            <a:xfrm>
              <a:off x="2016" y="3840"/>
              <a:ext cx="829"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ca. 1260-1289</a:t>
              </a: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12</a:t>
            </a:fld>
            <a:endParaRPr lang="en-US"/>
          </a:p>
        </p:txBody>
      </p:sp>
      <p:sp>
        <p:nvSpPr>
          <p:cNvPr id="4" name="Rectangle 2"/>
          <p:cNvSpPr txBox="1">
            <a:spLocks noChangeArrowheads="1"/>
          </p:cNvSpPr>
          <p:nvPr/>
        </p:nvSpPr>
        <p:spPr>
          <a:xfrm>
            <a:off x="914400" y="152400"/>
            <a:ext cx="54864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1931 Giuseppe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Enrie</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Photographs</a:t>
            </a:r>
          </a:p>
        </p:txBody>
      </p:sp>
      <p:sp>
        <p:nvSpPr>
          <p:cNvPr id="5" name="Rectangle 3"/>
          <p:cNvSpPr txBox="1">
            <a:spLocks noChangeArrowheads="1"/>
          </p:cNvSpPr>
          <p:nvPr/>
        </p:nvSpPr>
        <p:spPr>
          <a:xfrm>
            <a:off x="381000" y="1676400"/>
            <a:ext cx="8229600" cy="5257800"/>
          </a:xfrm>
          <a:prstGeom prst="rect">
            <a:avLst/>
          </a:prstGeom>
        </p:spPr>
        <p:txBody>
          <a:bodyPr/>
          <a:lstStyle/>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May 4-24, 1931 on the occasion of the marriage of Umberto, Crown Prince of Italy, and Princess Maria Jose of Belgium</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Twelve photographs were taken on large glass plates by professional photographer Giuseppe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Enrie</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4 of the entire Shroud</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 entire Shroud in 3 sections on 3 plates</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Complete dorsal</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the face</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the bust</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the face in 2/3rds of original dimensions</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the face in original dimensions</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the wound on the wrist enlarged seven times</a:t>
            </a:r>
          </a:p>
        </p:txBody>
      </p:sp>
      <p:pic>
        <p:nvPicPr>
          <p:cNvPr id="1026" name="Picture 2" descr="http://www.sindone.org/diocesitorino/allegati/24275/enrie.jpg"/>
          <p:cNvPicPr>
            <a:picLocks noChangeAspect="1" noChangeArrowheads="1"/>
          </p:cNvPicPr>
          <p:nvPr/>
        </p:nvPicPr>
        <p:blipFill>
          <a:blip r:embed="rId2" cstate="print"/>
          <a:srcRect/>
          <a:stretch>
            <a:fillRect/>
          </a:stretch>
        </p:blipFill>
        <p:spPr bwMode="auto">
          <a:xfrm>
            <a:off x="7097268" y="3505200"/>
            <a:ext cx="2046732" cy="2590800"/>
          </a:xfrm>
          <a:prstGeom prst="rect">
            <a:avLst/>
          </a:prstGeom>
          <a:noFill/>
        </p:spPr>
      </p:pic>
      <p:sp>
        <p:nvSpPr>
          <p:cNvPr id="7" name="TextBox 6"/>
          <p:cNvSpPr txBox="1"/>
          <p:nvPr/>
        </p:nvSpPr>
        <p:spPr>
          <a:xfrm>
            <a:off x="7391400" y="6019800"/>
            <a:ext cx="1604927" cy="369332"/>
          </a:xfrm>
          <a:prstGeom prst="rect">
            <a:avLst/>
          </a:prstGeom>
          <a:noFill/>
        </p:spPr>
        <p:txBody>
          <a:bodyPr wrap="none" rtlCol="0">
            <a:spAutoFit/>
          </a:bodyPr>
          <a:lstStyle/>
          <a:p>
            <a:r>
              <a:rPr lang="en-US" dirty="0" smtClean="0"/>
              <a:t>Giuseppe </a:t>
            </a:r>
            <a:r>
              <a:rPr lang="en-US" dirty="0" err="1" smtClean="0"/>
              <a:t>Enrie</a:t>
            </a:r>
            <a:endParaRPr lang="en-US" dirty="0"/>
          </a:p>
        </p:txBody>
      </p:sp>
      <p:pic>
        <p:nvPicPr>
          <p:cNvPr id="1028" name="Picture 4" descr="http://www.pictures-of-jesus.org/images/fot1.jpg"/>
          <p:cNvPicPr>
            <a:picLocks noChangeAspect="1" noChangeArrowheads="1"/>
          </p:cNvPicPr>
          <p:nvPr/>
        </p:nvPicPr>
        <p:blipFill>
          <a:blip r:embed="rId3" cstate="print"/>
          <a:srcRect/>
          <a:stretch>
            <a:fillRect/>
          </a:stretch>
        </p:blipFill>
        <p:spPr bwMode="auto">
          <a:xfrm>
            <a:off x="6244750" y="1"/>
            <a:ext cx="2899250" cy="1371600"/>
          </a:xfrm>
          <a:prstGeom prst="rect">
            <a:avLst/>
          </a:prstGeom>
          <a:noFill/>
        </p:spPr>
      </p:pic>
      <p:sp>
        <p:nvSpPr>
          <p:cNvPr id="9" name="TextBox 8"/>
          <p:cNvSpPr txBox="1"/>
          <p:nvPr/>
        </p:nvSpPr>
        <p:spPr>
          <a:xfrm>
            <a:off x="5931133" y="1295400"/>
            <a:ext cx="3212867" cy="369332"/>
          </a:xfrm>
          <a:prstGeom prst="rect">
            <a:avLst/>
          </a:prstGeom>
          <a:noFill/>
        </p:spPr>
        <p:txBody>
          <a:bodyPr wrap="none" rtlCol="0">
            <a:spAutoFit/>
          </a:bodyPr>
          <a:lstStyle/>
          <a:p>
            <a:r>
              <a:rPr lang="en-US" dirty="0" smtClean="0"/>
              <a:t>an elderly </a:t>
            </a:r>
            <a:r>
              <a:rPr lang="en-US" dirty="0" err="1" smtClean="0"/>
              <a:t>Secundo</a:t>
            </a:r>
            <a:r>
              <a:rPr lang="en-US" dirty="0" smtClean="0"/>
              <a:t> </a:t>
            </a:r>
            <a:r>
              <a:rPr lang="en-US" dirty="0" err="1" smtClean="0"/>
              <a:t>Pia</a:t>
            </a:r>
            <a:r>
              <a:rPr lang="en-US" dirty="0" smtClean="0"/>
              <a:t> attended</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13</a:t>
            </a:fld>
            <a:endParaRPr lang="en-US"/>
          </a:p>
        </p:txBody>
      </p:sp>
      <p:sp>
        <p:nvSpPr>
          <p:cNvPr id="4" name="Rectangle 4"/>
          <p:cNvSpPr txBox="1">
            <a:spLocks noChangeArrowheads="1"/>
          </p:cNvSpPr>
          <p:nvPr/>
        </p:nvSpPr>
        <p:spPr>
          <a:xfrm>
            <a:off x="3657600" y="228600"/>
            <a:ext cx="2057400" cy="1905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effectLst/>
                <a:uLnTx/>
                <a:uFillTx/>
                <a:latin typeface="+mj-lt"/>
                <a:ea typeface="+mj-ea"/>
                <a:cs typeface="+mj-cs"/>
              </a:rPr>
              <a:t>1931</a:t>
            </a:r>
            <a:br>
              <a:rPr kumimoji="0" lang="en-US" sz="3600" b="0" i="0" u="none" strike="noStrike" kern="1200" cap="none" spc="0" normalizeH="0" baseline="0" noProof="0" dirty="0" smtClean="0">
                <a:ln>
                  <a:noFill/>
                </a:ln>
                <a:effectLst/>
                <a:uLnTx/>
                <a:uFillTx/>
                <a:latin typeface="+mj-lt"/>
                <a:ea typeface="+mj-ea"/>
                <a:cs typeface="+mj-cs"/>
              </a:rPr>
            </a:br>
            <a:r>
              <a:rPr kumimoji="0" lang="en-US" sz="3600" b="0" i="0" u="none" strike="noStrike" kern="1200" cap="none" spc="0" normalizeH="0" baseline="0" noProof="0" dirty="0" err="1" smtClean="0">
                <a:ln>
                  <a:noFill/>
                </a:ln>
                <a:effectLst/>
                <a:uLnTx/>
                <a:uFillTx/>
                <a:latin typeface="+mj-lt"/>
                <a:ea typeface="+mj-ea"/>
                <a:cs typeface="+mj-cs"/>
              </a:rPr>
              <a:t>Enrie</a:t>
            </a:r>
            <a:r>
              <a:rPr kumimoji="0" lang="en-US" sz="3600" b="0" i="0" u="none" strike="noStrike" kern="1200" cap="none" spc="0" normalizeH="0" baseline="0" noProof="0" dirty="0" smtClean="0">
                <a:ln>
                  <a:noFill/>
                </a:ln>
                <a:effectLst/>
                <a:uLnTx/>
                <a:uFillTx/>
                <a:latin typeface="+mj-lt"/>
                <a:ea typeface="+mj-ea"/>
                <a:cs typeface="+mj-cs"/>
              </a:rPr>
              <a:t/>
            </a:r>
            <a:br>
              <a:rPr kumimoji="0" lang="en-US" sz="3600" b="0" i="0" u="none" strike="noStrike" kern="1200" cap="none" spc="0" normalizeH="0" baseline="0" noProof="0" dirty="0" smtClean="0">
                <a:ln>
                  <a:noFill/>
                </a:ln>
                <a:effectLst/>
                <a:uLnTx/>
                <a:uFillTx/>
                <a:latin typeface="+mj-lt"/>
                <a:ea typeface="+mj-ea"/>
                <a:cs typeface="+mj-cs"/>
              </a:rPr>
            </a:br>
            <a:r>
              <a:rPr kumimoji="0" lang="en-US" sz="3600" b="0" i="0" u="none" strike="noStrike" kern="1200" cap="none" spc="0" normalizeH="0" baseline="0" noProof="0" dirty="0" smtClean="0">
                <a:ln>
                  <a:noFill/>
                </a:ln>
                <a:effectLst/>
                <a:uLnTx/>
                <a:uFillTx/>
                <a:latin typeface="+mj-lt"/>
                <a:ea typeface="+mj-ea"/>
                <a:cs typeface="+mj-cs"/>
              </a:rPr>
              <a:t>Photos</a:t>
            </a:r>
            <a:br>
              <a:rPr kumimoji="0" lang="en-US" sz="3600" b="0" i="0" u="none" strike="noStrike" kern="1200" cap="none" spc="0" normalizeH="0" baseline="0" noProof="0" dirty="0" smtClean="0">
                <a:ln>
                  <a:noFill/>
                </a:ln>
                <a:effectLst/>
                <a:uLnTx/>
                <a:uFillTx/>
                <a:latin typeface="+mj-lt"/>
                <a:ea typeface="+mj-ea"/>
                <a:cs typeface="+mj-cs"/>
              </a:rPr>
            </a:br>
            <a:r>
              <a:rPr kumimoji="0" lang="en-US" sz="3600" b="0" i="0" u="none" strike="noStrike" kern="1200" cap="none" spc="0" normalizeH="0" baseline="0" noProof="0" dirty="0" smtClean="0">
                <a:ln>
                  <a:noFill/>
                </a:ln>
                <a:effectLst/>
                <a:uLnTx/>
                <a:uFillTx/>
                <a:latin typeface="+mj-lt"/>
                <a:ea typeface="+mj-ea"/>
                <a:cs typeface="+mj-cs"/>
              </a:rPr>
              <a:t>[negative]</a:t>
            </a:r>
          </a:p>
        </p:txBody>
      </p:sp>
      <p:pic>
        <p:nvPicPr>
          <p:cNvPr id="5" name="Picture 5" descr="EnrieVentral"/>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8575"/>
            <a:ext cx="3768725"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6" descr="EnrieDorsal"/>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27688" y="0"/>
            <a:ext cx="35163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3688483" y="2895600"/>
            <a:ext cx="2026517"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t>Much Superior</a:t>
            </a:r>
          </a:p>
          <a:p>
            <a:pPr algn="ctr" eaLnBrk="1" hangingPunct="1"/>
            <a:r>
              <a:rPr lang="en-US" sz="2000" b="1" dirty="0"/>
              <a:t>to </a:t>
            </a:r>
            <a:r>
              <a:rPr lang="en-US" sz="2000" b="1" dirty="0" err="1"/>
              <a:t>Pia's</a:t>
            </a:r>
            <a:r>
              <a:rPr lang="en-US" sz="2000" b="1" dirty="0"/>
              <a:t> Photos</a:t>
            </a:r>
          </a:p>
          <a:p>
            <a:pPr algn="ctr" eaLnBrk="1" hangingPunct="1"/>
            <a:r>
              <a:rPr lang="en-US" sz="2000" b="1" dirty="0"/>
              <a:t>due to the</a:t>
            </a:r>
          </a:p>
          <a:p>
            <a:pPr algn="ctr" eaLnBrk="1" hangingPunct="1"/>
            <a:r>
              <a:rPr lang="en-US" sz="2000" b="1" dirty="0"/>
              <a:t>More Mature</a:t>
            </a:r>
          </a:p>
          <a:p>
            <a:pPr algn="ctr" eaLnBrk="1" hangingPunct="1"/>
            <a:r>
              <a:rPr lang="en-US" sz="2000" b="1" dirty="0"/>
              <a:t>Technology</a:t>
            </a:r>
          </a:p>
          <a:p>
            <a:pPr algn="ctr" eaLnBrk="1" hangingPunct="1"/>
            <a:r>
              <a:rPr lang="en-US" sz="2000" b="1" dirty="0"/>
              <a:t>in 1931</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14</a:t>
            </a:fld>
            <a:endParaRPr lang="en-US"/>
          </a:p>
        </p:txBody>
      </p:sp>
      <p:sp>
        <p:nvSpPr>
          <p:cNvPr id="4" name="Rectangle 2"/>
          <p:cNvSpPr txBox="1">
            <a:spLocks noChangeArrowheads="1"/>
          </p:cNvSpPr>
          <p:nvPr/>
        </p:nvSpPr>
        <p:spPr>
          <a:xfrm>
            <a:off x="9906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chemeClr val="tx1"/>
                </a:solidFill>
                <a:effectLst/>
                <a:uLnTx/>
                <a:uFillTx/>
                <a:latin typeface="+mj-lt"/>
                <a:ea typeface="+mj-ea"/>
                <a:cs typeface="+mj-cs"/>
              </a:rPr>
              <a:t>Beyond Visual Examination</a:t>
            </a:r>
          </a:p>
        </p:txBody>
      </p:sp>
      <p:sp>
        <p:nvSpPr>
          <p:cNvPr id="5" name="Rectangle 3"/>
          <p:cNvSpPr txBox="1">
            <a:spLocks noChangeArrowheads="1"/>
          </p:cNvSpPr>
          <p:nvPr/>
        </p:nvSpPr>
        <p:spPr>
          <a:xfrm>
            <a:off x="152400" y="1905000"/>
            <a:ext cx="8229600" cy="4800600"/>
          </a:xfrm>
          <a:prstGeom prst="rect">
            <a:avLst/>
          </a:prstGeom>
        </p:spPr>
        <p:txBody>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 Commission formed by Cardinal Pellegrino to advise him on scientific investigation of the Shroud met on June 16-17,1969 </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Four years of diplomatic activity and preparation followed until in January 1973 approval to conduct the first scientific studies of the Shroud was received from Count Umberto the exiled king of Italy and owner of the Shroud</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15</a:t>
            </a:fld>
            <a:endParaRPr lang="en-US"/>
          </a:p>
        </p:txBody>
      </p:sp>
      <p:sp>
        <p:nvSpPr>
          <p:cNvPr id="5" name="Rectangle 2"/>
          <p:cNvSpPr txBox="1">
            <a:spLocks noChangeArrowheads="1"/>
          </p:cNvSpPr>
          <p:nvPr/>
        </p:nvSpPr>
        <p:spPr>
          <a:xfrm>
            <a:off x="457200" y="1524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chemeClr val="tx1"/>
                </a:solidFill>
                <a:effectLst/>
                <a:uLnTx/>
                <a:uFillTx/>
                <a:latin typeface="+mj-lt"/>
                <a:ea typeface="+mj-ea"/>
                <a:cs typeface="+mj-cs"/>
              </a:rPr>
              <a:t>November 23, 1973</a:t>
            </a:r>
          </a:p>
        </p:txBody>
      </p:sp>
      <p:sp>
        <p:nvSpPr>
          <p:cNvPr id="6" name="Rectangle 3"/>
          <p:cNvSpPr txBox="1">
            <a:spLocks noChangeArrowheads="1"/>
          </p:cNvSpPr>
          <p:nvPr/>
        </p:nvSpPr>
        <p:spPr>
          <a:xfrm>
            <a:off x="990600" y="1066800"/>
            <a:ext cx="8229600" cy="1447800"/>
          </a:xfrm>
          <a:prstGeom prst="rect">
            <a:avLst/>
          </a:prstGeom>
        </p:spPr>
        <p:txBody>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Swiss Criminologist Dr. Max Frei takes 12 tape samples of the dusts on the Shroud from non-image areas</a:t>
            </a:r>
          </a:p>
        </p:txBody>
      </p:sp>
      <p:pic>
        <p:nvPicPr>
          <p:cNvPr id="7" name="Picture 4" descr="frei2"/>
          <p:cNvPicPr>
            <a:picLocks noChangeAspect="1" noChangeArrowheads="1"/>
          </p:cNvPicPr>
          <p:nvPr/>
        </p:nvPicPr>
        <p:blipFill>
          <a:blip r:embed="rId2" cstate="print">
            <a:lum bright="24000" contrast="12000"/>
            <a:extLst>
              <a:ext uri="{28A0092B-C50C-407E-A947-70E740481C1C}">
                <a14:useLocalDpi xmlns="" xmlns:a14="http://schemas.microsoft.com/office/drawing/2010/main" val="0"/>
              </a:ext>
            </a:extLst>
          </a:blip>
          <a:srcRect/>
          <a:stretch>
            <a:fillRect/>
          </a:stretch>
        </p:blipFill>
        <p:spPr bwMode="auto">
          <a:xfrm>
            <a:off x="381000" y="2362200"/>
            <a:ext cx="2473325"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2895600" y="2362200"/>
            <a:ext cx="6019800"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r>
              <a:rPr lang="en-US" sz="3200" dirty="0"/>
              <a:t>  He subsequently discovered </a:t>
            </a:r>
          </a:p>
          <a:p>
            <a:pPr eaLnBrk="1" hangingPunct="1"/>
            <a:r>
              <a:rPr lang="en-US" sz="3200" dirty="0"/>
              <a:t>    in the dusts the pollens of </a:t>
            </a:r>
          </a:p>
          <a:p>
            <a:pPr eaLnBrk="1" hangingPunct="1"/>
            <a:r>
              <a:rPr lang="en-US" sz="3200" dirty="0"/>
              <a:t>    </a:t>
            </a:r>
            <a:r>
              <a:rPr lang="en-US" sz="3200" dirty="0" smtClean="0"/>
              <a:t>species </a:t>
            </a:r>
            <a:r>
              <a:rPr lang="en-US" sz="3200" dirty="0"/>
              <a:t>of specifically </a:t>
            </a:r>
          </a:p>
          <a:p>
            <a:pPr eaLnBrk="1" hangingPunct="1"/>
            <a:r>
              <a:rPr lang="en-US" sz="3200" dirty="0"/>
              <a:t>    Palestinian plants</a:t>
            </a:r>
          </a:p>
          <a:p>
            <a:pPr eaLnBrk="1" hangingPunct="1">
              <a:buFontTx/>
              <a:buChar char="•"/>
            </a:pPr>
            <a:r>
              <a:rPr lang="en-US" sz="3200" dirty="0"/>
              <a:t>  The adhesive tape technique</a:t>
            </a:r>
          </a:p>
          <a:p>
            <a:pPr eaLnBrk="1" hangingPunct="1"/>
            <a:r>
              <a:rPr lang="en-US" sz="3200" dirty="0"/>
              <a:t>    was subsequently used by</a:t>
            </a:r>
          </a:p>
          <a:p>
            <a:pPr eaLnBrk="1" hangingPunct="1"/>
            <a:r>
              <a:rPr lang="en-US" sz="3200" dirty="0"/>
              <a:t>    </a:t>
            </a:r>
            <a:r>
              <a:rPr lang="en-US" sz="3200" dirty="0" err="1"/>
              <a:t>Frei</a:t>
            </a:r>
            <a:r>
              <a:rPr lang="en-US" sz="3200" dirty="0"/>
              <a:t> again and by STURP in</a:t>
            </a:r>
          </a:p>
          <a:p>
            <a:pPr eaLnBrk="1" hangingPunct="1"/>
            <a:r>
              <a:rPr lang="en-US" sz="3200" dirty="0"/>
              <a:t>    1978</a:t>
            </a:r>
          </a:p>
        </p:txBody>
      </p:sp>
      <p:pic>
        <p:nvPicPr>
          <p:cNvPr id="54274" name="Picture 2" descr="http://llanoestacado.org/freeinquiry/skeptic/shroud/as/frei-slides.jpeg"/>
          <p:cNvPicPr>
            <a:picLocks noChangeAspect="1" noChangeArrowheads="1"/>
          </p:cNvPicPr>
          <p:nvPr/>
        </p:nvPicPr>
        <p:blipFill>
          <a:blip r:embed="rId3" cstate="print"/>
          <a:srcRect/>
          <a:stretch>
            <a:fillRect/>
          </a:stretch>
        </p:blipFill>
        <p:spPr bwMode="auto">
          <a:xfrm>
            <a:off x="152400" y="4724400"/>
            <a:ext cx="2971800" cy="2008717"/>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4" name="Picture 4" descr="http://3.bp.blogspot.com/-7HozIpmPLrs/UKOcPhdj59I/AAAAAAAABIg/hOiZRr9G348/s1600/Max_Frei.jpg"/>
          <p:cNvPicPr>
            <a:picLocks noChangeAspect="1" noChangeArrowheads="1"/>
          </p:cNvPicPr>
          <p:nvPr/>
        </p:nvPicPr>
        <p:blipFill>
          <a:blip r:embed="rId2" cstate="print"/>
          <a:srcRect/>
          <a:stretch>
            <a:fillRect/>
          </a:stretch>
        </p:blipFill>
        <p:spPr bwMode="auto">
          <a:xfrm>
            <a:off x="0" y="1603415"/>
            <a:ext cx="3349625" cy="2587585"/>
          </a:xfrm>
          <a:prstGeom prst="rect">
            <a:avLst/>
          </a:prstGeom>
          <a:noFill/>
        </p:spPr>
      </p:pic>
      <p:sp>
        <p:nvSpPr>
          <p:cNvPr id="4" name="Title 3"/>
          <p:cNvSpPr>
            <a:spLocks noGrp="1"/>
          </p:cNvSpPr>
          <p:nvPr>
            <p:ph type="title"/>
          </p:nvPr>
        </p:nvSpPr>
        <p:spPr>
          <a:xfrm>
            <a:off x="381000" y="304800"/>
            <a:ext cx="3886200" cy="1143000"/>
          </a:xfrm>
        </p:spPr>
        <p:txBody>
          <a:bodyPr>
            <a:normAutofit/>
          </a:bodyPr>
          <a:lstStyle/>
          <a:p>
            <a:r>
              <a:rPr lang="en-US" sz="5400" dirty="0" smtClean="0"/>
              <a:t>Pollens</a:t>
            </a:r>
            <a:endParaRPr lang="en-US" sz="5400" dirty="0"/>
          </a:p>
        </p:txBody>
      </p:sp>
      <p:sp>
        <p:nvSpPr>
          <p:cNvPr id="2" name="Footer Placeholder 1"/>
          <p:cNvSpPr>
            <a:spLocks noGrp="1"/>
          </p:cNvSpPr>
          <p:nvPr>
            <p:ph type="ftr" sz="quarter" idx="11"/>
          </p:nvPr>
        </p:nvSpPr>
        <p:spPr>
          <a:xfrm>
            <a:off x="5029200" y="6324600"/>
            <a:ext cx="2895600" cy="365125"/>
          </a:xfrm>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16</a:t>
            </a:fld>
            <a:endParaRPr lang="en-US" dirty="0"/>
          </a:p>
        </p:txBody>
      </p:sp>
      <p:sp>
        <p:nvSpPr>
          <p:cNvPr id="6" name="TextBox 5"/>
          <p:cNvSpPr txBox="1"/>
          <p:nvPr/>
        </p:nvSpPr>
        <p:spPr>
          <a:xfrm>
            <a:off x="3405350" y="547092"/>
            <a:ext cx="5791200" cy="6463308"/>
          </a:xfrm>
          <a:prstGeom prst="rect">
            <a:avLst/>
          </a:prstGeom>
          <a:noFill/>
        </p:spPr>
        <p:txBody>
          <a:bodyPr wrap="square" rtlCol="0">
            <a:spAutoFit/>
          </a:bodyPr>
          <a:lstStyle/>
          <a:p>
            <a:r>
              <a:rPr lang="en-US" dirty="0" smtClean="0"/>
              <a:t>The conclusions of the Swiss botanist are interesting:</a:t>
            </a:r>
          </a:p>
          <a:p>
            <a:r>
              <a:rPr lang="en-US" dirty="0" smtClean="0"/>
              <a:t>"The presence on the Shroud of pollen of </a:t>
            </a:r>
            <a:r>
              <a:rPr lang="en-US" b="1" dirty="0" smtClean="0">
                <a:solidFill>
                  <a:srgbClr val="FFC000"/>
                </a:solidFill>
              </a:rPr>
              <a:t>29 plants of the Near East</a:t>
            </a:r>
            <a:r>
              <a:rPr lang="en-US" dirty="0" smtClean="0"/>
              <a:t>, and especially of 21 plants that grow in the desert or the steppes, directly leads to the hypothesis that the Shroud, now preserved in Turin, in the past was exposed to open air in countries where these plants are part of the normal vegetation. (...) </a:t>
            </a:r>
            <a:r>
              <a:rPr lang="en-US" b="1" dirty="0" smtClean="0">
                <a:solidFill>
                  <a:srgbClr val="FFC000"/>
                </a:solidFill>
              </a:rPr>
              <a:t>Three-quarters of the species found on the Shroud grow in Palestine</a:t>
            </a:r>
            <a:r>
              <a:rPr lang="en-US" dirty="0" smtClean="0"/>
              <a:t>, of which 13 species are very characteristic or unique of the Negev and the Dead Sea area (halophyte plants). The </a:t>
            </a:r>
            <a:r>
              <a:rPr lang="en-US" dirty="0" err="1" smtClean="0"/>
              <a:t>palynology</a:t>
            </a:r>
            <a:r>
              <a:rPr lang="en-US" dirty="0" smtClean="0"/>
              <a:t> thus allows us to say that during its history (including manufacturing) the Shroud resided in Palestine. This result does not explain the presence of pollen of steppe plants that are missing in Palestine or are extremely rare there.  According to </a:t>
            </a:r>
            <a:r>
              <a:rPr lang="en-US" dirty="0" err="1" smtClean="0"/>
              <a:t>palynology</a:t>
            </a:r>
            <a:r>
              <a:rPr lang="en-US" dirty="0" smtClean="0"/>
              <a:t>, the Shroud must have been exposed to open air in Turkey because </a:t>
            </a:r>
            <a:r>
              <a:rPr lang="en-US" b="1" dirty="0" smtClean="0">
                <a:solidFill>
                  <a:srgbClr val="FFC000"/>
                </a:solidFill>
              </a:rPr>
              <a:t>20 of the found species are abundant  in Anatolia (Urfa, etc..) </a:t>
            </a:r>
            <a:r>
              <a:rPr lang="en-US" dirty="0" smtClean="0"/>
              <a:t>and </a:t>
            </a:r>
            <a:r>
              <a:rPr lang="en-US" b="1" dirty="0" smtClean="0">
                <a:solidFill>
                  <a:srgbClr val="FFC000"/>
                </a:solidFill>
              </a:rPr>
              <a:t>four around Constantinople</a:t>
            </a:r>
            <a:r>
              <a:rPr lang="en-US" dirty="0" smtClean="0"/>
              <a:t>, and are completely lacking in the Central and Western Europe.”</a:t>
            </a:r>
          </a:p>
          <a:p>
            <a:endParaRPr lang="en-US" dirty="0" smtClean="0"/>
          </a:p>
          <a:p>
            <a:r>
              <a:rPr lang="en-US" dirty="0" smtClean="0"/>
              <a:t>Quoted by </a:t>
            </a:r>
            <a:r>
              <a:rPr lang="en-US" dirty="0" err="1" smtClean="0"/>
              <a:t>Emanuela</a:t>
            </a:r>
            <a:r>
              <a:rPr lang="en-US" dirty="0" smtClean="0"/>
              <a:t> </a:t>
            </a:r>
            <a:r>
              <a:rPr lang="en-US" dirty="0" err="1" smtClean="0"/>
              <a:t>Marinelli</a:t>
            </a:r>
            <a:r>
              <a:rPr lang="en-US" dirty="0" smtClean="0"/>
              <a:t> in </a:t>
            </a:r>
            <a:r>
              <a:rPr lang="en-US" dirty="0" smtClean="0">
                <a:hlinkClick r:id="rId3"/>
              </a:rPr>
              <a:t>https://www.shroud.com/pdfs/marinelli2veng.pdf</a:t>
            </a:r>
            <a:r>
              <a:rPr lang="en-US" dirty="0" smtClean="0"/>
              <a:t> 												</a:t>
            </a:r>
            <a:endParaRPr lang="en-US" dirty="0"/>
          </a:p>
        </p:txBody>
      </p:sp>
      <p:pic>
        <p:nvPicPr>
          <p:cNvPr id="143362" name="Picture 2" descr="http://www.jesuschristsavior.net/Levant.jpeg"/>
          <p:cNvPicPr>
            <a:picLocks noChangeAspect="1" noChangeArrowheads="1"/>
          </p:cNvPicPr>
          <p:nvPr/>
        </p:nvPicPr>
        <p:blipFill>
          <a:blip r:embed="rId4" cstate="print"/>
          <a:srcRect/>
          <a:stretch>
            <a:fillRect/>
          </a:stretch>
        </p:blipFill>
        <p:spPr bwMode="auto">
          <a:xfrm>
            <a:off x="0" y="4178881"/>
            <a:ext cx="3429000" cy="2679119"/>
          </a:xfrm>
          <a:prstGeom prst="rect">
            <a:avLst/>
          </a:prstGeom>
          <a:noFill/>
        </p:spPr>
      </p:pic>
      <p:sp>
        <p:nvSpPr>
          <p:cNvPr id="8" name="Oval 7"/>
          <p:cNvSpPr/>
          <p:nvPr/>
        </p:nvSpPr>
        <p:spPr>
          <a:xfrm>
            <a:off x="2362200" y="5245681"/>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19200" y="6464881"/>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81000" y="4178881"/>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17</a:t>
            </a:fld>
            <a:endParaRPr lang="en-US"/>
          </a:p>
        </p:txBody>
      </p:sp>
      <p:grpSp>
        <p:nvGrpSpPr>
          <p:cNvPr id="4" name="Group 14"/>
          <p:cNvGrpSpPr>
            <a:grpSpLocks/>
          </p:cNvGrpSpPr>
          <p:nvPr/>
        </p:nvGrpSpPr>
        <p:grpSpPr bwMode="auto">
          <a:xfrm>
            <a:off x="0" y="3568700"/>
            <a:ext cx="8686800" cy="3213100"/>
            <a:chOff x="144" y="2152"/>
            <a:chExt cx="5616" cy="2168"/>
          </a:xfrm>
        </p:grpSpPr>
        <p:pic>
          <p:nvPicPr>
            <p:cNvPr id="5" name="Picture 5" descr="cornertrans"/>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4" y="2152"/>
              <a:ext cx="1685" cy="2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6" descr="RaesCorner1978-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06" y="2872"/>
              <a:ext cx="1854" cy="1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Line 7"/>
            <p:cNvSpPr>
              <a:spLocks noChangeShapeType="1"/>
            </p:cNvSpPr>
            <p:nvPr/>
          </p:nvSpPr>
          <p:spPr bwMode="auto">
            <a:xfrm>
              <a:off x="3600" y="2592"/>
              <a:ext cx="672" cy="912"/>
            </a:xfrm>
            <a:prstGeom prst="line">
              <a:avLst/>
            </a:prstGeom>
            <a:noFill/>
            <a:ln w="254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8" name="Text Box 8"/>
            <p:cNvSpPr txBox="1">
              <a:spLocks noChangeArrowheads="1"/>
            </p:cNvSpPr>
            <p:nvPr/>
          </p:nvSpPr>
          <p:spPr bwMode="auto">
            <a:xfrm>
              <a:off x="1920" y="2675"/>
              <a:ext cx="1860" cy="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                     </a:t>
              </a:r>
              <a:r>
                <a:rPr lang="en-US" b="1" dirty="0"/>
                <a:t>Warp  Weft</a:t>
              </a:r>
            </a:p>
            <a:p>
              <a:pPr eaLnBrk="1" hangingPunct="1"/>
              <a:r>
                <a:rPr lang="en-US" b="1" dirty="0"/>
                <a:t>Threads/cm</a:t>
              </a:r>
              <a:r>
                <a:rPr lang="en-US" dirty="0"/>
                <a:t>   38.6   25.7</a:t>
              </a:r>
            </a:p>
            <a:p>
              <a:pPr eaLnBrk="1" hangingPunct="1"/>
              <a:r>
                <a:rPr lang="en-US" b="1" dirty="0"/>
                <a:t>Size of thread</a:t>
              </a:r>
              <a:r>
                <a:rPr lang="en-US" dirty="0"/>
                <a:t> 16.3  53.6*</a:t>
              </a:r>
            </a:p>
            <a:p>
              <a:pPr eaLnBrk="1" hangingPunct="1"/>
              <a:r>
                <a:rPr lang="en-US" b="1" dirty="0"/>
                <a:t>Twist </a:t>
              </a:r>
              <a:r>
                <a:rPr lang="en-US" dirty="0"/>
                <a:t>              Z       </a:t>
              </a:r>
              <a:r>
                <a:rPr lang="en-US" dirty="0" err="1"/>
                <a:t>Z</a:t>
              </a:r>
              <a:endParaRPr lang="en-US" dirty="0"/>
            </a:p>
            <a:p>
              <a:pPr eaLnBrk="1" hangingPunct="1"/>
              <a:r>
                <a:rPr lang="en-US" dirty="0" err="1"/>
                <a:t>tex</a:t>
              </a:r>
              <a:r>
                <a:rPr lang="en-US" dirty="0"/>
                <a:t> = gm/Km</a:t>
              </a:r>
            </a:p>
            <a:p>
              <a:pPr eaLnBrk="1" hangingPunct="1"/>
              <a:r>
                <a:rPr lang="en-US" dirty="0"/>
                <a:t>cotton intrusions</a:t>
              </a:r>
            </a:p>
            <a:p>
              <a:pPr eaLnBrk="1" hangingPunct="1"/>
              <a:r>
                <a:rPr lang="en-US" b="1" i="1" dirty="0" err="1"/>
                <a:t>gossipium</a:t>
              </a:r>
              <a:r>
                <a:rPr lang="en-US" b="1" i="1" dirty="0"/>
                <a:t> </a:t>
              </a:r>
              <a:r>
                <a:rPr lang="en-US" b="1" i="1" dirty="0" err="1"/>
                <a:t>herbaceum</a:t>
              </a:r>
              <a:endParaRPr lang="en-US" b="1" i="1" dirty="0"/>
            </a:p>
            <a:p>
              <a:pPr eaLnBrk="1" hangingPunct="1"/>
              <a:endParaRPr lang="en-US" dirty="0"/>
            </a:p>
          </p:txBody>
        </p:sp>
        <p:sp>
          <p:nvSpPr>
            <p:cNvPr id="9" name="Text Box 9"/>
            <p:cNvSpPr txBox="1">
              <a:spLocks noChangeArrowheads="1"/>
            </p:cNvSpPr>
            <p:nvPr/>
          </p:nvSpPr>
          <p:spPr bwMode="auto">
            <a:xfrm>
              <a:off x="4512" y="2632"/>
              <a:ext cx="1052"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normal lighting</a:t>
              </a:r>
            </a:p>
          </p:txBody>
        </p:sp>
        <p:sp>
          <p:nvSpPr>
            <p:cNvPr id="10" name="Text Box 10"/>
            <p:cNvSpPr txBox="1">
              <a:spLocks noChangeArrowheads="1"/>
            </p:cNvSpPr>
            <p:nvPr/>
          </p:nvSpPr>
          <p:spPr bwMode="auto">
            <a:xfrm>
              <a:off x="528" y="2824"/>
              <a:ext cx="1324"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transmitted lighting</a:t>
              </a:r>
            </a:p>
          </p:txBody>
        </p:sp>
      </p:grpSp>
      <p:sp>
        <p:nvSpPr>
          <p:cNvPr id="11" name="Rectangle 2"/>
          <p:cNvSpPr txBox="1">
            <a:spLocks noChangeArrowheads="1"/>
          </p:cNvSpPr>
          <p:nvPr/>
        </p:nvSpPr>
        <p:spPr>
          <a:xfrm>
            <a:off x="1066800" y="76200"/>
            <a:ext cx="56388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effectLst/>
                <a:uLnTx/>
                <a:uFillTx/>
                <a:latin typeface="+mj-lt"/>
                <a:ea typeface="+mj-ea"/>
                <a:cs typeface="+mj-cs"/>
              </a:rPr>
              <a:t>1973 </a:t>
            </a:r>
            <a:r>
              <a:rPr kumimoji="0" lang="en-US" sz="5400" b="0" i="0" u="none" strike="noStrike" kern="1200" cap="none" spc="0" normalizeH="0" baseline="0" noProof="0" dirty="0" err="1" smtClean="0">
                <a:ln>
                  <a:noFill/>
                </a:ln>
                <a:effectLst/>
                <a:uLnTx/>
                <a:uFillTx/>
                <a:latin typeface="+mj-lt"/>
                <a:ea typeface="+mj-ea"/>
                <a:cs typeface="+mj-cs"/>
              </a:rPr>
              <a:t>Raes</a:t>
            </a:r>
            <a:r>
              <a:rPr kumimoji="0" lang="en-US" sz="5400" b="0" i="0" u="none" strike="noStrike" kern="1200" cap="none" spc="0" normalizeH="0" baseline="0" noProof="0" dirty="0" smtClean="0">
                <a:ln>
                  <a:noFill/>
                </a:ln>
                <a:effectLst/>
                <a:uLnTx/>
                <a:uFillTx/>
                <a:latin typeface="+mj-lt"/>
                <a:ea typeface="+mj-ea"/>
                <a:cs typeface="+mj-cs"/>
              </a:rPr>
              <a:t> Sample</a:t>
            </a:r>
          </a:p>
        </p:txBody>
      </p:sp>
      <p:sp>
        <p:nvSpPr>
          <p:cNvPr id="12" name="Rectangle 3"/>
          <p:cNvSpPr txBox="1">
            <a:spLocks noChangeArrowheads="1"/>
          </p:cNvSpPr>
          <p:nvPr/>
        </p:nvSpPr>
        <p:spPr>
          <a:xfrm>
            <a:off x="1371600" y="990600"/>
            <a:ext cx="82296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effectLst/>
                <a:uLnTx/>
                <a:uFillTx/>
                <a:latin typeface="+mn-lt"/>
                <a:ea typeface="+mn-ea"/>
                <a:cs typeface="+mn-cs"/>
              </a:rPr>
              <a:t>November 24, 1973 Gilbert </a:t>
            </a:r>
            <a:r>
              <a:rPr kumimoji="0" lang="en-US" sz="3200" b="0" i="0" u="none" strike="noStrike" kern="1200" cap="none" spc="0" normalizeH="0" baseline="0" noProof="0" dirty="0" err="1" smtClean="0">
                <a:ln>
                  <a:noFill/>
                </a:ln>
                <a:effectLst/>
                <a:uLnTx/>
                <a:uFillTx/>
                <a:latin typeface="+mn-lt"/>
                <a:ea typeface="+mn-ea"/>
                <a:cs typeface="+mn-cs"/>
              </a:rPr>
              <a:t>Raes</a:t>
            </a:r>
            <a:r>
              <a:rPr kumimoji="0" lang="en-US" sz="3200" b="0" i="0" u="none" strike="noStrike" kern="1200" cap="none" spc="0" normalizeH="0" baseline="0" noProof="0" dirty="0" smtClean="0">
                <a:ln>
                  <a:noFill/>
                </a:ln>
                <a:effectLst/>
                <a:uLnTx/>
                <a:uFillTx/>
                <a:latin typeface="+mn-lt"/>
                <a:ea typeface="+mn-ea"/>
                <a:cs typeface="+mn-cs"/>
              </a:rPr>
              <a:t> was permitted to take small</a:t>
            </a:r>
            <a:r>
              <a:rPr kumimoji="0" lang="en-US" sz="3200" b="0" i="0" u="none" strike="noStrike" kern="1200" cap="none" spc="0" normalizeH="0" noProof="0" dirty="0" smtClean="0">
                <a:ln>
                  <a:noFill/>
                </a:ln>
                <a:effectLst/>
                <a:uLnTx/>
                <a:uFillTx/>
                <a:latin typeface="+mn-lt"/>
                <a:ea typeface="+mn-ea"/>
                <a:cs typeface="+mn-cs"/>
              </a:rPr>
              <a:t> </a:t>
            </a:r>
            <a:r>
              <a:rPr kumimoji="0" lang="en-US" sz="3200" b="0" i="0" u="none" strike="noStrike" kern="1200" cap="none" spc="0" normalizeH="0" baseline="0" noProof="0" dirty="0" smtClean="0">
                <a:ln>
                  <a:noFill/>
                </a:ln>
                <a:effectLst/>
                <a:uLnTx/>
                <a:uFillTx/>
                <a:latin typeface="+mn-lt"/>
                <a:ea typeface="+mn-ea"/>
                <a:cs typeface="+mn-cs"/>
              </a:rPr>
              <a:t>samples of the Shroud: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mn-lt"/>
                <a:ea typeface="+mn-ea"/>
                <a:cs typeface="+mn-cs"/>
              </a:rPr>
              <a:t>2 threads 12mm weft and 13 mm warp, and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mn-lt"/>
                <a:ea typeface="+mn-ea"/>
                <a:cs typeface="+mn-cs"/>
              </a:rPr>
              <a:t>2 larger samples</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dirty="0" smtClean="0">
                <a:ln>
                  <a:noFill/>
                </a:ln>
                <a:effectLst/>
                <a:uLnTx/>
                <a:uFillTx/>
                <a:latin typeface="+mn-lt"/>
                <a:ea typeface="+mn-ea"/>
                <a:cs typeface="+mn-cs"/>
              </a:rPr>
              <a:t>40 mm x 10 mm from side strip</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dirty="0" smtClean="0">
                <a:ln>
                  <a:noFill/>
                </a:ln>
                <a:effectLst/>
                <a:uLnTx/>
                <a:uFillTx/>
                <a:latin typeface="+mn-lt"/>
                <a:ea typeface="+mn-ea"/>
                <a:cs typeface="+mn-cs"/>
              </a:rPr>
              <a:t>40 mm x 13 mm from corner</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1" i="0" u="none" strike="noStrike" kern="1200" cap="none" spc="0" normalizeH="0" baseline="0" noProof="0" dirty="0" smtClean="0">
              <a:ln>
                <a:noFill/>
              </a:ln>
              <a:effectLst/>
              <a:uLnTx/>
              <a:uFillTx/>
              <a:latin typeface="+mn-lt"/>
              <a:ea typeface="+mn-ea"/>
              <a:cs typeface="+mn-cs"/>
            </a:endParaRPr>
          </a:p>
        </p:txBody>
      </p:sp>
      <p:pic>
        <p:nvPicPr>
          <p:cNvPr id="13" name="Picture 13" descr="RaesSamplebre54-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477000" y="0"/>
            <a:ext cx="2667000" cy="109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18</a:t>
            </a:fld>
            <a:endParaRPr lang="en-US"/>
          </a:p>
        </p:txBody>
      </p:sp>
      <p:sp>
        <p:nvSpPr>
          <p:cNvPr id="4" name="Rectangle 2"/>
          <p:cNvSpPr txBox="1">
            <a:spLocks noChangeArrowheads="1"/>
          </p:cNvSpPr>
          <p:nvPr/>
        </p:nvSpPr>
        <p:spPr>
          <a:xfrm>
            <a:off x="1524000" y="0"/>
            <a:ext cx="73152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chemeClr val="tx1"/>
                </a:solidFill>
                <a:effectLst/>
                <a:uLnTx/>
                <a:uFillTx/>
                <a:latin typeface="+mj-lt"/>
                <a:ea typeface="+mj-ea"/>
                <a:cs typeface="+mj-cs"/>
              </a:rPr>
              <a:t>Topology of the Shroud</a:t>
            </a:r>
            <a:br>
              <a:rPr kumimoji="0" lang="en-US" sz="5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uLnTx/>
                <a:uFillTx/>
                <a:latin typeface="+mj-lt"/>
                <a:ea typeface="+mj-ea"/>
                <a:cs typeface="+mj-cs"/>
              </a:rPr>
              <a:t>work done c. 1974 to 1976</a:t>
            </a:r>
          </a:p>
        </p:txBody>
      </p:sp>
      <p:sp>
        <p:nvSpPr>
          <p:cNvPr id="5" name="Rectangle 3"/>
          <p:cNvSpPr txBox="1">
            <a:spLocks noChangeArrowheads="1"/>
          </p:cNvSpPr>
          <p:nvPr/>
        </p:nvSpPr>
        <p:spPr>
          <a:xfrm>
            <a:off x="2590800" y="1524000"/>
            <a:ext cx="6553200" cy="2286000"/>
          </a:xfrm>
          <a:prstGeom prst="rect">
            <a:avLst/>
          </a:prstGeom>
        </p:spPr>
        <p:txBody>
          <a:bodyPr/>
          <a:lstStyle/>
          <a:p>
            <a:pPr marL="342900" marR="0" lvl="0" indent="-342900" algn="l" defTabSz="914400" rtl="0" eaLnBrk="1" fontAlgn="auto" latinLnBrk="0" hangingPunct="1">
              <a:lnSpc>
                <a:spcPct val="80000"/>
              </a:lnSpc>
              <a:spcBef>
                <a:spcPct val="2000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John Jackson and Eric Jumper, two young Air Force Captains investigate the Shroud.</a:t>
            </a:r>
          </a:p>
          <a:p>
            <a:pPr marL="342900" marR="0" lvl="0" indent="-342900" algn="l" defTabSz="914400" rtl="0" eaLnBrk="1" fontAlgn="auto" latinLnBrk="0" hangingPunct="1">
              <a:lnSpc>
                <a:spcPct val="80000"/>
              </a:lnSpc>
              <a:spcBef>
                <a:spcPct val="2000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They concluded that the image is consistent with a cloth wrapped body.  Jumper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says,"</a:t>
            </a:r>
            <a:r>
              <a:rPr kumimoji="0" lang="en-US" sz="3200" b="1" i="1" u="none" strike="noStrike" kern="1200" cap="none" spc="0" normalizeH="0" baseline="0" noProof="0" dirty="0" err="1" smtClean="0">
                <a:ln>
                  <a:noFill/>
                </a:ln>
                <a:solidFill>
                  <a:schemeClr val="tx1"/>
                </a:solidFill>
                <a:effectLst/>
                <a:uLnTx/>
                <a:uFillTx/>
                <a:latin typeface="+mn-lt"/>
                <a:ea typeface="+mn-ea"/>
                <a:cs typeface="+mn-cs"/>
              </a:rPr>
              <a:t>There</a:t>
            </a:r>
            <a:r>
              <a:rPr kumimoji="0" lang="en-US" sz="3200" b="1" i="1" u="none" strike="noStrike" kern="1200" cap="none" spc="0" normalizeH="0" baseline="0" noProof="0" dirty="0" smtClean="0">
                <a:ln>
                  <a:noFill/>
                </a:ln>
                <a:solidFill>
                  <a:schemeClr val="tx1"/>
                </a:solidFill>
                <a:effectLst/>
                <a:uLnTx/>
                <a:uFillTx/>
                <a:latin typeface="+mn-lt"/>
                <a:ea typeface="+mn-ea"/>
                <a:cs typeface="+mn-cs"/>
              </a:rPr>
              <a:t> is only one way to correctly wrap the body.</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p>
        </p:txBody>
      </p:sp>
      <p:pic>
        <p:nvPicPr>
          <p:cNvPr id="6" name="Picture 5" descr="STURP-Folding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8600" y="1600200"/>
            <a:ext cx="2578642"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STURP-Folding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00600" y="4343400"/>
            <a:ext cx="4267200" cy="2090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19</a:t>
            </a:fld>
            <a:endParaRPr lang="en-US"/>
          </a:p>
        </p:txBody>
      </p:sp>
      <p:pic>
        <p:nvPicPr>
          <p:cNvPr id="4" name="Picture 4" descr="jackson and jumpe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2057400"/>
            <a:ext cx="6477000" cy="431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5257800" y="1752600"/>
            <a:ext cx="20494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solidFill>
                  <a:schemeClr val="bg1"/>
                </a:solidFill>
              </a:rPr>
              <a:t>John Jackson</a:t>
            </a:r>
          </a:p>
        </p:txBody>
      </p:sp>
      <p:sp>
        <p:nvSpPr>
          <p:cNvPr id="6" name="Text Box 6"/>
          <p:cNvSpPr txBox="1">
            <a:spLocks noChangeArrowheads="1"/>
          </p:cNvSpPr>
          <p:nvPr/>
        </p:nvSpPr>
        <p:spPr bwMode="auto">
          <a:xfrm>
            <a:off x="6172200" y="3352800"/>
            <a:ext cx="18113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chemeClr val="bg1"/>
                </a:solidFill>
              </a:rPr>
              <a:t>Eric Jumper</a:t>
            </a:r>
          </a:p>
        </p:txBody>
      </p:sp>
      <p:sp>
        <p:nvSpPr>
          <p:cNvPr id="7" name="Rectangle 7"/>
          <p:cNvSpPr txBox="1">
            <a:spLocks noChangeArrowheads="1"/>
          </p:cNvSpPr>
          <p:nvPr/>
        </p:nvSpPr>
        <p:spPr>
          <a:xfrm>
            <a:off x="457200" y="3048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chemeClr val="tx1"/>
                </a:solidFill>
                <a:effectLst/>
                <a:uLnTx/>
                <a:uFillTx/>
                <a:latin typeface="+mj-lt"/>
                <a:ea typeface="+mj-ea"/>
                <a:cs typeface="+mj-cs"/>
              </a:rPr>
              <a:t>1976 the Discovery</a:t>
            </a:r>
            <a:br>
              <a:rPr kumimoji="0" lang="en-US" sz="5400" b="0" i="0" u="none" strike="noStrike" kern="1200" cap="none" spc="0" normalizeH="0" baseline="0" noProof="0" dirty="0" smtClean="0">
                <a:ln>
                  <a:noFill/>
                </a:ln>
                <a:solidFill>
                  <a:schemeClr val="tx1"/>
                </a:solidFill>
                <a:effectLst/>
                <a:uLnTx/>
                <a:uFillTx/>
                <a:latin typeface="+mj-lt"/>
                <a:ea typeface="+mj-ea"/>
                <a:cs typeface="+mj-cs"/>
              </a:rPr>
            </a:br>
            <a:r>
              <a:rPr kumimoji="0" lang="en-US" sz="5400" b="0" i="0" u="none" strike="noStrike" kern="1200" cap="none" spc="0" normalizeH="0" baseline="0" noProof="0" dirty="0" smtClean="0">
                <a:ln>
                  <a:noFill/>
                </a:ln>
                <a:solidFill>
                  <a:schemeClr val="tx1"/>
                </a:solidFill>
                <a:effectLst/>
                <a:uLnTx/>
                <a:uFillTx/>
                <a:latin typeface="+mj-lt"/>
                <a:ea typeface="+mj-ea"/>
                <a:cs typeface="+mj-cs"/>
              </a:rPr>
              <a:t>Made the News</a:t>
            </a:r>
          </a:p>
        </p:txBody>
      </p:sp>
      <p:sp>
        <p:nvSpPr>
          <p:cNvPr id="8" name="TextBox 7"/>
          <p:cNvSpPr txBox="1"/>
          <p:nvPr/>
        </p:nvSpPr>
        <p:spPr>
          <a:xfrm>
            <a:off x="3352800" y="2286000"/>
            <a:ext cx="3276600" cy="369332"/>
          </a:xfrm>
          <a:prstGeom prst="rect">
            <a:avLst/>
          </a:prstGeom>
          <a:noFill/>
        </p:spPr>
        <p:txBody>
          <a:bodyPr wrap="square" rtlCol="0">
            <a:spAutoFit/>
          </a:bodyPr>
          <a:lstStyle/>
          <a:p>
            <a:r>
              <a:rPr lang="en-US" dirty="0" smtClean="0"/>
              <a:t>John Jackson</a:t>
            </a:r>
            <a:endParaRPr lang="en-US" dirty="0"/>
          </a:p>
        </p:txBody>
      </p:sp>
      <p:sp>
        <p:nvSpPr>
          <p:cNvPr id="9" name="TextBox 8"/>
          <p:cNvSpPr txBox="1"/>
          <p:nvPr/>
        </p:nvSpPr>
        <p:spPr>
          <a:xfrm>
            <a:off x="3429000" y="5867400"/>
            <a:ext cx="1277914" cy="369332"/>
          </a:xfrm>
          <a:prstGeom prst="rect">
            <a:avLst/>
          </a:prstGeom>
          <a:noFill/>
        </p:spPr>
        <p:txBody>
          <a:bodyPr wrap="none" rtlCol="0">
            <a:spAutoFit/>
          </a:bodyPr>
          <a:lstStyle/>
          <a:p>
            <a:r>
              <a:rPr lang="en-US" dirty="0" smtClean="0"/>
              <a:t>Eric Jumper</a:t>
            </a:r>
            <a:endParaRPr lang="en-US" dirty="0"/>
          </a:p>
        </p:txBody>
      </p:sp>
      <p:pic>
        <p:nvPicPr>
          <p:cNvPr id="10" name="VP8-4-1B.AVI">
            <a:hlinkClick r:id="" action="ppaction://media"/>
          </p:cNvPr>
          <p:cNvPicPr>
            <a:picLocks noRot="1" noChangeAspect="1"/>
          </p:cNvPicPr>
          <p:nvPr>
            <a:videoFile r:link="rId1"/>
          </p:nvPr>
        </p:nvPicPr>
        <p:blipFill>
          <a:blip r:embed="rId4" cstate="print"/>
          <a:stretch>
            <a:fillRect/>
          </a:stretch>
        </p:blipFill>
        <p:spPr>
          <a:xfrm>
            <a:off x="4800600" y="2514600"/>
            <a:ext cx="4876800" cy="3657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A028EF-D103-4C28-9A2D-9D4A318C56C1}" type="slidenum">
              <a:rPr lang="en-US" smtClean="0"/>
              <a:pPr/>
              <a:t>2</a:t>
            </a:fld>
            <a:endParaRPr lang="en-US"/>
          </a:p>
        </p:txBody>
      </p:sp>
      <p:sp>
        <p:nvSpPr>
          <p:cNvPr id="5" name="Footer Placeholder 4"/>
          <p:cNvSpPr>
            <a:spLocks noGrp="1"/>
          </p:cNvSpPr>
          <p:nvPr>
            <p:ph type="ftr" sz="quarter" idx="11"/>
          </p:nvPr>
        </p:nvSpPr>
        <p:spPr/>
        <p:txBody>
          <a:bodyPr/>
          <a:lstStyle/>
          <a:p>
            <a:r>
              <a:rPr lang="en-US" smtClean="0"/>
              <a:t>An Enduring Mystery ©2015 R. Schneider</a:t>
            </a:r>
            <a:endParaRPr lang="en-US"/>
          </a:p>
        </p:txBody>
      </p:sp>
      <p:sp>
        <p:nvSpPr>
          <p:cNvPr id="6" name="Footer Placeholder 4"/>
          <p:cNvSpPr txBox="1">
            <a:spLocks/>
          </p:cNvSpPr>
          <p:nvPr/>
        </p:nvSpPr>
        <p:spPr>
          <a:xfrm>
            <a:off x="3124200" y="6245225"/>
            <a:ext cx="28956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bg1"/>
                </a:solidFill>
                <a:effectLst/>
                <a:uLnTx/>
                <a:uFillTx/>
                <a:latin typeface="Arial" charset="0"/>
                <a:ea typeface="+mn-ea"/>
                <a:cs typeface="+mn-cs"/>
              </a:rPr>
              <a:t>Science and the Shroud of Turin © 2014  R. Schneider</a:t>
            </a:r>
            <a:endParaRPr kumimoji="0" lang="en-US" sz="1200" b="0" i="0" u="none" strike="noStrike" kern="1200" cap="none" spc="0" normalizeH="0" baseline="0" noProof="0">
              <a:ln>
                <a:noFill/>
              </a:ln>
              <a:solidFill>
                <a:schemeClr val="bg1"/>
              </a:solidFill>
              <a:effectLst/>
              <a:uLnTx/>
              <a:uFillTx/>
              <a:latin typeface="Arial" charset="0"/>
              <a:ea typeface="+mn-ea"/>
              <a:cs typeface="+mn-cs"/>
            </a:endParaRPr>
          </a:p>
        </p:txBody>
      </p:sp>
      <p:sp>
        <p:nvSpPr>
          <p:cNvPr id="7" name="Slide Number Placeholder 5"/>
          <p:cNvSpPr txBox="1">
            <a:spLocks/>
          </p:cNvSpPr>
          <p:nvPr/>
        </p:nvSpPr>
        <p:spPr>
          <a:xfrm>
            <a:off x="6553200" y="6245225"/>
            <a:ext cx="21336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58503E0-3BAE-4434-BEA3-6157EDA882E0}" type="slidenum">
              <a:rPr kumimoji="0" lang="en-US" sz="1200" b="0" i="0" u="none" strike="noStrike" kern="1200" cap="none" spc="0" normalizeH="0" baseline="0" noProof="0" smtClean="0">
                <a:ln>
                  <a:noFill/>
                </a:ln>
                <a:solidFill>
                  <a:schemeClr val="bg1"/>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chemeClr val="bg1"/>
              </a:solidFill>
              <a:effectLst/>
              <a:uLnTx/>
              <a:uFillTx/>
              <a:latin typeface="Arial" charset="0"/>
              <a:ea typeface="+mn-ea"/>
              <a:cs typeface="+mn-cs"/>
            </a:endParaRPr>
          </a:p>
        </p:txBody>
      </p:sp>
      <p:sp>
        <p:nvSpPr>
          <p:cNvPr id="8" name="Rectangle 2"/>
          <p:cNvSpPr txBox="1">
            <a:spLocks noChangeArrowheads="1"/>
          </p:cNvSpPr>
          <p:nvPr/>
        </p:nvSpPr>
        <p:spPr>
          <a:xfrm>
            <a:off x="533400" y="228600"/>
            <a:ext cx="8229600" cy="14478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Last Week We Looked At</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uLnTx/>
                <a:uFillTx/>
                <a:latin typeface="+mj-lt"/>
                <a:ea typeface="+mj-ea"/>
                <a:cs typeface="+mj-cs"/>
              </a:rPr>
              <a:t>Characteristic Markings</a:t>
            </a:r>
          </a:p>
        </p:txBody>
      </p:sp>
      <p:sp>
        <p:nvSpPr>
          <p:cNvPr id="9" name="Rectangle 3"/>
          <p:cNvSpPr txBox="1">
            <a:spLocks noChangeArrowheads="1"/>
          </p:cNvSpPr>
          <p:nvPr/>
        </p:nvSpPr>
        <p:spPr>
          <a:xfrm>
            <a:off x="228600" y="1752600"/>
            <a:ext cx="8686800" cy="5410200"/>
          </a:xfrm>
          <a:prstGeom prst="rect">
            <a:avLst/>
          </a:prstGeom>
        </p:spPr>
        <p:txBody>
          <a:bodyPr vert="horz" lIns="91440" tIns="45720" rIns="91440" bIns="45720" rtlCol="0">
            <a:normAutofit/>
          </a:bodyPr>
          <a:lstStyle/>
          <a:p>
            <a:pPr marL="1143000" marR="0" lvl="2" indent="-2286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Except for incidental markings of burns, water stains and other small markings what</a:t>
            </a:r>
            <a:r>
              <a:rPr kumimoji="0" lang="en-US" sz="2400" b="0" i="0" u="none" strike="noStrike" kern="1200" cap="none" spc="0" normalizeH="0" noProof="0" dirty="0" smtClean="0">
                <a:ln>
                  <a:noFill/>
                </a:ln>
                <a:solidFill>
                  <a:schemeClr val="tx1"/>
                </a:solidFill>
                <a:effectLst/>
                <a:uLnTx/>
                <a:uFillTx/>
                <a:latin typeface="+mn-lt"/>
                <a:ea typeface="+mn-ea"/>
                <a:cs typeface="+mn-cs"/>
              </a:rPr>
              <a:t> we saw was: </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Image of a Crucified Man</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Blood Stains </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Flow from the wrists and feet</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A large wound in the chest</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Large blood and serum separated flow across back</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Blood stains from smaller flows about the head</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Numerous small doublet blood stains on the back, thighs, calves, and buttocks characteristic of a severe scourging</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a:xfrm>
            <a:off x="6553200" y="6324600"/>
            <a:ext cx="2133600" cy="365125"/>
          </a:xfrm>
        </p:spPr>
        <p:txBody>
          <a:bodyPr/>
          <a:lstStyle/>
          <a:p>
            <a:fld id="{48A028EF-D103-4C28-9A2D-9D4A318C56C1}" type="slidenum">
              <a:rPr lang="en-US" smtClean="0"/>
              <a:pPr/>
              <a:t>20</a:t>
            </a:fld>
            <a:endParaRPr lang="en-US"/>
          </a:p>
        </p:txBody>
      </p:sp>
      <p:pic>
        <p:nvPicPr>
          <p:cNvPr id="4" name="Picture 2" descr="vp8whol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67200" y="2616200"/>
            <a:ext cx="4762500" cy="317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 descr="vp8fac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371600"/>
            <a:ext cx="3810000" cy="280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4876800" y="1752600"/>
            <a:ext cx="33845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latin typeface="Times New Roman" charset="0"/>
              </a:rPr>
              <a:t>Light and Dark translate into</a:t>
            </a:r>
          </a:p>
          <a:p>
            <a:r>
              <a:rPr lang="en-US" sz="2000" b="1">
                <a:latin typeface="Times New Roman" charset="0"/>
              </a:rPr>
              <a:t>vertical relief using the VP-8</a:t>
            </a:r>
          </a:p>
        </p:txBody>
      </p:sp>
      <p:sp>
        <p:nvSpPr>
          <p:cNvPr id="7" name="Text Box 5"/>
          <p:cNvSpPr txBox="1">
            <a:spLocks noChangeArrowheads="1"/>
          </p:cNvSpPr>
          <p:nvPr/>
        </p:nvSpPr>
        <p:spPr bwMode="auto">
          <a:xfrm>
            <a:off x="152400" y="4343400"/>
            <a:ext cx="44958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dirty="0">
                <a:latin typeface="Times New Roman" charset="0"/>
              </a:rPr>
              <a:t>This  </a:t>
            </a:r>
            <a:r>
              <a:rPr lang="en-US" sz="2000" b="1" u="sng" dirty="0">
                <a:latin typeface="Times New Roman" charset="0"/>
              </a:rPr>
              <a:t>3D property</a:t>
            </a:r>
            <a:r>
              <a:rPr lang="en-US" sz="2000" b="1" dirty="0">
                <a:latin typeface="Times New Roman" charset="0"/>
              </a:rPr>
              <a:t> of the</a:t>
            </a:r>
          </a:p>
          <a:p>
            <a:r>
              <a:rPr lang="en-US" sz="2000" b="1" dirty="0">
                <a:latin typeface="Times New Roman" charset="0"/>
              </a:rPr>
              <a:t>shroud image further revealed</a:t>
            </a:r>
          </a:p>
          <a:p>
            <a:r>
              <a:rPr lang="en-US" sz="2000" b="1" dirty="0">
                <a:latin typeface="Times New Roman" charset="0"/>
              </a:rPr>
              <a:t>when at John Jackson's prompting, Bob </a:t>
            </a:r>
            <a:r>
              <a:rPr lang="en-US" sz="2000" b="1" dirty="0" err="1">
                <a:latin typeface="Times New Roman" charset="0"/>
              </a:rPr>
              <a:t>Mottern</a:t>
            </a:r>
            <a:r>
              <a:rPr lang="en-US" sz="2000" b="1" dirty="0">
                <a:latin typeface="Times New Roman" charset="0"/>
              </a:rPr>
              <a:t> of Sandia Laboratories  put an </a:t>
            </a:r>
            <a:r>
              <a:rPr lang="en-US" sz="2000" b="1" dirty="0" err="1">
                <a:latin typeface="Times New Roman" charset="0"/>
              </a:rPr>
              <a:t>Enrie</a:t>
            </a:r>
            <a:r>
              <a:rPr lang="en-US" sz="2000" b="1" dirty="0">
                <a:latin typeface="Times New Roman" charset="0"/>
              </a:rPr>
              <a:t> photograph in the VP-8</a:t>
            </a:r>
          </a:p>
          <a:p>
            <a:r>
              <a:rPr lang="en-US" sz="2000" b="1" dirty="0">
                <a:latin typeface="Times New Roman" charset="0"/>
              </a:rPr>
              <a:t>image analyzer on February 19, 1976</a:t>
            </a:r>
          </a:p>
        </p:txBody>
      </p:sp>
      <p:sp>
        <p:nvSpPr>
          <p:cNvPr id="8" name="Rectangle 6"/>
          <p:cNvSpPr>
            <a:spLocks noChangeArrowheads="1"/>
          </p:cNvSpPr>
          <p:nvPr/>
        </p:nvSpPr>
        <p:spPr bwMode="auto">
          <a:xfrm>
            <a:off x="1143000" y="381000"/>
            <a:ext cx="70866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3200" b="1"/>
              <a:t>February 19, 1976 </a:t>
            </a:r>
            <a:br>
              <a:rPr lang="en-US" sz="3200" b="1"/>
            </a:br>
            <a:r>
              <a:rPr lang="en-US" sz="3200" b="1"/>
              <a:t>VP-8 Analyzer Reveals</a:t>
            </a:r>
            <a:br>
              <a:rPr lang="en-US" sz="3200" b="1"/>
            </a:br>
            <a:r>
              <a:rPr lang="en-US" sz="3200" b="1"/>
              <a:t>3D Character of Shroud Image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P8-1-1A.AVI">
            <a:hlinkClick r:id="" action="ppaction://media"/>
          </p:cNvPr>
          <p:cNvPicPr>
            <a:picLocks noRot="1" noChangeAspect="1"/>
          </p:cNvPicPr>
          <p:nvPr>
            <a:videoFile r:link="rId1"/>
          </p:nvPr>
        </p:nvPicPr>
        <p:blipFill>
          <a:blip r:embed="rId4" cstate="print"/>
          <a:stretch>
            <a:fillRect/>
          </a:stretch>
        </p:blipFill>
        <p:spPr>
          <a:xfrm>
            <a:off x="-152400" y="1524000"/>
            <a:ext cx="4876800" cy="3657600"/>
          </a:xfrm>
          <a:prstGeom prst="rect">
            <a:avLst/>
          </a:prstGeom>
        </p:spPr>
      </p:pic>
      <p:pic>
        <p:nvPicPr>
          <p:cNvPr id="5" name="VP8-1-2A.AVI">
            <a:hlinkClick r:id="" action="ppaction://media"/>
          </p:cNvPr>
          <p:cNvPicPr>
            <a:picLocks noRot="1" noChangeAspect="1"/>
          </p:cNvPicPr>
          <p:nvPr>
            <a:videoFile r:link="rId2"/>
          </p:nvPr>
        </p:nvPicPr>
        <p:blipFill>
          <a:blip r:embed="rId5" cstate="print"/>
          <a:stretch>
            <a:fillRect/>
          </a:stretch>
        </p:blipFill>
        <p:spPr>
          <a:xfrm>
            <a:off x="4267200" y="2438400"/>
            <a:ext cx="5410200" cy="4057650"/>
          </a:xfrm>
          <a:prstGeom prst="rect">
            <a:avLst/>
          </a:prstGeom>
        </p:spPr>
      </p:pic>
      <p:sp>
        <p:nvSpPr>
          <p:cNvPr id="4" name="Title 3"/>
          <p:cNvSpPr>
            <a:spLocks noGrp="1"/>
          </p:cNvSpPr>
          <p:nvPr>
            <p:ph type="title"/>
          </p:nvPr>
        </p:nvSpPr>
        <p:spPr/>
        <p:txBody>
          <a:bodyPr/>
          <a:lstStyle/>
          <a:p>
            <a:r>
              <a:rPr lang="en-US" dirty="0" smtClean="0"/>
              <a:t>More VP-8 Examples</a:t>
            </a:r>
            <a:endParaRPr lang="en-US" dirty="0"/>
          </a:p>
        </p:txBody>
      </p:sp>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21</a:t>
            </a:fld>
            <a:endParaRPr lang="en-US"/>
          </a:p>
        </p:txBody>
      </p:sp>
      <p:sp>
        <p:nvSpPr>
          <p:cNvPr id="9" name="TextBox 8"/>
          <p:cNvSpPr txBox="1"/>
          <p:nvPr/>
        </p:nvSpPr>
        <p:spPr>
          <a:xfrm>
            <a:off x="7086600" y="6096000"/>
            <a:ext cx="982898" cy="369332"/>
          </a:xfrm>
          <a:prstGeom prst="rect">
            <a:avLst/>
          </a:prstGeom>
          <a:noFill/>
        </p:spPr>
        <p:txBody>
          <a:bodyPr wrap="none" rtlCol="0">
            <a:spAutoFit/>
          </a:bodyPr>
          <a:lstStyle/>
          <a:p>
            <a:r>
              <a:rPr lang="en-US" dirty="0" smtClean="0"/>
              <a:t>Rotation</a:t>
            </a:r>
            <a:endParaRPr lang="en-US" dirty="0"/>
          </a:p>
        </p:txBody>
      </p:sp>
      <p:sp>
        <p:nvSpPr>
          <p:cNvPr id="8" name="TextBox 7"/>
          <p:cNvSpPr txBox="1"/>
          <p:nvPr/>
        </p:nvSpPr>
        <p:spPr>
          <a:xfrm>
            <a:off x="762000" y="4953000"/>
            <a:ext cx="2005421" cy="369332"/>
          </a:xfrm>
          <a:prstGeom prst="rect">
            <a:avLst/>
          </a:prstGeom>
          <a:noFill/>
        </p:spPr>
        <p:txBody>
          <a:bodyPr wrap="none" rtlCol="0">
            <a:spAutoFit/>
          </a:bodyPr>
          <a:lstStyle/>
          <a:p>
            <a:r>
              <a:rPr lang="en-US" dirty="0" smtClean="0"/>
              <a:t>Vertical Relief Gain </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p:cTn id="13"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22</a:t>
            </a:fld>
            <a:endParaRPr lang="en-US"/>
          </a:p>
        </p:txBody>
      </p:sp>
      <p:pic>
        <p:nvPicPr>
          <p:cNvPr id="4" name="Picture 5" descr="clothBodyRelati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662738" y="990600"/>
            <a:ext cx="2481262"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7" descr="image00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524000"/>
            <a:ext cx="3657600" cy="283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8"/>
          <p:cNvSpPr txBox="1">
            <a:spLocks noChangeArrowheads="1"/>
          </p:cNvSpPr>
          <p:nvPr/>
        </p:nvSpPr>
        <p:spPr bwMode="auto">
          <a:xfrm>
            <a:off x="228600" y="4495800"/>
            <a:ext cx="3063875" cy="222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t> Line Scan Models were</a:t>
            </a:r>
          </a:p>
          <a:p>
            <a:pPr eaLnBrk="1" hangingPunct="1"/>
            <a:r>
              <a:rPr lang="en-US" sz="2000" b="1" dirty="0"/>
              <a:t>methodically cut out of corrugated cardboard by volunteers and a three-dimensional figure emerged from the background noise.</a:t>
            </a:r>
          </a:p>
        </p:txBody>
      </p:sp>
      <p:sp>
        <p:nvSpPr>
          <p:cNvPr id="7" name="Rectangle 4"/>
          <p:cNvSpPr txBox="1">
            <a:spLocks noChangeArrowheads="1"/>
          </p:cNvSpPr>
          <p:nvPr/>
        </p:nvSpPr>
        <p:spPr>
          <a:xfrm>
            <a:off x="1219200" y="0"/>
            <a:ext cx="70104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effectLst/>
                <a:uLnTx/>
                <a:uFillTx/>
                <a:latin typeface="+mj-lt"/>
                <a:ea typeface="+mj-ea"/>
                <a:cs typeface="+mj-cs"/>
              </a:rPr>
              <a:t>Microdensitometer Readings</a:t>
            </a:r>
            <a:br>
              <a:rPr kumimoji="0" lang="en-US" sz="3200" b="0" i="0" u="none" strike="noStrike" kern="1200" cap="none" spc="0" normalizeH="0" baseline="0" noProof="0" dirty="0" smtClean="0">
                <a:ln>
                  <a:noFill/>
                </a:ln>
                <a:effectLst/>
                <a:uLnTx/>
                <a:uFillTx/>
                <a:latin typeface="+mj-lt"/>
                <a:ea typeface="+mj-ea"/>
                <a:cs typeface="+mj-cs"/>
              </a:rPr>
            </a:br>
            <a:r>
              <a:rPr kumimoji="0" lang="en-US" sz="3200" b="0" i="0" u="none" strike="noStrike" kern="1200" cap="none" spc="0" normalizeH="0" baseline="0" noProof="0" dirty="0" smtClean="0">
                <a:ln>
                  <a:noFill/>
                </a:ln>
                <a:effectLst/>
                <a:uLnTx/>
                <a:uFillTx/>
                <a:latin typeface="+mj-lt"/>
                <a:ea typeface="+mj-ea"/>
                <a:cs typeface="+mj-cs"/>
              </a:rPr>
              <a:t>Confirmed a Cloth to Body Distance</a:t>
            </a:r>
            <a:br>
              <a:rPr kumimoji="0" lang="en-US" sz="3200" b="0" i="0" u="none" strike="noStrike" kern="1200" cap="none" spc="0" normalizeH="0" baseline="0" noProof="0" dirty="0" smtClean="0">
                <a:ln>
                  <a:noFill/>
                </a:ln>
                <a:effectLst/>
                <a:uLnTx/>
                <a:uFillTx/>
                <a:latin typeface="+mj-lt"/>
                <a:ea typeface="+mj-ea"/>
                <a:cs typeface="+mj-cs"/>
              </a:rPr>
            </a:br>
            <a:r>
              <a:rPr kumimoji="0" lang="en-US" sz="3200" b="0" i="0" u="none" strike="noStrike" kern="1200" cap="none" spc="0" normalizeH="0" baseline="0" noProof="0" dirty="0" smtClean="0">
                <a:ln>
                  <a:noFill/>
                </a:ln>
                <a:effectLst/>
                <a:uLnTx/>
                <a:uFillTx/>
                <a:latin typeface="+mj-lt"/>
                <a:ea typeface="+mj-ea"/>
                <a:cs typeface="+mj-cs"/>
              </a:rPr>
              <a:t>Intensity Relationship</a:t>
            </a:r>
          </a:p>
        </p:txBody>
      </p:sp>
      <p:pic>
        <p:nvPicPr>
          <p:cNvPr id="8" name="Picture 6" descr="shroud_i000010"/>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29000" y="1524000"/>
            <a:ext cx="2633663" cy="4462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9" descr="JacksonClothInversion"/>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629400" y="4495800"/>
            <a:ext cx="2514600" cy="211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23</a:t>
            </a:fld>
            <a:endParaRPr lang="en-US"/>
          </a:p>
        </p:txBody>
      </p:sp>
      <p:sp>
        <p:nvSpPr>
          <p:cNvPr id="4" name="Rectangle 4"/>
          <p:cNvSpPr>
            <a:spLocks noChangeArrowheads="1"/>
          </p:cNvSpPr>
          <p:nvPr/>
        </p:nvSpPr>
        <p:spPr bwMode="auto">
          <a:xfrm>
            <a:off x="1524000" y="381000"/>
            <a:ext cx="64008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4400" b="1"/>
              <a:t>Three Dimensional Image</a:t>
            </a:r>
          </a:p>
        </p:txBody>
      </p:sp>
      <p:pic>
        <p:nvPicPr>
          <p:cNvPr id="6" name="Picture 6" descr="clothBodyRelati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8600" y="1880543"/>
            <a:ext cx="3200400" cy="4520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3733800" y="2743200"/>
            <a:ext cx="14160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t>VP-8 Image</a:t>
            </a:r>
          </a:p>
        </p:txBody>
      </p:sp>
      <p:sp>
        <p:nvSpPr>
          <p:cNvPr id="8" name="Text Box 8"/>
          <p:cNvSpPr txBox="1">
            <a:spLocks noChangeArrowheads="1"/>
          </p:cNvSpPr>
          <p:nvPr/>
        </p:nvSpPr>
        <p:spPr bwMode="auto">
          <a:xfrm>
            <a:off x="3505200" y="4876800"/>
            <a:ext cx="2127250" cy="91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t>Transfer</a:t>
            </a:r>
          </a:p>
          <a:p>
            <a:pPr eaLnBrk="1" hangingPunct="1"/>
            <a:r>
              <a:rPr lang="en-US" b="1" dirty="0"/>
              <a:t>Function at left</a:t>
            </a:r>
          </a:p>
          <a:p>
            <a:pPr eaLnBrk="1" hangingPunct="1"/>
            <a:r>
              <a:rPr lang="en-US" b="1" dirty="0"/>
              <a:t>applied to Shroud</a:t>
            </a:r>
          </a:p>
        </p:txBody>
      </p:sp>
      <p:grpSp>
        <p:nvGrpSpPr>
          <p:cNvPr id="10" name="Group 9"/>
          <p:cNvGrpSpPr/>
          <p:nvPr/>
        </p:nvGrpSpPr>
        <p:grpSpPr>
          <a:xfrm>
            <a:off x="5334000" y="1295400"/>
            <a:ext cx="3581400" cy="4981575"/>
            <a:chOff x="5334000" y="1295400"/>
            <a:chExt cx="3581400" cy="4981575"/>
          </a:xfrm>
        </p:grpSpPr>
        <p:pic>
          <p:nvPicPr>
            <p:cNvPr id="5" name="Picture 5" descr="GermanVP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38800" y="1295400"/>
              <a:ext cx="3152775" cy="498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5334000" y="3733800"/>
              <a:ext cx="3581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52400"/>
            <a:ext cx="5334000" cy="1143000"/>
          </a:xfrm>
        </p:spPr>
        <p:txBody>
          <a:bodyPr/>
          <a:lstStyle/>
          <a:p>
            <a:r>
              <a:rPr lang="en-US" dirty="0" smtClean="0"/>
              <a:t>A Later Result</a:t>
            </a:r>
            <a:endParaRPr lang="en-US" dirty="0"/>
          </a:p>
        </p:txBody>
      </p:sp>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24</a:t>
            </a:fld>
            <a:endParaRPr lang="en-US"/>
          </a:p>
        </p:txBody>
      </p:sp>
      <p:pic>
        <p:nvPicPr>
          <p:cNvPr id="7" name="Soons3DFaceColumbus2008.MPG">
            <a:hlinkClick r:id="" action="ppaction://media"/>
          </p:cNvPr>
          <p:cNvPicPr>
            <a:picLocks noRot="1" noChangeAspect="1"/>
          </p:cNvPicPr>
          <p:nvPr>
            <a:videoFile r:link="rId1"/>
          </p:nvPr>
        </p:nvPicPr>
        <p:blipFill>
          <a:blip r:embed="rId4" cstate="print"/>
          <a:stretch>
            <a:fillRect/>
          </a:stretch>
        </p:blipFill>
        <p:spPr>
          <a:xfrm>
            <a:off x="50800" y="1828800"/>
            <a:ext cx="6121400" cy="4591050"/>
          </a:xfrm>
          <a:prstGeom prst="rect">
            <a:avLst/>
          </a:prstGeom>
        </p:spPr>
      </p:pic>
      <p:pic>
        <p:nvPicPr>
          <p:cNvPr id="5" name="Picture 2" descr="http://cdn-3-service.phanfare.com/images/external/3644101_4771140_107867693_Web_2/0_0_9abc54a9e854af55b11f6b4f90dd8b8a_1"/>
          <p:cNvPicPr>
            <a:picLocks noChangeAspect="1" noChangeArrowheads="1"/>
          </p:cNvPicPr>
          <p:nvPr/>
        </p:nvPicPr>
        <p:blipFill>
          <a:blip r:embed="rId5" cstate="print"/>
          <a:srcRect/>
          <a:stretch>
            <a:fillRect/>
          </a:stretch>
        </p:blipFill>
        <p:spPr bwMode="auto">
          <a:xfrm>
            <a:off x="5105400" y="1143000"/>
            <a:ext cx="3846772" cy="2562225"/>
          </a:xfrm>
          <a:prstGeom prst="rect">
            <a:avLst/>
          </a:prstGeom>
          <a:noFill/>
        </p:spPr>
      </p:pic>
      <p:pic>
        <p:nvPicPr>
          <p:cNvPr id="6" name="Picture 4" descr="http://greatshroudofturinfaq.com/images/vp8.JPG"/>
          <p:cNvPicPr>
            <a:picLocks noChangeAspect="1" noChangeArrowheads="1"/>
          </p:cNvPicPr>
          <p:nvPr/>
        </p:nvPicPr>
        <p:blipFill>
          <a:blip r:embed="rId6" cstate="print"/>
          <a:srcRect/>
          <a:stretch>
            <a:fillRect/>
          </a:stretch>
        </p:blipFill>
        <p:spPr bwMode="auto">
          <a:xfrm>
            <a:off x="6603999" y="3429000"/>
            <a:ext cx="2540001" cy="1905001"/>
          </a:xfrm>
          <a:prstGeom prst="rect">
            <a:avLst/>
          </a:prstGeom>
          <a:noFill/>
        </p:spPr>
      </p:pic>
      <p:sp>
        <p:nvSpPr>
          <p:cNvPr id="8" name="TextBox 7"/>
          <p:cNvSpPr txBox="1"/>
          <p:nvPr/>
        </p:nvSpPr>
        <p:spPr>
          <a:xfrm flipH="1">
            <a:off x="1905000" y="1219200"/>
            <a:ext cx="2895600" cy="369332"/>
          </a:xfrm>
          <a:prstGeom prst="rect">
            <a:avLst/>
          </a:prstGeom>
          <a:noFill/>
        </p:spPr>
        <p:txBody>
          <a:bodyPr wrap="square" rtlCol="0">
            <a:spAutoFit/>
          </a:bodyPr>
          <a:lstStyle/>
          <a:p>
            <a:r>
              <a:rPr lang="en-US" dirty="0" smtClean="0">
                <a:hlinkClick r:id="rId7"/>
              </a:rPr>
              <a:t>http://shroud3d.com/</a:t>
            </a:r>
            <a:r>
              <a:rPr lang="en-US" dirty="0" smtClean="0"/>
              <a:t> </a:t>
            </a:r>
            <a:endParaRPr lang="en-US" dirty="0"/>
          </a:p>
        </p:txBody>
      </p:sp>
      <p:sp>
        <p:nvSpPr>
          <p:cNvPr id="9" name="Rectangle 8"/>
          <p:cNvSpPr/>
          <p:nvPr/>
        </p:nvSpPr>
        <p:spPr>
          <a:xfrm>
            <a:off x="5334000" y="914400"/>
            <a:ext cx="1448410" cy="369332"/>
          </a:xfrm>
          <a:prstGeom prst="rect">
            <a:avLst/>
          </a:prstGeom>
        </p:spPr>
        <p:txBody>
          <a:bodyPr wrap="none">
            <a:spAutoFit/>
          </a:bodyPr>
          <a:lstStyle/>
          <a:p>
            <a:r>
              <a:rPr lang="en-US" dirty="0" err="1" smtClean="0"/>
              <a:t>Petrus</a:t>
            </a:r>
            <a:r>
              <a:rPr lang="en-US" dirty="0" smtClean="0"/>
              <a:t> </a:t>
            </a:r>
            <a:r>
              <a:rPr lang="en-US" dirty="0" err="1" smtClean="0"/>
              <a:t>Soons</a:t>
            </a:r>
            <a:r>
              <a:rPr lang="en-US" dirty="0" smtClean="0"/>
              <a:t> </a:t>
            </a:r>
            <a:endParaRPr lang="en-US" dirty="0"/>
          </a:p>
        </p:txBody>
      </p:sp>
      <p:sp>
        <p:nvSpPr>
          <p:cNvPr id="10" name="Rectangle 9"/>
          <p:cNvSpPr/>
          <p:nvPr/>
        </p:nvSpPr>
        <p:spPr>
          <a:xfrm>
            <a:off x="7086600" y="875144"/>
            <a:ext cx="1865895" cy="369332"/>
          </a:xfrm>
          <a:prstGeom prst="rect">
            <a:avLst/>
          </a:prstGeom>
        </p:spPr>
        <p:txBody>
          <a:bodyPr wrap="none">
            <a:spAutoFit/>
          </a:bodyPr>
          <a:lstStyle/>
          <a:p>
            <a:r>
              <a:rPr lang="en-US" dirty="0" smtClean="0"/>
              <a:t>Pete Schumacher </a:t>
            </a:r>
            <a:endParaRPr lang="en-US" dirty="0"/>
          </a:p>
        </p:txBody>
      </p:sp>
      <p:sp>
        <p:nvSpPr>
          <p:cNvPr id="11" name="TextBox 10"/>
          <p:cNvSpPr txBox="1"/>
          <p:nvPr/>
        </p:nvSpPr>
        <p:spPr>
          <a:xfrm>
            <a:off x="6781800" y="5257800"/>
            <a:ext cx="2286000" cy="369332"/>
          </a:xfrm>
          <a:prstGeom prst="rect">
            <a:avLst/>
          </a:prstGeom>
          <a:noFill/>
        </p:spPr>
        <p:txBody>
          <a:bodyPr wrap="square" rtlCol="0">
            <a:spAutoFit/>
          </a:bodyPr>
          <a:lstStyle/>
          <a:p>
            <a:r>
              <a:rPr lang="en-US" dirty="0" smtClean="0"/>
              <a:t>VP-8 Image Analyzer</a:t>
            </a:r>
            <a:endParaRPr lang="en-US" dirty="0"/>
          </a:p>
        </p:txBody>
      </p:sp>
      <p:sp>
        <p:nvSpPr>
          <p:cNvPr id="12" name="TextBox 11"/>
          <p:cNvSpPr txBox="1"/>
          <p:nvPr/>
        </p:nvSpPr>
        <p:spPr>
          <a:xfrm>
            <a:off x="6324600" y="5706070"/>
            <a:ext cx="2514600" cy="923330"/>
          </a:xfrm>
          <a:prstGeom prst="rect">
            <a:avLst/>
          </a:prstGeom>
          <a:noFill/>
        </p:spPr>
        <p:txBody>
          <a:bodyPr wrap="square" rtlCol="0">
            <a:spAutoFit/>
          </a:bodyPr>
          <a:lstStyle/>
          <a:p>
            <a:r>
              <a:rPr lang="en-US" dirty="0" smtClean="0"/>
              <a:t>Video taken at 2008 Shroud Conference in Columbus, Ohio</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295400" y="533400"/>
            <a:ext cx="8001000" cy="6019800"/>
            <a:chOff x="1295400" y="533400"/>
            <a:chExt cx="8001000" cy="6019800"/>
          </a:xfrm>
        </p:grpSpPr>
        <p:pic>
          <p:nvPicPr>
            <p:cNvPr id="4" name="Picture 4" descr="DSC0132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95400" y="552450"/>
              <a:ext cx="8001000" cy="600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Line 5"/>
            <p:cNvSpPr>
              <a:spLocks noChangeShapeType="1"/>
            </p:cNvSpPr>
            <p:nvPr/>
          </p:nvSpPr>
          <p:spPr bwMode="auto">
            <a:xfrm flipH="1">
              <a:off x="4800600" y="1524000"/>
              <a:ext cx="1447800" cy="1905000"/>
            </a:xfrm>
            <a:prstGeom prst="line">
              <a:avLst/>
            </a:prstGeom>
            <a:noFill/>
            <a:ln w="25400">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 name="Line 6"/>
            <p:cNvSpPr>
              <a:spLocks noChangeShapeType="1"/>
            </p:cNvSpPr>
            <p:nvPr/>
          </p:nvSpPr>
          <p:spPr bwMode="auto">
            <a:xfrm flipH="1">
              <a:off x="5181600" y="1524000"/>
              <a:ext cx="1066800" cy="2057400"/>
            </a:xfrm>
            <a:prstGeom prst="line">
              <a:avLst/>
            </a:prstGeom>
            <a:noFill/>
            <a:ln w="25400">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 name="Text Box 7"/>
            <p:cNvSpPr txBox="1">
              <a:spLocks noChangeArrowheads="1"/>
            </p:cNvSpPr>
            <p:nvPr/>
          </p:nvSpPr>
          <p:spPr bwMode="auto">
            <a:xfrm>
              <a:off x="5086350" y="533400"/>
              <a:ext cx="3676650" cy="91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t>Button-like objects over eyes</a:t>
              </a:r>
            </a:p>
            <a:p>
              <a:pPr eaLnBrk="1" hangingPunct="1"/>
              <a:r>
                <a:rPr lang="en-US" b="1" dirty="0"/>
                <a:t>created speculation about coins</a:t>
              </a:r>
            </a:p>
            <a:p>
              <a:pPr eaLnBrk="1" hangingPunct="1"/>
              <a:r>
                <a:rPr lang="en-US" b="1" dirty="0"/>
                <a:t>or potshards</a:t>
              </a:r>
            </a:p>
          </p:txBody>
        </p:sp>
      </p:grpSp>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26</a:t>
            </a:fld>
            <a:endParaRPr lang="en-US"/>
          </a:p>
        </p:txBody>
      </p:sp>
      <p:sp>
        <p:nvSpPr>
          <p:cNvPr id="4" name="Rectangle 2"/>
          <p:cNvSpPr txBox="1">
            <a:spLocks noChangeArrowheads="1"/>
          </p:cNvSpPr>
          <p:nvPr/>
        </p:nvSpPr>
        <p:spPr>
          <a:xfrm>
            <a:off x="914400" y="762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March 23-24,1977</a:t>
            </a:r>
            <a:br>
              <a:rPr kumimoji="0" lang="en-US" sz="2800" b="0" i="0" u="none" strike="noStrike" kern="1200" cap="none" spc="0" normalizeH="0" baseline="0" noProof="0" dirty="0" smtClean="0">
                <a:ln>
                  <a:noFill/>
                </a:ln>
                <a:solidFill>
                  <a:schemeClr val="tx1"/>
                </a:solidFill>
                <a:effectLst/>
                <a:uLnTx/>
                <a:uFillTx/>
                <a:latin typeface="+mj-lt"/>
                <a:ea typeface="+mj-ea"/>
                <a:cs typeface="+mj-cs"/>
              </a:rPr>
            </a:br>
            <a:r>
              <a:rPr kumimoji="0" lang="en-US" sz="2800" b="0" i="0" u="none" strike="noStrike" kern="1200" cap="none" spc="0" normalizeH="0" baseline="0" noProof="0" dirty="0" smtClean="0">
                <a:ln>
                  <a:noFill/>
                </a:ln>
                <a:solidFill>
                  <a:schemeClr val="tx1"/>
                </a:solidFill>
                <a:effectLst/>
                <a:uLnTx/>
                <a:uFillTx/>
                <a:latin typeface="+mj-lt"/>
                <a:ea typeface="+mj-ea"/>
                <a:cs typeface="+mj-cs"/>
              </a:rPr>
              <a:t>United States Conference of Research on The Shroud of Turin, Albuquerque, New Mexico</a:t>
            </a:r>
          </a:p>
        </p:txBody>
      </p:sp>
      <p:pic>
        <p:nvPicPr>
          <p:cNvPr id="5" name="Picture 4" descr="sturp197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60883" y="1447800"/>
            <a:ext cx="6087717"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533400" y="5257800"/>
            <a:ext cx="8610600" cy="1447800"/>
          </a:xfrm>
          <a:prstGeom prst="rect">
            <a:avLst/>
          </a:prstGeom>
        </p:spPr>
        <p:txBody>
          <a:bodyPr/>
          <a:lstStyle/>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Jumper and Jackson Put U.S. Science on the Shroud Map</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Encouraged the prospect of a serious scientific study of the Shroud</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In September 8 STURP members go to Turin and distribute copies of the proceedings of the March 1977 meeting.  The authorities are impressed.</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27</a:t>
            </a:fld>
            <a:endParaRPr lang="en-US"/>
          </a:p>
        </p:txBody>
      </p:sp>
      <p:sp>
        <p:nvSpPr>
          <p:cNvPr id="4" name="Rectangle 2"/>
          <p:cNvSpPr txBox="1">
            <a:spLocks noChangeArrowheads="1"/>
          </p:cNvSpPr>
          <p:nvPr/>
        </p:nvSpPr>
        <p:spPr>
          <a:xfrm>
            <a:off x="762000" y="5334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May 1978 Planning Conference</a:t>
            </a:r>
            <a:br>
              <a:rPr kumimoji="0" lang="en-US" sz="4000" b="0" i="0" u="none" strike="noStrike" kern="1200" cap="none" spc="0" normalizeH="0" baseline="0" noProof="0" dirty="0" smtClean="0">
                <a:ln>
                  <a:noFill/>
                </a:ln>
                <a:solidFill>
                  <a:schemeClr val="tx1"/>
                </a:solidFill>
                <a:effectLst/>
                <a:uLnTx/>
                <a:uFillTx/>
                <a:latin typeface="+mj-lt"/>
                <a:ea typeface="+mj-ea"/>
                <a:cs typeface="+mj-cs"/>
              </a:rPr>
            </a:br>
            <a:r>
              <a:rPr kumimoji="0" lang="en-US" sz="4000" b="0" i="0" u="none" strike="noStrike" kern="1200" cap="none" spc="0" normalizeH="0" baseline="0" noProof="0" dirty="0" smtClean="0">
                <a:ln>
                  <a:noFill/>
                </a:ln>
                <a:solidFill>
                  <a:schemeClr val="tx1"/>
                </a:solidFill>
                <a:effectLst/>
                <a:uLnTx/>
                <a:uFillTx/>
                <a:latin typeface="+mj-lt"/>
                <a:ea typeface="+mj-ea"/>
                <a:cs typeface="+mj-cs"/>
              </a:rPr>
              <a:t>Colorado Springs </a:t>
            </a:r>
          </a:p>
        </p:txBody>
      </p:sp>
      <p:sp>
        <p:nvSpPr>
          <p:cNvPr id="5" name="Rectangle 3"/>
          <p:cNvSpPr txBox="1">
            <a:spLocks noChangeArrowheads="1"/>
          </p:cNvSpPr>
          <p:nvPr/>
        </p:nvSpPr>
        <p:spPr>
          <a:xfrm>
            <a:off x="533400" y="1905000"/>
            <a:ext cx="8229600" cy="4953000"/>
          </a:xfrm>
          <a:prstGeom prst="rect">
            <a:avLst/>
          </a:prstGeom>
        </p:spPr>
        <p:txBody>
          <a:bodyPr/>
          <a:lstStyle/>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rgbClr val="FFC000"/>
                </a:solidFill>
                <a:effectLst/>
                <a:uLnTx/>
                <a:uFillTx/>
                <a:latin typeface="+mn-lt"/>
                <a:ea typeface="+mn-ea"/>
                <a:cs typeface="+mn-cs"/>
              </a:rPr>
              <a:t>No Money, No Organization, No Plan, No Equipment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and No Firm Commitment from Turin to even have access to the Shroud</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Eric Jumper suggested planning in fixed time 12 hour blocks: 12, 24, 36, 48, </a:t>
            </a:r>
            <a:r>
              <a:rPr lang="en-US" sz="2400" dirty="0" smtClean="0"/>
              <a:t>96 hours</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Tom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D'Muhala</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of Nuclear Technology Corp. stepped up to the plate to help with organization and funding</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Organized STURP as tax exempt corporation</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Designed a complex table to support the Shroud during tests</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Solicited equipment donations from manufacturers</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Organized a Dry Run on Labor Day Weekend 1978 to rehearse the scientific tests to be performed</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Arranged for a mock-Shroud to be created to help with the tests</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rgbClr val="FFC000"/>
                </a:solidFill>
                <a:effectLst/>
                <a:uLnTx/>
                <a:uFillTx/>
                <a:latin typeface="+mn-lt"/>
                <a:ea typeface="+mn-ea"/>
                <a:cs typeface="+mn-cs"/>
              </a:rPr>
              <a:t>And it happened in less than five months</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28</a:t>
            </a:fld>
            <a:endParaRPr lang="en-US"/>
          </a:p>
        </p:txBody>
      </p:sp>
      <p:sp>
        <p:nvSpPr>
          <p:cNvPr id="4" name="Rectangle 4"/>
          <p:cNvSpPr>
            <a:spLocks noChangeArrowheads="1"/>
          </p:cNvSpPr>
          <p:nvPr/>
        </p:nvSpPr>
        <p:spPr bwMode="auto">
          <a:xfrm>
            <a:off x="2362200" y="152400"/>
            <a:ext cx="64008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4400"/>
              <a:t>STURP 1978</a:t>
            </a:r>
          </a:p>
        </p:txBody>
      </p:sp>
      <p:pic>
        <p:nvPicPr>
          <p:cNvPr id="5" name="Picture 5" descr="78strp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71800" y="914400"/>
            <a:ext cx="6019800" cy="398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7" descr="repor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76400" y="228600"/>
            <a:ext cx="2027635" cy="29718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7" name="Picture 6" descr="78strp8"/>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3200400"/>
            <a:ext cx="4045680" cy="320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3581400" y="5181600"/>
            <a:ext cx="519725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hlinkClick r:id="rId5"/>
              </a:rPr>
              <a:t>http://www.shroud.com/history.htm</a:t>
            </a:r>
            <a:endParaRPr lang="en-US" sz="2400"/>
          </a:p>
          <a:p>
            <a:pPr eaLnBrk="1" hangingPunct="1"/>
            <a:r>
              <a:rPr lang="en-US" sz="2400"/>
              <a:t>for more on the history of the Shroud</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6000" dirty="0" smtClean="0"/>
              <a:t>Intermission</a:t>
            </a:r>
            <a:endParaRPr lang="en-US" sz="6000" dirty="0"/>
          </a:p>
        </p:txBody>
      </p:sp>
      <p:sp>
        <p:nvSpPr>
          <p:cNvPr id="5" name="Subtitle 4"/>
          <p:cNvSpPr>
            <a:spLocks noGrp="1"/>
          </p:cNvSpPr>
          <p:nvPr>
            <p:ph type="subTitle" idx="1"/>
          </p:nvPr>
        </p:nvSpPr>
        <p:spPr/>
        <p:txBody>
          <a:bodyPr/>
          <a:lstStyle/>
          <a:p>
            <a:r>
              <a:rPr lang="en-US" dirty="0" smtClean="0"/>
              <a:t>Let's take 10 minutes to stretch</a:t>
            </a:r>
            <a:endParaRPr lang="en-US" dirty="0"/>
          </a:p>
        </p:txBody>
      </p:sp>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6" descr="http://cdn.static.ovimg.com/episode/3302431.jpg"/>
          <p:cNvPicPr>
            <a:picLocks noChangeAspect="1" noChangeArrowheads="1"/>
          </p:cNvPicPr>
          <p:nvPr/>
        </p:nvPicPr>
        <p:blipFill>
          <a:blip r:embed="rId2" cstate="print"/>
          <a:srcRect/>
          <a:stretch>
            <a:fillRect/>
          </a:stretch>
        </p:blipFill>
        <p:spPr bwMode="auto">
          <a:xfrm>
            <a:off x="7205133" y="5410200"/>
            <a:ext cx="1938867" cy="1090613"/>
          </a:xfrm>
          <a:prstGeom prst="rect">
            <a:avLst/>
          </a:prstGeom>
          <a:noFill/>
        </p:spPr>
      </p:pic>
      <p:sp>
        <p:nvSpPr>
          <p:cNvPr id="4" name="Footer Placeholder 3"/>
          <p:cNvSpPr>
            <a:spLocks noGrp="1"/>
          </p:cNvSpPr>
          <p:nvPr>
            <p:ph type="ftr" sz="quarter" idx="11"/>
          </p:nvPr>
        </p:nvSpPr>
        <p:spPr>
          <a:xfrm>
            <a:off x="1447800" y="6248400"/>
            <a:ext cx="2895600" cy="365125"/>
          </a:xfrm>
        </p:spPr>
        <p:txBody>
          <a:bodyPr/>
          <a:lstStyle/>
          <a:p>
            <a:r>
              <a:rPr lang="en-US" dirty="0" smtClean="0"/>
              <a:t>An Enduring Mystery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3</a:t>
            </a:fld>
            <a:endParaRPr lang="en-US"/>
          </a:p>
        </p:txBody>
      </p:sp>
      <p:sp>
        <p:nvSpPr>
          <p:cNvPr id="7" name="Slide Number Placeholder 4"/>
          <p:cNvSpPr txBox="1">
            <a:spLocks/>
          </p:cNvSpPr>
          <p:nvPr/>
        </p:nvSpPr>
        <p:spPr>
          <a:xfrm>
            <a:off x="6553200" y="6245225"/>
            <a:ext cx="21336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D6AE3F4-3CBB-40C1-8BB1-9ABBEE928807}" type="slidenum">
              <a:rPr kumimoji="0" lang="en-US" sz="1200" b="0" i="0" u="none" strike="noStrike" kern="1200" cap="none" spc="0" normalizeH="0" baseline="0" noProof="0" smtClean="0">
                <a:ln>
                  <a:noFill/>
                </a:ln>
                <a:solidFill>
                  <a:schemeClr val="bg1"/>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chemeClr val="bg1"/>
              </a:solidFill>
              <a:effectLst/>
              <a:uLnTx/>
              <a:uFillTx/>
              <a:latin typeface="Arial" charset="0"/>
              <a:ea typeface="+mn-ea"/>
              <a:cs typeface="+mn-cs"/>
            </a:endParaRPr>
          </a:p>
        </p:txBody>
      </p:sp>
      <p:grpSp>
        <p:nvGrpSpPr>
          <p:cNvPr id="8" name="Group 34"/>
          <p:cNvGrpSpPr>
            <a:grpSpLocks/>
          </p:cNvGrpSpPr>
          <p:nvPr/>
        </p:nvGrpSpPr>
        <p:grpSpPr bwMode="auto">
          <a:xfrm>
            <a:off x="152400" y="152400"/>
            <a:ext cx="8991600" cy="6400800"/>
            <a:chOff x="96" y="96"/>
            <a:chExt cx="5664" cy="4032"/>
          </a:xfrm>
        </p:grpSpPr>
        <p:grpSp>
          <p:nvGrpSpPr>
            <p:cNvPr id="9" name="Group 14"/>
            <p:cNvGrpSpPr>
              <a:grpSpLocks/>
            </p:cNvGrpSpPr>
            <p:nvPr/>
          </p:nvGrpSpPr>
          <p:grpSpPr bwMode="auto">
            <a:xfrm>
              <a:off x="3168" y="864"/>
              <a:ext cx="1228" cy="3264"/>
              <a:chOff x="2640" y="576"/>
              <a:chExt cx="1228" cy="3264"/>
            </a:xfrm>
          </p:grpSpPr>
          <p:pic>
            <p:nvPicPr>
              <p:cNvPr id="35" name="Picture 12" descr="DuranteCalvesFeetDorsal"/>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40" y="576"/>
                <a:ext cx="1228" cy="3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 name="Rectangle 13"/>
              <p:cNvSpPr>
                <a:spLocks noChangeArrowheads="1"/>
              </p:cNvSpPr>
              <p:nvPr/>
            </p:nvSpPr>
            <p:spPr bwMode="auto">
              <a:xfrm>
                <a:off x="2784" y="3072"/>
                <a:ext cx="912" cy="672"/>
              </a:xfrm>
              <a:prstGeom prst="rect">
                <a:avLst/>
              </a:prstGeom>
              <a:noFill/>
              <a:ln w="254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10" name="Group 16"/>
            <p:cNvGrpSpPr>
              <a:grpSpLocks/>
            </p:cNvGrpSpPr>
            <p:nvPr/>
          </p:nvGrpSpPr>
          <p:grpSpPr bwMode="auto">
            <a:xfrm>
              <a:off x="96" y="144"/>
              <a:ext cx="3114" cy="3738"/>
              <a:chOff x="96" y="144"/>
              <a:chExt cx="3114" cy="3738"/>
            </a:xfrm>
          </p:grpSpPr>
          <p:pic>
            <p:nvPicPr>
              <p:cNvPr id="31" name="Picture 6" descr="DuranteHeadBackBloodFlow"/>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6" y="144"/>
                <a:ext cx="3114" cy="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Rectangle 7"/>
              <p:cNvSpPr>
                <a:spLocks noChangeArrowheads="1"/>
              </p:cNvSpPr>
              <p:nvPr/>
            </p:nvSpPr>
            <p:spPr bwMode="auto">
              <a:xfrm>
                <a:off x="1053" y="621"/>
                <a:ext cx="1106" cy="674"/>
              </a:xfrm>
              <a:prstGeom prst="rect">
                <a:avLst/>
              </a:prstGeom>
              <a:noFill/>
              <a:ln w="254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3" name="Rectangle 8"/>
              <p:cNvSpPr>
                <a:spLocks noChangeArrowheads="1"/>
              </p:cNvSpPr>
              <p:nvPr/>
            </p:nvSpPr>
            <p:spPr bwMode="auto">
              <a:xfrm>
                <a:off x="576" y="1440"/>
                <a:ext cx="2016" cy="1632"/>
              </a:xfrm>
              <a:prstGeom prst="rect">
                <a:avLst/>
              </a:prstGeom>
              <a:noFill/>
              <a:ln w="254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4" name="Rectangle 9"/>
              <p:cNvSpPr>
                <a:spLocks noChangeArrowheads="1"/>
              </p:cNvSpPr>
              <p:nvPr/>
            </p:nvSpPr>
            <p:spPr bwMode="auto">
              <a:xfrm>
                <a:off x="144" y="3120"/>
                <a:ext cx="3024" cy="528"/>
              </a:xfrm>
              <a:prstGeom prst="rect">
                <a:avLst/>
              </a:prstGeom>
              <a:noFill/>
              <a:ln w="254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11" name="Group 15"/>
            <p:cNvGrpSpPr>
              <a:grpSpLocks/>
            </p:cNvGrpSpPr>
            <p:nvPr/>
          </p:nvGrpSpPr>
          <p:grpSpPr bwMode="auto">
            <a:xfrm>
              <a:off x="3972" y="96"/>
              <a:ext cx="1788" cy="1920"/>
              <a:chOff x="3972" y="96"/>
              <a:chExt cx="1788" cy="1920"/>
            </a:xfrm>
          </p:grpSpPr>
          <p:pic>
            <p:nvPicPr>
              <p:cNvPr id="28" name="Picture 5" descr="DuranteChestAndArms"/>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972" y="96"/>
                <a:ext cx="1788" cy="1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Rectangle 10"/>
              <p:cNvSpPr>
                <a:spLocks noChangeArrowheads="1"/>
              </p:cNvSpPr>
              <p:nvPr/>
            </p:nvSpPr>
            <p:spPr bwMode="auto">
              <a:xfrm>
                <a:off x="5136" y="288"/>
                <a:ext cx="528" cy="624"/>
              </a:xfrm>
              <a:prstGeom prst="rect">
                <a:avLst/>
              </a:prstGeom>
              <a:noFill/>
              <a:ln w="254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0" name="Rectangle 11"/>
              <p:cNvSpPr>
                <a:spLocks noChangeArrowheads="1"/>
              </p:cNvSpPr>
              <p:nvPr/>
            </p:nvSpPr>
            <p:spPr bwMode="auto">
              <a:xfrm>
                <a:off x="4368" y="1248"/>
                <a:ext cx="672" cy="432"/>
              </a:xfrm>
              <a:prstGeom prst="rect">
                <a:avLst/>
              </a:prstGeom>
              <a:noFill/>
              <a:ln w="254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12" name="Text Box 17"/>
            <p:cNvSpPr txBox="1">
              <a:spLocks noChangeArrowheads="1"/>
            </p:cNvSpPr>
            <p:nvPr/>
          </p:nvSpPr>
          <p:spPr bwMode="auto">
            <a:xfrm>
              <a:off x="2160" y="912"/>
              <a:ext cx="1652"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head wounds</a:t>
              </a:r>
            </a:p>
            <a:p>
              <a:pPr eaLnBrk="1" hangingPunct="1"/>
              <a:r>
                <a:rPr lang="en-US">
                  <a:solidFill>
                    <a:schemeClr val="bg1"/>
                  </a:solidFill>
                </a:rPr>
                <a:t>Crown or Cap of Thorns</a:t>
              </a:r>
            </a:p>
          </p:txBody>
        </p:sp>
        <p:sp>
          <p:nvSpPr>
            <p:cNvPr id="13" name="Text Box 18"/>
            <p:cNvSpPr txBox="1">
              <a:spLocks noChangeArrowheads="1"/>
            </p:cNvSpPr>
            <p:nvPr/>
          </p:nvSpPr>
          <p:spPr bwMode="auto">
            <a:xfrm>
              <a:off x="4264" y="1649"/>
              <a:ext cx="1396"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wrist wound</a:t>
              </a:r>
            </a:p>
            <a:p>
              <a:pPr eaLnBrk="1" hangingPunct="1"/>
              <a:r>
                <a:rPr lang="en-US">
                  <a:solidFill>
                    <a:schemeClr val="bg1"/>
                  </a:solidFill>
                </a:rPr>
                <a:t>consistent with nails</a:t>
              </a:r>
            </a:p>
          </p:txBody>
        </p:sp>
        <p:sp>
          <p:nvSpPr>
            <p:cNvPr id="14" name="Text Box 19"/>
            <p:cNvSpPr txBox="1">
              <a:spLocks noChangeArrowheads="1"/>
            </p:cNvSpPr>
            <p:nvPr/>
          </p:nvSpPr>
          <p:spPr bwMode="auto">
            <a:xfrm>
              <a:off x="3168" y="2976"/>
              <a:ext cx="1264" cy="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solidFill>
                    <a:schemeClr val="bg1"/>
                  </a:solidFill>
                </a:rPr>
                <a:t>foot wounds</a:t>
              </a:r>
            </a:p>
            <a:p>
              <a:pPr eaLnBrk="1" hangingPunct="1"/>
              <a:r>
                <a:rPr lang="en-US" sz="1600" dirty="0">
                  <a:solidFill>
                    <a:schemeClr val="bg1"/>
                  </a:solidFill>
                </a:rPr>
                <a:t>consistent with nails</a:t>
              </a:r>
            </a:p>
          </p:txBody>
        </p:sp>
        <p:sp>
          <p:nvSpPr>
            <p:cNvPr id="15" name="Text Box 20"/>
            <p:cNvSpPr txBox="1">
              <a:spLocks noChangeArrowheads="1"/>
            </p:cNvSpPr>
            <p:nvPr/>
          </p:nvSpPr>
          <p:spPr bwMode="auto">
            <a:xfrm>
              <a:off x="384" y="3648"/>
              <a:ext cx="2532"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blood and serum flow across the back</a:t>
              </a:r>
            </a:p>
          </p:txBody>
        </p:sp>
        <p:sp>
          <p:nvSpPr>
            <p:cNvPr id="16" name="Text Box 21"/>
            <p:cNvSpPr txBox="1">
              <a:spLocks noChangeArrowheads="1"/>
            </p:cNvSpPr>
            <p:nvPr/>
          </p:nvSpPr>
          <p:spPr bwMode="auto">
            <a:xfrm>
              <a:off x="4080" y="192"/>
              <a:ext cx="1060" cy="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chest wound</a:t>
              </a:r>
            </a:p>
            <a:p>
              <a:pPr eaLnBrk="1" hangingPunct="1"/>
              <a:r>
                <a:rPr lang="en-US">
                  <a:solidFill>
                    <a:schemeClr val="bg1"/>
                  </a:solidFill>
                </a:rPr>
                <a:t>consistent with</a:t>
              </a:r>
            </a:p>
            <a:p>
              <a:pPr eaLnBrk="1" hangingPunct="1"/>
              <a:r>
                <a:rPr lang="en-US">
                  <a:solidFill>
                    <a:schemeClr val="bg1"/>
                  </a:solidFill>
                </a:rPr>
                <a:t>spear thrust</a:t>
              </a:r>
            </a:p>
            <a:p>
              <a:pPr eaLnBrk="1" hangingPunct="1"/>
              <a:endParaRPr lang="en-US">
                <a:solidFill>
                  <a:schemeClr val="bg1"/>
                </a:solidFill>
              </a:endParaRPr>
            </a:p>
          </p:txBody>
        </p:sp>
        <p:sp>
          <p:nvSpPr>
            <p:cNvPr id="17" name="Text Box 22"/>
            <p:cNvSpPr txBox="1">
              <a:spLocks noChangeArrowheads="1"/>
            </p:cNvSpPr>
            <p:nvPr/>
          </p:nvSpPr>
          <p:spPr bwMode="auto">
            <a:xfrm>
              <a:off x="624" y="1440"/>
              <a:ext cx="1844"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numerous scourge wounds</a:t>
              </a:r>
            </a:p>
          </p:txBody>
        </p:sp>
        <p:sp>
          <p:nvSpPr>
            <p:cNvPr id="18" name="Rectangle 23"/>
            <p:cNvSpPr>
              <a:spLocks noChangeArrowheads="1"/>
            </p:cNvSpPr>
            <p:nvPr/>
          </p:nvSpPr>
          <p:spPr bwMode="auto">
            <a:xfrm>
              <a:off x="3360" y="1776"/>
              <a:ext cx="816" cy="1200"/>
            </a:xfrm>
            <a:prstGeom prst="rect">
              <a:avLst/>
            </a:prstGeom>
            <a:noFill/>
            <a:ln w="254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9" name="Line 24"/>
            <p:cNvSpPr>
              <a:spLocks noChangeShapeType="1"/>
            </p:cNvSpPr>
            <p:nvPr/>
          </p:nvSpPr>
          <p:spPr bwMode="auto">
            <a:xfrm flipH="1" flipV="1">
              <a:off x="1872" y="1056"/>
              <a:ext cx="336" cy="48"/>
            </a:xfrm>
            <a:prstGeom prst="line">
              <a:avLst/>
            </a:prstGeom>
            <a:noFill/>
            <a:ln w="254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0" name="Line 25"/>
            <p:cNvSpPr>
              <a:spLocks noChangeShapeType="1"/>
            </p:cNvSpPr>
            <p:nvPr/>
          </p:nvSpPr>
          <p:spPr bwMode="auto">
            <a:xfrm flipV="1">
              <a:off x="4944" y="576"/>
              <a:ext cx="288" cy="96"/>
            </a:xfrm>
            <a:prstGeom prst="line">
              <a:avLst/>
            </a:prstGeom>
            <a:noFill/>
            <a:ln w="254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1" name="Line 26"/>
            <p:cNvSpPr>
              <a:spLocks noChangeShapeType="1"/>
            </p:cNvSpPr>
            <p:nvPr/>
          </p:nvSpPr>
          <p:spPr bwMode="auto">
            <a:xfrm flipH="1" flipV="1">
              <a:off x="4800" y="1536"/>
              <a:ext cx="144" cy="192"/>
            </a:xfrm>
            <a:prstGeom prst="line">
              <a:avLst/>
            </a:prstGeom>
            <a:noFill/>
            <a:ln w="254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2" name="Line 27"/>
            <p:cNvSpPr>
              <a:spLocks noChangeShapeType="1"/>
            </p:cNvSpPr>
            <p:nvPr/>
          </p:nvSpPr>
          <p:spPr bwMode="auto">
            <a:xfrm flipH="1">
              <a:off x="3744" y="3312"/>
              <a:ext cx="192" cy="384"/>
            </a:xfrm>
            <a:prstGeom prst="line">
              <a:avLst/>
            </a:prstGeom>
            <a:noFill/>
            <a:ln w="254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3" name="Line 29"/>
            <p:cNvSpPr>
              <a:spLocks noChangeShapeType="1"/>
            </p:cNvSpPr>
            <p:nvPr/>
          </p:nvSpPr>
          <p:spPr bwMode="auto">
            <a:xfrm>
              <a:off x="2496" y="1584"/>
              <a:ext cx="1152" cy="336"/>
            </a:xfrm>
            <a:prstGeom prst="line">
              <a:avLst/>
            </a:prstGeom>
            <a:noFill/>
            <a:ln w="254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4" name="Line 30"/>
            <p:cNvSpPr>
              <a:spLocks noChangeShapeType="1"/>
            </p:cNvSpPr>
            <p:nvPr/>
          </p:nvSpPr>
          <p:spPr bwMode="auto">
            <a:xfrm>
              <a:off x="2496" y="1584"/>
              <a:ext cx="1248" cy="912"/>
            </a:xfrm>
            <a:prstGeom prst="line">
              <a:avLst/>
            </a:prstGeom>
            <a:noFill/>
            <a:ln w="254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5" name="Line 31"/>
            <p:cNvSpPr>
              <a:spLocks noChangeShapeType="1"/>
            </p:cNvSpPr>
            <p:nvPr/>
          </p:nvSpPr>
          <p:spPr bwMode="auto">
            <a:xfrm flipH="1">
              <a:off x="1824" y="1584"/>
              <a:ext cx="672" cy="432"/>
            </a:xfrm>
            <a:prstGeom prst="line">
              <a:avLst/>
            </a:prstGeom>
            <a:noFill/>
            <a:ln w="254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6" name="Line 32"/>
            <p:cNvSpPr>
              <a:spLocks noChangeShapeType="1"/>
            </p:cNvSpPr>
            <p:nvPr/>
          </p:nvSpPr>
          <p:spPr bwMode="auto">
            <a:xfrm flipV="1">
              <a:off x="1584" y="3456"/>
              <a:ext cx="720" cy="240"/>
            </a:xfrm>
            <a:prstGeom prst="line">
              <a:avLst/>
            </a:prstGeom>
            <a:noFill/>
            <a:ln w="254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7" name="Line 33"/>
            <p:cNvSpPr>
              <a:spLocks noChangeShapeType="1"/>
            </p:cNvSpPr>
            <p:nvPr/>
          </p:nvSpPr>
          <p:spPr bwMode="auto">
            <a:xfrm flipH="1">
              <a:off x="1344" y="3456"/>
              <a:ext cx="768" cy="48"/>
            </a:xfrm>
            <a:prstGeom prst="line">
              <a:avLst/>
            </a:prstGeom>
            <a:noFill/>
            <a:ln w="254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
        <p:nvSpPr>
          <p:cNvPr id="37" name="Rectangle 2"/>
          <p:cNvSpPr txBox="1">
            <a:spLocks noChangeArrowheads="1"/>
          </p:cNvSpPr>
          <p:nvPr/>
        </p:nvSpPr>
        <p:spPr>
          <a:xfrm>
            <a:off x="152400" y="0"/>
            <a:ext cx="3657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Blood Stains</a:t>
            </a:r>
          </a:p>
        </p:txBody>
      </p:sp>
      <p:pic>
        <p:nvPicPr>
          <p:cNvPr id="38" name="Picture 35" descr="ScourgeSlide"/>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781800" y="3200400"/>
            <a:ext cx="2209800" cy="1350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36" descr="zugibe5"/>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953000" y="152400"/>
            <a:ext cx="1406525" cy="157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Line 37"/>
          <p:cNvSpPr>
            <a:spLocks noChangeShapeType="1"/>
          </p:cNvSpPr>
          <p:nvPr/>
        </p:nvSpPr>
        <p:spPr bwMode="auto">
          <a:xfrm>
            <a:off x="6248400" y="1447800"/>
            <a:ext cx="914400" cy="762000"/>
          </a:xfrm>
          <a:prstGeom prst="line">
            <a:avLst/>
          </a:prstGeom>
          <a:noFill/>
          <a:ln w="254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pic>
        <p:nvPicPr>
          <p:cNvPr id="41" name="Picture 38" descr="CrownCapOfThorns"/>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33400" y="914400"/>
            <a:ext cx="957263" cy="1249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 name="TextBox 41"/>
          <p:cNvSpPr txBox="1"/>
          <p:nvPr/>
        </p:nvSpPr>
        <p:spPr>
          <a:xfrm>
            <a:off x="7162800" y="4572000"/>
            <a:ext cx="1773755" cy="923330"/>
          </a:xfrm>
          <a:prstGeom prst="rect">
            <a:avLst/>
          </a:prstGeom>
          <a:noFill/>
        </p:spPr>
        <p:txBody>
          <a:bodyPr wrap="none" rtlCol="0">
            <a:spAutoFit/>
          </a:bodyPr>
          <a:lstStyle/>
          <a:p>
            <a:r>
              <a:rPr lang="en-US" dirty="0" smtClean="0"/>
              <a:t>Scourge Wounds</a:t>
            </a:r>
          </a:p>
          <a:p>
            <a:r>
              <a:rPr lang="en-US" dirty="0" smtClean="0"/>
              <a:t>consistent with a</a:t>
            </a:r>
          </a:p>
          <a:p>
            <a:r>
              <a:rPr lang="en-US" dirty="0" smtClean="0"/>
              <a:t>Roman </a:t>
            </a:r>
            <a:r>
              <a:rPr lang="en-US" dirty="0" err="1" smtClean="0"/>
              <a:t>flagrum</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Before We Go On</a:t>
            </a:r>
            <a:endParaRPr lang="en-US" dirty="0"/>
          </a:p>
        </p:txBody>
      </p:sp>
      <p:sp>
        <p:nvSpPr>
          <p:cNvPr id="5" name="Content Placeholder 4"/>
          <p:cNvSpPr>
            <a:spLocks noGrp="1"/>
          </p:cNvSpPr>
          <p:nvPr>
            <p:ph idx="1"/>
          </p:nvPr>
        </p:nvSpPr>
        <p:spPr/>
        <p:txBody>
          <a:bodyPr/>
          <a:lstStyle/>
          <a:p>
            <a:r>
              <a:rPr lang="en-US" dirty="0" smtClean="0"/>
              <a:t>Did anyone find some interesting things since last time they'd like to share with the group?</a:t>
            </a:r>
          </a:p>
          <a:p>
            <a:r>
              <a:rPr lang="en-US" dirty="0" smtClean="0"/>
              <a:t>Do you have any questions that you'd like to see addressed in this session or future sessions?</a:t>
            </a:r>
          </a:p>
          <a:p>
            <a:r>
              <a:rPr lang="en-US" dirty="0" smtClean="0"/>
              <a:t>How do you think the course is going so far?</a:t>
            </a:r>
          </a:p>
          <a:p>
            <a:endParaRPr lang="en-US" dirty="0"/>
          </a:p>
        </p:txBody>
      </p:sp>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31</a:t>
            </a:fld>
            <a:endParaRPr lang="en-US"/>
          </a:p>
        </p:txBody>
      </p:sp>
      <p:pic>
        <p:nvPicPr>
          <p:cNvPr id="4" name="Picture 4" descr="turin11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95800" y="3489325"/>
            <a:ext cx="4648200" cy="291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7" descr="STURP"/>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3505200"/>
            <a:ext cx="4267200" cy="292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3276600" y="1066800"/>
            <a:ext cx="58674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$2.5 M of donated scientific equipment</a:t>
            </a:r>
          </a:p>
          <a:p>
            <a:pPr eaLnBrk="1" hangingPunct="1"/>
            <a:r>
              <a:rPr lang="en-US" sz="2400" b="1"/>
              <a:t>arrives in Turin only to be held up by customs at the last minute it is released and the most intense scientific investigation of the Shroud ever performed begins.</a:t>
            </a:r>
          </a:p>
        </p:txBody>
      </p:sp>
      <p:sp>
        <p:nvSpPr>
          <p:cNvPr id="8" name="Rectangle 5"/>
          <p:cNvSpPr txBox="1">
            <a:spLocks noChangeArrowheads="1"/>
          </p:cNvSpPr>
          <p:nvPr/>
        </p:nvSpPr>
        <p:spPr>
          <a:xfrm>
            <a:off x="457200" y="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smtClean="0">
                <a:ln>
                  <a:noFill/>
                </a:ln>
                <a:effectLst/>
                <a:uLnTx/>
                <a:uFillTx/>
                <a:latin typeface="+mj-lt"/>
                <a:ea typeface="+mj-ea"/>
                <a:cs typeface="+mj-cs"/>
              </a:rPr>
              <a:t>1978 STURP</a:t>
            </a:r>
            <a:r>
              <a:rPr kumimoji="0" lang="en-US" sz="4000" b="0" i="0" u="none" strike="noStrike" kern="1200" cap="none" spc="0" normalizeH="0" baseline="0" noProof="0" smtClean="0">
                <a:ln>
                  <a:noFill/>
                </a:ln>
                <a:effectLst/>
                <a:uLnTx/>
                <a:uFillTx/>
                <a:latin typeface="+mj-lt"/>
                <a:ea typeface="+mj-ea"/>
                <a:cs typeface="+mj-cs"/>
              </a:rPr>
              <a:t/>
            </a:r>
            <a:br>
              <a:rPr kumimoji="0" lang="en-US" sz="4000" b="0" i="0" u="none" strike="noStrike" kern="1200" cap="none" spc="0" normalizeH="0" baseline="0" noProof="0" smtClean="0">
                <a:ln>
                  <a:noFill/>
                </a:ln>
                <a:effectLst/>
                <a:uLnTx/>
                <a:uFillTx/>
                <a:latin typeface="+mj-lt"/>
                <a:ea typeface="+mj-ea"/>
                <a:cs typeface="+mj-cs"/>
              </a:rPr>
            </a:br>
            <a:r>
              <a:rPr kumimoji="0" lang="en-US" sz="3200" b="0" i="0" u="none" strike="noStrike" kern="1200" cap="none" spc="0" normalizeH="0" baseline="0" noProof="0" smtClean="0">
                <a:ln>
                  <a:noFill/>
                </a:ln>
                <a:effectLst/>
                <a:uLnTx/>
                <a:uFillTx/>
                <a:latin typeface="+mj-lt"/>
                <a:ea typeface="+mj-ea"/>
                <a:cs typeface="+mj-cs"/>
              </a:rPr>
              <a:t>The Shroud of Turin Research Project</a:t>
            </a:r>
            <a:endParaRPr kumimoji="0" lang="en-US" sz="4000" b="0" i="0" u="none" strike="noStrike" kern="1200" cap="none" spc="0" normalizeH="0" baseline="0" noProof="0" smtClean="0">
              <a:ln>
                <a:noFill/>
              </a:ln>
              <a:effectLst/>
              <a:uLnTx/>
              <a:uFillTx/>
              <a:latin typeface="+mj-lt"/>
              <a:ea typeface="+mj-ea"/>
              <a:cs typeface="+mj-cs"/>
            </a:endParaRPr>
          </a:p>
        </p:txBody>
      </p:sp>
      <p:pic>
        <p:nvPicPr>
          <p:cNvPr id="5" name="Picture 6" descr="STURP-eqpmt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1656648"/>
            <a:ext cx="3124200" cy="2686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32</a:t>
            </a:fld>
            <a:endParaRPr lang="en-US"/>
          </a:p>
        </p:txBody>
      </p:sp>
      <p:sp>
        <p:nvSpPr>
          <p:cNvPr id="4" name="Rectangle 2"/>
          <p:cNvSpPr txBox="1">
            <a:spLocks noChangeArrowheads="1"/>
          </p:cNvSpPr>
          <p:nvPr/>
        </p:nvSpPr>
        <p:spPr>
          <a:xfrm>
            <a:off x="1066800" y="5334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Extraordinary Battery of Tests</a:t>
            </a:r>
          </a:p>
        </p:txBody>
      </p:sp>
      <p:sp>
        <p:nvSpPr>
          <p:cNvPr id="5" name="Rectangle 3"/>
          <p:cNvSpPr txBox="1">
            <a:spLocks noChangeArrowheads="1"/>
          </p:cNvSpPr>
          <p:nvPr/>
        </p:nvSpPr>
        <p:spPr>
          <a:xfrm>
            <a:off x="762000" y="2133600"/>
            <a:ext cx="8229600" cy="4525963"/>
          </a:xfrm>
          <a:prstGeom prst="rect">
            <a:avLst/>
          </a:prstGeom>
        </p:spPr>
        <p:txBody>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High Resolution Visible Light Photography</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Photo Microscopy</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X-Ray Radiography</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Infrared Reflectance Spectroscopy</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Ultraviolet Reflectance, Fluorescence Photography</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Visible Narrowband and Wideband Photography</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Adhesive Tape Sampling</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Optical Transmission Photography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33</a:t>
            </a:fld>
            <a:endParaRPr lang="en-US"/>
          </a:p>
        </p:txBody>
      </p:sp>
      <p:sp>
        <p:nvSpPr>
          <p:cNvPr id="4" name="Text Box 4"/>
          <p:cNvSpPr txBox="1">
            <a:spLocks noChangeArrowheads="1"/>
          </p:cNvSpPr>
          <p:nvPr/>
        </p:nvSpPr>
        <p:spPr bwMode="auto">
          <a:xfrm>
            <a:off x="228600" y="838200"/>
            <a:ext cx="8991600" cy="6408738"/>
          </a:xfrm>
          <a:prstGeom prst="rect">
            <a:avLst/>
          </a:prstGeom>
          <a:solidFill>
            <a:schemeClr val="bg1"/>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latin typeface="Courier New" pitchFamily="49" charset="0"/>
              </a:rPr>
              <a:t>           Test Group  # Personnel   Time Allocated   </a:t>
            </a:r>
          </a:p>
          <a:p>
            <a:pPr eaLnBrk="1" hangingPunct="1"/>
            <a:r>
              <a:rPr lang="en-US" b="1" dirty="0">
                <a:latin typeface="Courier New" pitchFamily="49" charset="0"/>
              </a:rPr>
              <a:t>Hour                     Required       [hours]       Remarks</a:t>
            </a:r>
          </a:p>
          <a:p>
            <a:pPr eaLnBrk="1" hangingPunct="1"/>
            <a:r>
              <a:rPr lang="en-US" b="1" dirty="0">
                <a:latin typeface="Courier New" pitchFamily="49" charset="0"/>
              </a:rPr>
              <a:t>—————————————————————————————————————————————————————————————</a:t>
            </a:r>
          </a:p>
          <a:p>
            <a:pPr eaLnBrk="1" hangingPunct="1"/>
            <a:r>
              <a:rPr lang="en-US" b="1" dirty="0">
                <a:latin typeface="Courier New" pitchFamily="49" charset="0"/>
              </a:rPr>
              <a:t>1                                              4 1/2 hours</a:t>
            </a:r>
          </a:p>
          <a:p>
            <a:pPr eaLnBrk="1" hangingPunct="1"/>
            <a:r>
              <a:rPr lang="en-US" b="1" dirty="0">
                <a:latin typeface="Courier New" pitchFamily="49" charset="0"/>
              </a:rPr>
              <a:t>2                                              </a:t>
            </a:r>
            <a:r>
              <a:rPr lang="en-US" b="1" dirty="0" err="1">
                <a:latin typeface="Courier New" pitchFamily="49" charset="0"/>
              </a:rPr>
              <a:t>photomosaic</a:t>
            </a:r>
            <a:endParaRPr lang="en-US" b="1" dirty="0">
              <a:latin typeface="Courier New" pitchFamily="49" charset="0"/>
            </a:endParaRPr>
          </a:p>
          <a:p>
            <a:pPr eaLnBrk="1" hangingPunct="1"/>
            <a:r>
              <a:rPr lang="en-US" b="1" dirty="0">
                <a:latin typeface="Courier New" pitchFamily="49" charset="0"/>
              </a:rPr>
              <a:t>3    Photography             8            6</a:t>
            </a:r>
          </a:p>
          <a:p>
            <a:pPr eaLnBrk="1" hangingPunct="1"/>
            <a:r>
              <a:rPr lang="en-US" b="1" dirty="0">
                <a:latin typeface="Courier New" pitchFamily="49" charset="0"/>
              </a:rPr>
              <a:t>4    (block 1)                                 1 1/2 hours</a:t>
            </a:r>
          </a:p>
          <a:p>
            <a:pPr eaLnBrk="1" hangingPunct="1"/>
            <a:r>
              <a:rPr lang="en-US" b="1" dirty="0">
                <a:latin typeface="Courier New" pitchFamily="49" charset="0"/>
              </a:rPr>
              <a:t>5                                              spectral</a:t>
            </a:r>
          </a:p>
          <a:p>
            <a:pPr eaLnBrk="1" hangingPunct="1">
              <a:buFontTx/>
              <a:buAutoNum type="arabicPlain" startAt="6"/>
            </a:pPr>
            <a:r>
              <a:rPr lang="en-US" b="1" dirty="0">
                <a:latin typeface="Courier New" pitchFamily="49" charset="0"/>
              </a:rPr>
              <a:t>coverage</a:t>
            </a:r>
          </a:p>
          <a:p>
            <a:pPr eaLnBrk="1" hangingPunct="1"/>
            <a:r>
              <a:rPr lang="en-US" b="1" dirty="0">
                <a:latin typeface="Courier New" pitchFamily="49" charset="0"/>
              </a:rPr>
              <a:t>—————————————————————————————————————————————————————————————</a:t>
            </a:r>
          </a:p>
          <a:p>
            <a:pPr eaLnBrk="1" hangingPunct="1"/>
            <a:r>
              <a:rPr lang="en-US" b="1" dirty="0">
                <a:latin typeface="Courier New" pitchFamily="49" charset="0"/>
              </a:rPr>
              <a:t>7    X-Ray Radiography       7            2    Preliminary</a:t>
            </a:r>
          </a:p>
          <a:p>
            <a:pPr eaLnBrk="1" hangingPunct="1">
              <a:buFontTx/>
              <a:buAutoNum type="arabicPlain" startAt="8"/>
            </a:pPr>
            <a:r>
              <a:rPr lang="en-US" b="1" dirty="0">
                <a:latin typeface="Courier New" pitchFamily="49" charset="0"/>
              </a:rPr>
              <a:t>                                             test exposures</a:t>
            </a:r>
          </a:p>
          <a:p>
            <a:pPr eaLnBrk="1" hangingPunct="1"/>
            <a:r>
              <a:rPr lang="en-US" b="1" dirty="0">
                <a:latin typeface="Courier New" pitchFamily="49" charset="0"/>
              </a:rPr>
              <a:t>—————————————————————————————————————————————————————————————</a:t>
            </a:r>
          </a:p>
          <a:p>
            <a:pPr eaLnBrk="1" hangingPunct="1"/>
            <a:r>
              <a:rPr lang="en-US" b="1" dirty="0">
                <a:latin typeface="Courier New" pitchFamily="49" charset="0"/>
              </a:rPr>
              <a:t>9</a:t>
            </a:r>
          </a:p>
          <a:p>
            <a:pPr eaLnBrk="1" hangingPunct="1">
              <a:buFontTx/>
              <a:buAutoNum type="arabicPlain" startAt="10"/>
            </a:pPr>
            <a:r>
              <a:rPr lang="en-US" b="1" dirty="0">
                <a:latin typeface="Courier New" pitchFamily="49" charset="0"/>
              </a:rPr>
              <a:t>  X-Ray Fluorescence      6             4   Foot blood</a:t>
            </a:r>
          </a:p>
          <a:p>
            <a:pPr eaLnBrk="1" hangingPunct="1"/>
            <a:r>
              <a:rPr lang="en-US" b="1" dirty="0">
                <a:latin typeface="Courier New" pitchFamily="49" charset="0"/>
              </a:rPr>
              <a:t>11  (block 1)</a:t>
            </a:r>
          </a:p>
          <a:p>
            <a:pPr eaLnBrk="1" hangingPunct="1"/>
            <a:r>
              <a:rPr lang="en-US" b="1" dirty="0">
                <a:latin typeface="Courier New" pitchFamily="49" charset="0"/>
              </a:rPr>
              <a:t>12</a:t>
            </a:r>
          </a:p>
          <a:p>
            <a:pPr eaLnBrk="1" hangingPunct="1"/>
            <a:r>
              <a:rPr lang="en-US" b="1" dirty="0">
                <a:latin typeface="Courier New" pitchFamily="49" charset="0"/>
              </a:rPr>
              <a:t>—————————————————————————————————————————————————————————————</a:t>
            </a:r>
          </a:p>
          <a:p>
            <a:pPr eaLnBrk="1" hangingPunct="1">
              <a:buFontTx/>
              <a:buAutoNum type="arabicPlain" startAt="13"/>
            </a:pPr>
            <a:r>
              <a:rPr lang="en-US" b="1" dirty="0">
                <a:latin typeface="Courier New" pitchFamily="49" charset="0"/>
              </a:rPr>
              <a:t>   Infrared (block 1)      6            1  I/R photo test exp.</a:t>
            </a:r>
          </a:p>
          <a:p>
            <a:pPr eaLnBrk="1" hangingPunct="1"/>
            <a:r>
              <a:rPr lang="en-US" b="1" dirty="0">
                <a:latin typeface="Courier New" pitchFamily="49" charset="0"/>
              </a:rPr>
              <a:t>—————————————————————————————————————————————————————————————</a:t>
            </a:r>
          </a:p>
          <a:p>
            <a:pPr eaLnBrk="1" hangingPunct="1"/>
            <a:r>
              <a:rPr lang="en-US" b="1" dirty="0">
                <a:latin typeface="Courier New" pitchFamily="49" charset="0"/>
              </a:rPr>
              <a:t>14   Spectroscopy (block 1)   ...</a:t>
            </a:r>
          </a:p>
          <a:p>
            <a:pPr eaLnBrk="1" hangingPunct="1"/>
            <a:endParaRPr lang="en-US" b="1" dirty="0">
              <a:latin typeface="Courier New" pitchFamily="49" charset="0"/>
            </a:endParaRPr>
          </a:p>
          <a:p>
            <a:pPr eaLnBrk="1" hangingPunct="1"/>
            <a:endParaRPr lang="en-US" b="1" dirty="0">
              <a:latin typeface="Courier New" pitchFamily="49" charset="0"/>
            </a:endParaRPr>
          </a:p>
        </p:txBody>
      </p:sp>
      <p:sp>
        <p:nvSpPr>
          <p:cNvPr id="5" name="Rectangle 5"/>
          <p:cNvSpPr txBox="1">
            <a:spLocks noChangeArrowheads="1"/>
          </p:cNvSpPr>
          <p:nvPr/>
        </p:nvSpPr>
        <p:spPr>
          <a:xfrm>
            <a:off x="533400" y="228600"/>
            <a:ext cx="8229600" cy="609600"/>
          </a:xfrm>
          <a:prstGeom prst="rect">
            <a:avLst/>
          </a:prstGeom>
          <a:solidFill>
            <a:schemeClr val="bg1"/>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smtClean="0">
                <a:ln>
                  <a:noFill/>
                </a:ln>
                <a:effectLst/>
                <a:uLnTx/>
                <a:uFillTx/>
                <a:latin typeface="+mj-lt"/>
                <a:ea typeface="+mj-ea"/>
                <a:cs typeface="+mj-cs"/>
              </a:rPr>
              <a:t>STURP carefully blocked out tests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34</a:t>
            </a:fld>
            <a:endParaRPr lang="en-US"/>
          </a:p>
        </p:txBody>
      </p:sp>
      <p:pic>
        <p:nvPicPr>
          <p:cNvPr id="4" name="Picture 5" descr="78strp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27612" y="685800"/>
            <a:ext cx="4116388"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6" descr="evan2-2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47800" y="1066800"/>
            <a:ext cx="3429000" cy="2227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7" descr="evan3-2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038600" y="3657600"/>
            <a:ext cx="3429000" cy="226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1752600" y="3276600"/>
            <a:ext cx="27670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dirty="0">
                <a:latin typeface="Times New Roman" charset="0"/>
              </a:rPr>
              <a:t>blood stains dorsal image</a:t>
            </a:r>
          </a:p>
        </p:txBody>
      </p:sp>
      <p:sp>
        <p:nvSpPr>
          <p:cNvPr id="8" name="Text Box 9"/>
          <p:cNvSpPr txBox="1">
            <a:spLocks noChangeArrowheads="1"/>
          </p:cNvSpPr>
          <p:nvPr/>
        </p:nvSpPr>
        <p:spPr bwMode="auto">
          <a:xfrm>
            <a:off x="5029200" y="5867400"/>
            <a:ext cx="12747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dirty="0">
                <a:latin typeface="Times New Roman" charset="0"/>
              </a:rPr>
              <a:t>burn detail</a:t>
            </a:r>
          </a:p>
        </p:txBody>
      </p:sp>
      <p:pic>
        <p:nvPicPr>
          <p:cNvPr id="9" name="Picture 10" descr="sharptermofpixels"/>
          <p:cNvPicPr>
            <a:picLocks noChangeAspect="1" noChangeArrowheads="1"/>
          </p:cNvPicPr>
          <p:nvPr/>
        </p:nvPicPr>
        <p:blipFill>
          <a:blip r:embed="rId5" cstate="print">
            <a:lum bright="12000" contrast="30000"/>
            <a:extLst>
              <a:ext uri="{28A0092B-C50C-407E-A947-70E740481C1C}">
                <a14:useLocalDpi xmlns="" xmlns:a14="http://schemas.microsoft.com/office/drawing/2010/main" val="0"/>
              </a:ext>
            </a:extLst>
          </a:blip>
          <a:srcRect/>
          <a:stretch>
            <a:fillRect/>
          </a:stretch>
        </p:blipFill>
        <p:spPr bwMode="auto">
          <a:xfrm>
            <a:off x="304800" y="3657600"/>
            <a:ext cx="3276600" cy="218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11"/>
          <p:cNvSpPr txBox="1">
            <a:spLocks noChangeArrowheads="1"/>
          </p:cNvSpPr>
          <p:nvPr/>
        </p:nvSpPr>
        <p:spPr bwMode="auto">
          <a:xfrm>
            <a:off x="228600" y="5867400"/>
            <a:ext cx="37814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dirty="0">
                <a:latin typeface="Times New Roman" charset="0"/>
              </a:rPr>
              <a:t>microscopic view of an image fiber</a:t>
            </a:r>
          </a:p>
        </p:txBody>
      </p:sp>
      <p:sp>
        <p:nvSpPr>
          <p:cNvPr id="11" name="Rectangle 12"/>
          <p:cNvSpPr txBox="1">
            <a:spLocks noChangeArrowheads="1"/>
          </p:cNvSpPr>
          <p:nvPr/>
        </p:nvSpPr>
        <p:spPr>
          <a:xfrm>
            <a:off x="2133600" y="76200"/>
            <a:ext cx="5943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err="1" smtClean="0">
                <a:ln>
                  <a:noFill/>
                </a:ln>
                <a:effectLst/>
                <a:uLnTx/>
                <a:uFillTx/>
                <a:latin typeface="+mj-lt"/>
                <a:ea typeface="+mj-ea"/>
                <a:cs typeface="+mj-cs"/>
              </a:rPr>
              <a:t>Photomicrosophy</a:t>
            </a:r>
            <a:endParaRPr kumimoji="0" lang="en-US" sz="5400" b="0" i="0" u="none" strike="noStrike" kern="1200" cap="none" spc="0" normalizeH="0" baseline="0" noProof="0" dirty="0" smtClean="0">
              <a:ln>
                <a:noFill/>
              </a:ln>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35</a:t>
            </a:fld>
            <a:endParaRPr lang="en-US"/>
          </a:p>
        </p:txBody>
      </p:sp>
      <p:pic>
        <p:nvPicPr>
          <p:cNvPr id="4" name="Picture 5" descr="78strp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76600" y="1524000"/>
            <a:ext cx="5562600" cy="440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smtClean="0">
                <a:ln>
                  <a:noFill/>
                </a:ln>
                <a:effectLst/>
                <a:uLnTx/>
                <a:uFillTx/>
                <a:latin typeface="+mj-lt"/>
                <a:ea typeface="+mj-ea"/>
                <a:cs typeface="+mj-cs"/>
              </a:rPr>
              <a:t>STURP Team</a:t>
            </a:r>
            <a:br>
              <a:rPr kumimoji="0" lang="en-US" sz="4000" b="0" i="0" u="none" strike="noStrike" kern="1200" cap="none" spc="0" normalizeH="0" baseline="0" noProof="0" smtClean="0">
                <a:ln>
                  <a:noFill/>
                </a:ln>
                <a:effectLst/>
                <a:uLnTx/>
                <a:uFillTx/>
                <a:latin typeface="+mj-lt"/>
                <a:ea typeface="+mj-ea"/>
                <a:cs typeface="+mj-cs"/>
              </a:rPr>
            </a:br>
            <a:r>
              <a:rPr kumimoji="0" lang="en-US" sz="4000" b="0" i="0" u="none" strike="noStrike" kern="1200" cap="none" spc="0" normalizeH="0" baseline="0" noProof="0" smtClean="0">
                <a:ln>
                  <a:noFill/>
                </a:ln>
                <a:effectLst/>
                <a:uLnTx/>
                <a:uFillTx/>
                <a:latin typeface="+mj-lt"/>
                <a:ea typeface="+mj-ea"/>
                <a:cs typeface="+mj-cs"/>
              </a:rPr>
              <a:t>Examines X-Ray Radiography</a:t>
            </a:r>
          </a:p>
        </p:txBody>
      </p:sp>
      <p:sp>
        <p:nvSpPr>
          <p:cNvPr id="6" name="Text Box 7"/>
          <p:cNvSpPr txBox="1">
            <a:spLocks noChangeArrowheads="1"/>
          </p:cNvSpPr>
          <p:nvPr/>
        </p:nvSpPr>
        <p:spPr bwMode="auto">
          <a:xfrm>
            <a:off x="381000" y="2478088"/>
            <a:ext cx="35814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STURP detects spectral</a:t>
            </a:r>
          </a:p>
          <a:p>
            <a:pPr eaLnBrk="1" hangingPunct="1"/>
            <a:r>
              <a:rPr lang="en-US" sz="2400"/>
              <a:t>responses of dirt on the Feet, Nose, and Knee of the man of the Shroud</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36</a:t>
            </a:fld>
            <a:endParaRPr lang="en-US"/>
          </a:p>
        </p:txBody>
      </p:sp>
      <p:sp>
        <p:nvSpPr>
          <p:cNvPr id="4" name="Title 1"/>
          <p:cNvSpPr txBox="1">
            <a:spLocks/>
          </p:cNvSpPr>
          <p:nvPr/>
        </p:nvSpPr>
        <p:spPr>
          <a:xfrm>
            <a:off x="838200" y="1524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chemeClr val="tx1"/>
                </a:solidFill>
                <a:effectLst/>
                <a:uLnTx/>
                <a:uFillTx/>
                <a:latin typeface="+mj-lt"/>
                <a:ea typeface="+mj-ea"/>
                <a:cs typeface="+mj-cs"/>
              </a:rPr>
              <a:t>Rare Travertine Aragonite </a:t>
            </a:r>
            <a:endParaRPr kumimoji="0" lang="en-US" sz="5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Content Placeholder 2"/>
          <p:cNvSpPr txBox="1">
            <a:spLocks/>
          </p:cNvSpPr>
          <p:nvPr/>
        </p:nvSpPr>
        <p:spPr>
          <a:xfrm>
            <a:off x="533400" y="3429000"/>
            <a:ext cx="8229600" cy="3124200"/>
          </a:xfrm>
          <a:prstGeom prst="rect">
            <a:avLst/>
          </a:prstGeom>
        </p:spPr>
        <p:txBody>
          <a:bodyPr>
            <a:normAutofit fontScale="92500" lnSpcReduction="10000"/>
          </a:bodyPr>
          <a:lstStyle/>
          <a:p>
            <a:pPr marL="342900" lvl="0" indent="-342900">
              <a:spcBef>
                <a:spcPct val="20000"/>
              </a:spcBef>
              <a:buFont typeface="Arial" pitchFamily="34" charset="0"/>
              <a:buChar char="•"/>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Dirt Found on Nose, Left Knee, and Heel.  </a:t>
            </a:r>
            <a:r>
              <a:rPr lang="en-US" sz="3200" dirty="0" smtClean="0"/>
              <a:t>Rare Calcium Carbonate Form Found On Heel Matches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Samples from Jerusalem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Dr Ricardo Levi-</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Setti</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(University of Chicago) compared shroud sample with samples collected in Jerusalem using high resolution scanning ion microprobe observing an excellent match</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2" descr="http://1.bp.blogspot.com/-uK_XMwQkwRI/UTYHbCmOj_I/AAAAAAAABkM/Yw4vf9DVK2g/s1600/Limestone1BARJul1986x400.jpg"/>
          <p:cNvPicPr>
            <a:picLocks noChangeAspect="1" noChangeArrowheads="1"/>
          </p:cNvPicPr>
          <p:nvPr/>
        </p:nvPicPr>
        <p:blipFill>
          <a:blip r:embed="rId2" cstate="print"/>
          <a:srcRect/>
          <a:stretch>
            <a:fillRect/>
          </a:stretch>
        </p:blipFill>
        <p:spPr bwMode="auto">
          <a:xfrm>
            <a:off x="1371600" y="1066800"/>
            <a:ext cx="3276600" cy="2211706"/>
          </a:xfrm>
          <a:prstGeom prst="rect">
            <a:avLst/>
          </a:prstGeom>
          <a:noFill/>
        </p:spPr>
      </p:pic>
      <p:pic>
        <p:nvPicPr>
          <p:cNvPr id="7" name="Picture 4" descr="http://1.bp.blogspot.com/-bqetOLstQYg/UTYISARDFKI/AAAAAAAABkc/IGKfCDXcxwY/s1600/Limestone2BARJul1986x400.jpg"/>
          <p:cNvPicPr>
            <a:picLocks noChangeAspect="1" noChangeArrowheads="1"/>
          </p:cNvPicPr>
          <p:nvPr/>
        </p:nvPicPr>
        <p:blipFill>
          <a:blip r:embed="rId3" cstate="print"/>
          <a:srcRect/>
          <a:stretch>
            <a:fillRect/>
          </a:stretch>
        </p:blipFill>
        <p:spPr bwMode="auto">
          <a:xfrm>
            <a:off x="5029200" y="1066800"/>
            <a:ext cx="3352800" cy="2246376"/>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37</a:t>
            </a:fld>
            <a:endParaRPr lang="en-US"/>
          </a:p>
        </p:txBody>
      </p:sp>
      <p:pic>
        <p:nvPicPr>
          <p:cNvPr id="4" name="Picture 5" descr="RayRogersStickyTape197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366181" y="2743200"/>
            <a:ext cx="2777819"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6" descr="FreiAndRogers78strp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2057400"/>
            <a:ext cx="3278188"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7"/>
          <p:cNvSpPr txBox="1">
            <a:spLocks noChangeArrowheads="1"/>
          </p:cNvSpPr>
          <p:nvPr/>
        </p:nvSpPr>
        <p:spPr>
          <a:xfrm>
            <a:off x="1371600" y="76200"/>
            <a:ext cx="73152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err="1" smtClean="0">
                <a:ln>
                  <a:noFill/>
                </a:ln>
                <a:solidFill>
                  <a:schemeClr val="tx1"/>
                </a:solidFill>
                <a:effectLst/>
                <a:uLnTx/>
                <a:uFillTx/>
                <a:latin typeface="+mj-lt"/>
                <a:ea typeface="+mj-ea"/>
                <a:cs typeface="+mj-cs"/>
              </a:rPr>
              <a:t>Frei</a:t>
            </a:r>
            <a:r>
              <a:rPr kumimoji="0" lang="en-US" sz="4800" b="0" i="0" u="none" strike="noStrike" kern="1200" cap="none" spc="0" normalizeH="0" baseline="0" noProof="0" dirty="0" smtClean="0">
                <a:ln>
                  <a:noFill/>
                </a:ln>
                <a:solidFill>
                  <a:schemeClr val="tx1"/>
                </a:solidFill>
                <a:effectLst/>
                <a:uLnTx/>
                <a:uFillTx/>
                <a:latin typeface="+mj-lt"/>
                <a:ea typeface="+mj-ea"/>
                <a:cs typeface="+mj-cs"/>
              </a:rPr>
              <a:t> and Rogers take Tape Samples of Shroud</a:t>
            </a:r>
          </a:p>
        </p:txBody>
      </p:sp>
      <p:sp>
        <p:nvSpPr>
          <p:cNvPr id="7" name="Rectangle 8"/>
          <p:cNvSpPr txBox="1">
            <a:spLocks noChangeArrowheads="1"/>
          </p:cNvSpPr>
          <p:nvPr/>
        </p:nvSpPr>
        <p:spPr>
          <a:xfrm>
            <a:off x="3352800" y="1600200"/>
            <a:ext cx="5791200" cy="1676400"/>
          </a:xfrm>
          <a:prstGeom prst="rect">
            <a:avLst/>
          </a:prstGeom>
        </p:spPr>
        <p:txBody>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err="1" smtClean="0">
                <a:ln>
                  <a:noFill/>
                </a:ln>
                <a:solidFill>
                  <a:schemeClr val="tx1"/>
                </a:solidFill>
                <a:effectLst/>
                <a:uLnTx/>
                <a:uFillTx/>
                <a:latin typeface="+mn-lt"/>
                <a:ea typeface="+mn-ea"/>
                <a:cs typeface="+mn-cs"/>
              </a:rPr>
              <a:t>Frei</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 25 samples in non-image areas</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STURP:  37 samples</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19 dorsal, 17 ventral, 1 of Holland cloth</a:t>
            </a:r>
          </a:p>
        </p:txBody>
      </p:sp>
      <p:pic>
        <p:nvPicPr>
          <p:cNvPr id="8" name="Picture 4" descr="SHROUDPHOTO10"/>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505200" y="3276599"/>
            <a:ext cx="2438400" cy="309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38</a:t>
            </a:fld>
            <a:endParaRPr lang="en-US"/>
          </a:p>
        </p:txBody>
      </p:sp>
      <p:pic>
        <p:nvPicPr>
          <p:cNvPr id="4" name="Picture 5" descr="image01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3689351"/>
            <a:ext cx="9144000" cy="3205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6" descr="RayRogersJohnJackson197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733800" y="0"/>
            <a:ext cx="5410200" cy="3702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a:xfrm>
            <a:off x="-762000" y="1905000"/>
            <a:ext cx="56388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Back of the Shroud</a:t>
            </a:r>
            <a:br>
              <a:rPr kumimoji="0" lang="en-US" sz="3200" b="1" i="0" u="none" strike="noStrike" kern="1200" cap="none" spc="0" normalizeH="0" baseline="0" noProof="0" dirty="0" smtClean="0">
                <a:ln>
                  <a:noFill/>
                </a:ln>
                <a:solidFill>
                  <a:schemeClr val="tx1"/>
                </a:solidFill>
                <a:effectLst/>
                <a:uLnTx/>
                <a:uFillTx/>
                <a:latin typeface="+mj-lt"/>
                <a:ea typeface="+mj-ea"/>
                <a:cs typeface="+mj-cs"/>
              </a:rPr>
            </a:br>
            <a:r>
              <a:rPr kumimoji="0" lang="en-US" sz="3200" b="1" i="0" u="none" strike="noStrike" kern="1200" cap="none" spc="0" normalizeH="0" baseline="0" noProof="0" dirty="0" smtClean="0">
                <a:ln>
                  <a:noFill/>
                </a:ln>
                <a:solidFill>
                  <a:schemeClr val="tx1"/>
                </a:solidFill>
                <a:effectLst/>
                <a:uLnTx/>
                <a:uFillTx/>
                <a:latin typeface="+mj-lt"/>
                <a:ea typeface="+mj-ea"/>
                <a:cs typeface="+mj-cs"/>
              </a:rPr>
              <a:t>Seen for 1st time</a:t>
            </a:r>
            <a:br>
              <a:rPr kumimoji="0" lang="en-US" sz="3200" b="1" i="0" u="none" strike="noStrike" kern="1200" cap="none" spc="0" normalizeH="0" baseline="0" noProof="0" dirty="0" smtClean="0">
                <a:ln>
                  <a:noFill/>
                </a:ln>
                <a:solidFill>
                  <a:schemeClr val="tx1"/>
                </a:solidFill>
                <a:effectLst/>
                <a:uLnTx/>
                <a:uFillTx/>
                <a:latin typeface="+mj-lt"/>
                <a:ea typeface="+mj-ea"/>
                <a:cs typeface="+mj-cs"/>
              </a:rPr>
            </a:br>
            <a:r>
              <a:rPr kumimoji="0" lang="en-US" sz="3200" b="1" i="0" u="none" strike="noStrike" kern="1200" cap="none" spc="0" normalizeH="0" baseline="0" noProof="0" dirty="0" smtClean="0">
                <a:ln>
                  <a:noFill/>
                </a:ln>
                <a:solidFill>
                  <a:schemeClr val="tx1"/>
                </a:solidFill>
                <a:effectLst/>
                <a:uLnTx/>
                <a:uFillTx/>
                <a:latin typeface="+mj-lt"/>
                <a:ea typeface="+mj-ea"/>
                <a:cs typeface="+mj-cs"/>
              </a:rPr>
              <a:t>in 400 years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39</a:t>
            </a:fld>
            <a:endParaRPr lang="en-US"/>
          </a:p>
        </p:txBody>
      </p:sp>
      <p:pic>
        <p:nvPicPr>
          <p:cNvPr id="4" name="Picture 4" descr="VentralTransmissionSTURP"/>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897562" y="0"/>
            <a:ext cx="3246438"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5" descr="STURPTransmissionImag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2000" y="3200400"/>
            <a:ext cx="4800600" cy="326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6"/>
          <p:cNvSpPr txBox="1">
            <a:spLocks noChangeArrowheads="1"/>
          </p:cNvSpPr>
          <p:nvPr/>
        </p:nvSpPr>
        <p:spPr>
          <a:xfrm>
            <a:off x="609600" y="228600"/>
            <a:ext cx="60198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The Shroud</a:t>
            </a:r>
            <a:br>
              <a:rPr kumimoji="0" lang="en-US" sz="4000" b="0" i="0" u="none" strike="noStrike" kern="1200" cap="none" spc="0" normalizeH="0" baseline="0" noProof="0" dirty="0" smtClean="0">
                <a:ln>
                  <a:noFill/>
                </a:ln>
                <a:solidFill>
                  <a:schemeClr val="tx1"/>
                </a:solidFill>
                <a:effectLst/>
                <a:uLnTx/>
                <a:uFillTx/>
                <a:latin typeface="+mj-lt"/>
                <a:ea typeface="+mj-ea"/>
                <a:cs typeface="+mj-cs"/>
              </a:rPr>
            </a:br>
            <a:r>
              <a:rPr kumimoji="0" lang="en-US" sz="4000" b="0" i="0" u="none" strike="noStrike" kern="1200" cap="none" spc="0" normalizeH="0" baseline="0" noProof="0" dirty="0" smtClean="0">
                <a:ln>
                  <a:noFill/>
                </a:ln>
                <a:solidFill>
                  <a:schemeClr val="tx1"/>
                </a:solidFill>
                <a:effectLst/>
                <a:uLnTx/>
                <a:uFillTx/>
                <a:latin typeface="+mj-lt"/>
                <a:ea typeface="+mj-ea"/>
                <a:cs typeface="+mj-cs"/>
              </a:rPr>
              <a:t>in Transmitted Light</a:t>
            </a:r>
          </a:p>
        </p:txBody>
      </p:sp>
      <p:sp>
        <p:nvSpPr>
          <p:cNvPr id="7" name="Rectangle 7"/>
          <p:cNvSpPr txBox="1">
            <a:spLocks noChangeArrowheads="1"/>
          </p:cNvSpPr>
          <p:nvPr/>
        </p:nvSpPr>
        <p:spPr>
          <a:xfrm>
            <a:off x="304800" y="1676400"/>
            <a:ext cx="57912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The blood stains are dense and the image markings are ephemeral (note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horz</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bands)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4</a:t>
            </a:fld>
            <a:endParaRPr lang="en-US"/>
          </a:p>
        </p:txBody>
      </p:sp>
      <p:sp>
        <p:nvSpPr>
          <p:cNvPr id="4" name="Footer Placeholder 4"/>
          <p:cNvSpPr txBox="1">
            <a:spLocks/>
          </p:cNvSpPr>
          <p:nvPr/>
        </p:nvSpPr>
        <p:spPr>
          <a:xfrm>
            <a:off x="3124200" y="6245225"/>
            <a:ext cx="28956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bg1"/>
                </a:solidFill>
                <a:effectLst/>
                <a:uLnTx/>
                <a:uFillTx/>
                <a:latin typeface="Arial" charset="0"/>
                <a:ea typeface="+mn-ea"/>
                <a:cs typeface="+mn-cs"/>
              </a:rPr>
              <a:t>Science and the Shroud of Turin © 2014  R. Schneider</a:t>
            </a:r>
            <a:endParaRPr kumimoji="0" lang="en-US" sz="1200" b="0" i="0" u="none" strike="noStrike" kern="1200" cap="none" spc="0" normalizeH="0" baseline="0" noProof="0">
              <a:ln>
                <a:noFill/>
              </a:ln>
              <a:solidFill>
                <a:schemeClr val="bg1"/>
              </a:solidFill>
              <a:effectLst/>
              <a:uLnTx/>
              <a:uFillTx/>
              <a:latin typeface="Arial" charset="0"/>
              <a:ea typeface="+mn-ea"/>
              <a:cs typeface="+mn-cs"/>
            </a:endParaRPr>
          </a:p>
        </p:txBody>
      </p:sp>
      <p:sp>
        <p:nvSpPr>
          <p:cNvPr id="5" name="Slide Number Placeholder 5"/>
          <p:cNvSpPr txBox="1">
            <a:spLocks/>
          </p:cNvSpPr>
          <p:nvPr/>
        </p:nvSpPr>
        <p:spPr>
          <a:xfrm>
            <a:off x="6553200" y="6245225"/>
            <a:ext cx="21336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337CDF-46B0-4893-9683-58B86822D1F2}" type="slidenum">
              <a:rPr kumimoji="0" lang="en-US" sz="1200" b="0" i="0" u="none" strike="noStrike" kern="1200" cap="none" spc="0" normalizeH="0" baseline="0" noProof="0" smtClean="0">
                <a:ln>
                  <a:noFill/>
                </a:ln>
                <a:solidFill>
                  <a:schemeClr val="bg1"/>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chemeClr val="bg1"/>
              </a:solidFill>
              <a:effectLst/>
              <a:uLnTx/>
              <a:uFillTx/>
              <a:latin typeface="Arial" charset="0"/>
              <a:ea typeface="+mn-ea"/>
              <a:cs typeface="+mn-cs"/>
            </a:endParaRPr>
          </a:p>
        </p:txBody>
      </p:sp>
      <p:sp>
        <p:nvSpPr>
          <p:cNvPr id="6" name="Rectangle 2"/>
          <p:cNvSpPr txBox="1">
            <a:spLocks noChangeArrowheads="1"/>
          </p:cNvSpPr>
          <p:nvPr/>
        </p:nvSpPr>
        <p:spPr>
          <a:xfrm>
            <a:off x="381000" y="3048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Today Our Focus Is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chemeClr val="tx1"/>
                </a:solidFill>
                <a:effectLst/>
                <a:uLnTx/>
                <a:uFillTx/>
                <a:latin typeface="+mj-lt"/>
                <a:ea typeface="+mj-ea"/>
                <a:cs typeface="+mj-cs"/>
              </a:rPr>
              <a:t>SCIENCE</a:t>
            </a:r>
            <a:r>
              <a:rPr kumimoji="0" lang="en-US" sz="4000" b="0" i="0" u="none" strike="noStrike" kern="1200" cap="none" spc="0" normalizeH="0" baseline="0" noProof="0" dirty="0" smtClean="0">
                <a:ln>
                  <a:noFill/>
                </a:ln>
                <a:solidFill>
                  <a:schemeClr val="tx1"/>
                </a:solidFill>
                <a:effectLst/>
                <a:uLnTx/>
                <a:uFillTx/>
                <a:latin typeface="+mj-lt"/>
                <a:ea typeface="+mj-ea"/>
                <a:cs typeface="+mj-cs"/>
              </a:rPr>
              <a:t/>
            </a:r>
            <a:br>
              <a:rPr kumimoji="0" lang="en-US" sz="4000" b="0" i="0" u="none" strike="noStrike" kern="1200" cap="none" spc="0" normalizeH="0" baseline="0" noProof="0" dirty="0" smtClean="0">
                <a:ln>
                  <a:noFill/>
                </a:ln>
                <a:solidFill>
                  <a:schemeClr val="tx1"/>
                </a:solidFill>
                <a:effectLst/>
                <a:uLnTx/>
                <a:uFillTx/>
                <a:latin typeface="+mj-lt"/>
                <a:ea typeface="+mj-ea"/>
                <a:cs typeface="+mj-cs"/>
              </a:rPr>
            </a:br>
            <a:endParaRPr kumimoji="0" lang="en-US" sz="40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Rectangle 3"/>
          <p:cNvSpPr txBox="1">
            <a:spLocks noChangeArrowheads="1"/>
          </p:cNvSpPr>
          <p:nvPr/>
        </p:nvSpPr>
        <p:spPr>
          <a:xfrm>
            <a:off x="457200" y="1112837"/>
            <a:ext cx="85344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Science</a:t>
            </a:r>
            <a:r>
              <a:rPr kumimoji="0" lang="en-US" sz="3200" b="0" i="0" u="none" strike="noStrike" kern="1200" cap="none" spc="0" normalizeH="0" noProof="0" dirty="0" smtClean="0">
                <a:ln>
                  <a:noFill/>
                </a:ln>
                <a:solidFill>
                  <a:schemeClr val="tx1"/>
                </a:solidFill>
                <a:effectLst/>
                <a:uLnTx/>
                <a:uFillTx/>
                <a:latin typeface="+mn-lt"/>
                <a:ea typeface="+mn-ea"/>
                <a:cs typeface="+mn-cs"/>
              </a:rPr>
              <a:t> is partly responsible for the increased interest in the shroud, especially photography</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There Are Many Other</a:t>
            </a:r>
            <a:r>
              <a:rPr kumimoji="0" lang="en-US" sz="3200" b="0" i="0" u="none" strike="noStrike" kern="1200" cap="none" spc="0" normalizeH="0" noProof="0" dirty="0" smtClean="0">
                <a:ln>
                  <a:noFill/>
                </a:ln>
                <a:solidFill>
                  <a:schemeClr val="tx1"/>
                </a:solidFill>
                <a:effectLst/>
                <a:uLnTx/>
                <a:uFillTx/>
                <a:latin typeface="+mn-lt"/>
                <a:ea typeface="+mn-ea"/>
                <a:cs typeface="+mn-cs"/>
              </a:rPr>
              <a:t> Perspectives on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The Shroud of Turin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History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Archeology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Religion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Textile</a:t>
            </a:r>
            <a:r>
              <a:rPr kumimoji="0" lang="en-US" sz="2800" b="0" i="0" u="none" strike="noStrike" kern="1200" cap="none" spc="0" normalizeH="0" noProof="0" dirty="0" smtClean="0">
                <a:ln>
                  <a:noFill/>
                </a:ln>
                <a:solidFill>
                  <a:schemeClr val="tx1"/>
                </a:solidFill>
                <a:effectLst/>
                <a:uLnTx/>
                <a:uFillTx/>
                <a:latin typeface="+mn-lt"/>
                <a:ea typeface="+mn-ea"/>
                <a:cs typeface="+mn-cs"/>
              </a:rPr>
              <a:t> Technology</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smtClean="0">
                <a:ln>
                  <a:noFill/>
                </a:ln>
                <a:solidFill>
                  <a:srgbClr val="FFC000"/>
                </a:solidFill>
                <a:effectLst/>
                <a:uLnTx/>
                <a:uFillTx/>
                <a:latin typeface="+mn-lt"/>
                <a:ea typeface="+mn-ea"/>
                <a:cs typeface="+mn-cs"/>
              </a:rPr>
              <a:t>Today</a:t>
            </a:r>
            <a:r>
              <a:rPr kumimoji="0" lang="en-US" sz="3200" b="1" i="0" u="none" strike="noStrike" kern="1200" cap="none" spc="0" normalizeH="0" noProof="0" dirty="0" smtClean="0">
                <a:ln>
                  <a:noFill/>
                </a:ln>
                <a:solidFill>
                  <a:srgbClr val="FFC000"/>
                </a:solidFill>
                <a:effectLst/>
                <a:uLnTx/>
                <a:uFillTx/>
                <a:latin typeface="+mn-lt"/>
                <a:ea typeface="+mn-ea"/>
                <a:cs typeface="+mn-cs"/>
              </a:rPr>
              <a:t> Though We'll Look At The Science</a:t>
            </a:r>
            <a:endParaRPr kumimoji="0" lang="en-US" sz="3200" b="1" i="0" u="none" strike="noStrike" kern="1200" cap="none" spc="0" normalizeH="0" baseline="0" noProof="0" dirty="0" smtClean="0">
              <a:ln>
                <a:noFill/>
              </a:ln>
              <a:solidFill>
                <a:srgbClr val="FFC000"/>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Banding Example</a:t>
            </a:r>
            <a:endParaRPr lang="en-US" dirty="0"/>
          </a:p>
        </p:txBody>
      </p:sp>
      <p:sp>
        <p:nvSpPr>
          <p:cNvPr id="5" name="Content Placeholder 4"/>
          <p:cNvSpPr>
            <a:spLocks noGrp="1"/>
          </p:cNvSpPr>
          <p:nvPr>
            <p:ph idx="1"/>
          </p:nvPr>
        </p:nvSpPr>
        <p:spPr>
          <a:xfrm>
            <a:off x="228600" y="1524000"/>
            <a:ext cx="8686800" cy="4525963"/>
          </a:xfrm>
        </p:spPr>
        <p:txBody>
          <a:bodyPr/>
          <a:lstStyle/>
          <a:p>
            <a:r>
              <a:rPr lang="en-US" dirty="0" smtClean="0"/>
              <a:t>In the apparently blank "band" by the left side of the face there is attenuated image information</a:t>
            </a:r>
            <a:endParaRPr lang="en-US" dirty="0"/>
          </a:p>
        </p:txBody>
      </p:sp>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40</a:t>
            </a:fld>
            <a:endParaRPr lang="en-US"/>
          </a:p>
        </p:txBody>
      </p:sp>
      <p:pic>
        <p:nvPicPr>
          <p:cNvPr id="147458" name="Picture 2"/>
          <p:cNvPicPr>
            <a:picLocks noChangeAspect="1" noChangeArrowheads="1"/>
          </p:cNvPicPr>
          <p:nvPr/>
        </p:nvPicPr>
        <p:blipFill>
          <a:blip r:embed="rId2" cstate="print"/>
          <a:srcRect/>
          <a:stretch>
            <a:fillRect/>
          </a:stretch>
        </p:blipFill>
        <p:spPr bwMode="auto">
          <a:xfrm>
            <a:off x="304800" y="2514600"/>
            <a:ext cx="8448675" cy="3845117"/>
          </a:xfrm>
          <a:prstGeom prst="rect">
            <a:avLst/>
          </a:prstGeom>
          <a:noFill/>
          <a:ln w="9525">
            <a:noFill/>
            <a:miter lim="800000"/>
            <a:headEnd/>
            <a:tailEnd/>
          </a:ln>
        </p:spPr>
      </p:pic>
      <p:sp>
        <p:nvSpPr>
          <p:cNvPr id="8" name="TextBox 7"/>
          <p:cNvSpPr txBox="1"/>
          <p:nvPr/>
        </p:nvSpPr>
        <p:spPr>
          <a:xfrm>
            <a:off x="1371600" y="1143000"/>
            <a:ext cx="6604308" cy="307777"/>
          </a:xfrm>
          <a:prstGeom prst="rect">
            <a:avLst/>
          </a:prstGeom>
          <a:noFill/>
        </p:spPr>
        <p:txBody>
          <a:bodyPr wrap="none" rtlCol="0">
            <a:spAutoFit/>
          </a:bodyPr>
          <a:lstStyle/>
          <a:p>
            <a:r>
              <a:rPr lang="en-US" sz="1400" dirty="0" smtClean="0">
                <a:hlinkClick r:id="rId3"/>
              </a:rPr>
              <a:t>http://shroud3d.com/making-of-the-holograms/making-holo-expertise-barrie-schwortz</a:t>
            </a:r>
            <a:r>
              <a:rPr lang="en-US" sz="1400" dirty="0" smtClean="0"/>
              <a:t> </a:t>
            </a:r>
            <a:endParaRPr lang="en-US" sz="1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41</a:t>
            </a:fld>
            <a:endParaRPr lang="en-US"/>
          </a:p>
        </p:txBody>
      </p:sp>
      <p:sp>
        <p:nvSpPr>
          <p:cNvPr id="4" name="Rectangle 4"/>
          <p:cNvSpPr txBox="1">
            <a:spLocks noChangeArrowheads="1"/>
          </p:cNvSpPr>
          <p:nvPr/>
        </p:nvSpPr>
        <p:spPr>
          <a:xfrm>
            <a:off x="457200" y="533400"/>
            <a:ext cx="51054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effectLst/>
                <a:uLnTx/>
                <a:uFillTx/>
                <a:latin typeface="+mj-lt"/>
                <a:ea typeface="+mj-ea"/>
                <a:cs typeface="+mj-cs"/>
              </a:rPr>
              <a:t>Blood Work</a:t>
            </a:r>
          </a:p>
        </p:txBody>
      </p:sp>
      <p:pic>
        <p:nvPicPr>
          <p:cNvPr id="5" name="Picture 5" descr="adler and otterbei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48200" y="76200"/>
            <a:ext cx="4375191"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6" descr="d-adle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11200" y="1676400"/>
            <a:ext cx="1651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9"/>
          <p:cNvGrpSpPr>
            <a:grpSpLocks/>
          </p:cNvGrpSpPr>
          <p:nvPr/>
        </p:nvGrpSpPr>
        <p:grpSpPr bwMode="auto">
          <a:xfrm>
            <a:off x="2438400" y="1309687"/>
            <a:ext cx="1828800" cy="2271713"/>
            <a:chOff x="1536" y="720"/>
            <a:chExt cx="1152" cy="1431"/>
          </a:xfrm>
        </p:grpSpPr>
        <p:pic>
          <p:nvPicPr>
            <p:cNvPr id="8" name="Picture 7" descr="porphyrin"/>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36" y="720"/>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8"/>
            <p:cNvSpPr txBox="1">
              <a:spLocks noChangeArrowheads="1"/>
            </p:cNvSpPr>
            <p:nvPr/>
          </p:nvSpPr>
          <p:spPr bwMode="auto">
            <a:xfrm>
              <a:off x="1632" y="1920"/>
              <a:ext cx="9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porphyrin ring</a:t>
              </a:r>
            </a:p>
          </p:txBody>
        </p:sp>
      </p:grpSp>
      <p:sp>
        <p:nvSpPr>
          <p:cNvPr id="10" name="Text Box 10"/>
          <p:cNvSpPr txBox="1">
            <a:spLocks noChangeArrowheads="1"/>
          </p:cNvSpPr>
          <p:nvPr/>
        </p:nvSpPr>
        <p:spPr bwMode="auto">
          <a:xfrm>
            <a:off x="304800" y="3794125"/>
            <a:ext cx="4283075" cy="283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r>
              <a:rPr lang="en-US" sz="2000" b="1" dirty="0"/>
              <a:t>  Alan Adler, an expert </a:t>
            </a:r>
            <a:r>
              <a:rPr lang="en-US" sz="2000" b="1" dirty="0" err="1"/>
              <a:t>porphyrin</a:t>
            </a:r>
            <a:r>
              <a:rPr lang="en-US" sz="2000" b="1" dirty="0"/>
              <a:t> chemist, and his associate John Heller confirmed through a range of chemical testing that the blood markings on the Shroud were human blood.</a:t>
            </a:r>
          </a:p>
          <a:p>
            <a:pPr lvl="1" eaLnBrk="1" hangingPunct="1">
              <a:buFontTx/>
              <a:buChar char="•"/>
            </a:pPr>
            <a:r>
              <a:rPr lang="en-US" sz="2000" b="1" dirty="0"/>
              <a:t> florescence of the </a:t>
            </a:r>
            <a:r>
              <a:rPr lang="en-US" sz="2000" b="1" dirty="0" err="1"/>
              <a:t>porphyrin</a:t>
            </a:r>
            <a:endParaRPr lang="en-US" sz="2000" b="1" dirty="0"/>
          </a:p>
          <a:p>
            <a:pPr lvl="1" eaLnBrk="1" hangingPunct="1"/>
            <a:r>
              <a:rPr lang="en-US" sz="2000" b="1" dirty="0"/>
              <a:t>   ring</a:t>
            </a:r>
          </a:p>
          <a:p>
            <a:pPr lvl="1" eaLnBrk="1" hangingPunct="1"/>
            <a:endParaRPr lang="en-US" sz="2000" b="1" dirty="0"/>
          </a:p>
        </p:txBody>
      </p:sp>
      <p:sp>
        <p:nvSpPr>
          <p:cNvPr id="11" name="Text Box 11"/>
          <p:cNvSpPr txBox="1">
            <a:spLocks noChangeArrowheads="1"/>
          </p:cNvSpPr>
          <p:nvPr/>
        </p:nvSpPr>
        <p:spPr bwMode="auto">
          <a:xfrm>
            <a:off x="6324600" y="1644650"/>
            <a:ext cx="25971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t>Fr. Adam Otterbein of</a:t>
            </a:r>
          </a:p>
          <a:p>
            <a:pPr eaLnBrk="1" hangingPunct="1"/>
            <a:r>
              <a:rPr lang="en-US" b="1" dirty="0"/>
              <a:t>the Holy Shroud Guild</a:t>
            </a:r>
          </a:p>
        </p:txBody>
      </p:sp>
      <p:sp>
        <p:nvSpPr>
          <p:cNvPr id="12" name="Text Box 12"/>
          <p:cNvSpPr txBox="1">
            <a:spLocks noChangeArrowheads="1"/>
          </p:cNvSpPr>
          <p:nvPr/>
        </p:nvSpPr>
        <p:spPr bwMode="auto">
          <a:xfrm>
            <a:off x="7162800" y="3962400"/>
            <a:ext cx="1327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Alan Adler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42</a:t>
            </a:fld>
            <a:endParaRPr lang="en-US"/>
          </a:p>
        </p:txBody>
      </p:sp>
      <p:sp>
        <p:nvSpPr>
          <p:cNvPr id="4" name="Rectangle 2"/>
          <p:cNvSpPr txBox="1">
            <a:spLocks noChangeArrowheads="1"/>
          </p:cNvSpPr>
          <p:nvPr/>
        </p:nvSpPr>
        <p:spPr>
          <a:xfrm>
            <a:off x="7620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Confirmation of Whole Blood</a:t>
            </a:r>
          </a:p>
        </p:txBody>
      </p:sp>
      <p:sp>
        <p:nvSpPr>
          <p:cNvPr id="5" name="Rectangle 4"/>
          <p:cNvSpPr txBox="1">
            <a:spLocks noChangeArrowheads="1"/>
          </p:cNvSpPr>
          <p:nvPr/>
        </p:nvSpPr>
        <p:spPr>
          <a:xfrm>
            <a:off x="990600" y="1371600"/>
            <a:ext cx="4038600" cy="4525963"/>
          </a:xfrm>
          <a:prstGeom prst="rect">
            <a:avLst/>
          </a:prstGeom>
        </p:spPr>
        <p:txBody>
          <a:bodyPr/>
          <a:lstStyle/>
          <a:p>
            <a:pPr marL="533400" marR="0" lvl="0" indent="-533400" algn="l" defTabSz="914400" rtl="0" eaLnBrk="1" fontAlgn="auto" latinLnBrk="0" hangingPunct="1">
              <a:lnSpc>
                <a:spcPct val="90000"/>
              </a:lnSpc>
              <a:spcBef>
                <a:spcPct val="20000"/>
              </a:spcBef>
              <a:spcAft>
                <a:spcPts val="0"/>
              </a:spcAft>
              <a:buClrTx/>
              <a:buSzTx/>
              <a:buFontTx/>
              <a:buAutoNum type="arabicPeriod"/>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High Fe in Blood Areas by X-ray fluorescence</a:t>
            </a:r>
          </a:p>
          <a:p>
            <a:pPr marL="533400" marR="0" lvl="0" indent="-533400" algn="l" defTabSz="914400" rtl="0" eaLnBrk="1" fontAlgn="auto" latinLnBrk="0" hangingPunct="1">
              <a:lnSpc>
                <a:spcPct val="90000"/>
              </a:lnSpc>
              <a:spcBef>
                <a:spcPct val="20000"/>
              </a:spcBef>
              <a:spcAft>
                <a:spcPts val="0"/>
              </a:spcAft>
              <a:buClrTx/>
              <a:buSzTx/>
              <a:buFontTx/>
              <a:buAutoNum type="arabicPeriod"/>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Indicative reflection spectra</a:t>
            </a:r>
          </a:p>
          <a:p>
            <a:pPr marL="533400" marR="0" lvl="0" indent="-533400" algn="l" defTabSz="914400" rtl="0" eaLnBrk="1" fontAlgn="auto" latinLnBrk="0" hangingPunct="1">
              <a:lnSpc>
                <a:spcPct val="90000"/>
              </a:lnSpc>
              <a:spcBef>
                <a:spcPct val="20000"/>
              </a:spcBef>
              <a:spcAft>
                <a:spcPts val="0"/>
              </a:spcAft>
              <a:buClrTx/>
              <a:buSzTx/>
              <a:buFontTx/>
              <a:buAutoNum type="arabicPeriod"/>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Indicative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microspectrophotometric</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transmission spectra</a:t>
            </a:r>
          </a:p>
          <a:p>
            <a:pPr marL="533400" marR="0" lvl="0" indent="-533400" algn="l" defTabSz="914400" rtl="0" eaLnBrk="1" fontAlgn="auto" latinLnBrk="0" hangingPunct="1">
              <a:lnSpc>
                <a:spcPct val="90000"/>
              </a:lnSpc>
              <a:spcBef>
                <a:spcPct val="20000"/>
              </a:spcBef>
              <a:spcAft>
                <a:spcPts val="0"/>
              </a:spcAft>
              <a:buClrTx/>
              <a:buSzTx/>
              <a:buFontTx/>
              <a:buAutoNum type="arabicPeriod"/>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Chemical generation of characteristic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porphyrin</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fluorescence</a:t>
            </a:r>
          </a:p>
          <a:p>
            <a:pPr marL="533400" marR="0" lvl="0" indent="-533400" algn="l" defTabSz="914400" rtl="0" eaLnBrk="1" fontAlgn="auto" latinLnBrk="0" hangingPunct="1">
              <a:lnSpc>
                <a:spcPct val="90000"/>
              </a:lnSpc>
              <a:spcBef>
                <a:spcPct val="20000"/>
              </a:spcBef>
              <a:spcAft>
                <a:spcPts val="0"/>
              </a:spcAft>
              <a:buClrTx/>
              <a:buSzTx/>
              <a:buFontTx/>
              <a:buAutoNum type="arabicPeriod"/>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Positive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hemochromagen</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tests</a:t>
            </a:r>
          </a:p>
          <a:p>
            <a:pPr marL="533400" marR="0" lvl="0" indent="-533400" algn="l" defTabSz="914400" rtl="0" eaLnBrk="1" fontAlgn="auto" latinLnBrk="0" hangingPunct="1">
              <a:lnSpc>
                <a:spcPct val="90000"/>
              </a:lnSpc>
              <a:spcBef>
                <a:spcPct val="20000"/>
              </a:spcBef>
              <a:spcAft>
                <a:spcPts val="0"/>
              </a:spcAft>
              <a:buClrTx/>
              <a:buSzTx/>
              <a:buFontTx/>
              <a:buAutoNum type="arabicPeriod"/>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Positive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cyanmethemoglobin</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tests</a:t>
            </a:r>
          </a:p>
        </p:txBody>
      </p:sp>
      <p:sp>
        <p:nvSpPr>
          <p:cNvPr id="6" name="Rectangle 5"/>
          <p:cNvSpPr txBox="1">
            <a:spLocks noChangeArrowheads="1"/>
          </p:cNvSpPr>
          <p:nvPr/>
        </p:nvSpPr>
        <p:spPr>
          <a:xfrm>
            <a:off x="5181600" y="1371600"/>
            <a:ext cx="4038600" cy="4525963"/>
          </a:xfrm>
          <a:prstGeom prst="rect">
            <a:avLst/>
          </a:prstGeom>
        </p:spPr>
        <p:txBody>
          <a:bodyPr/>
          <a:lstStyle/>
          <a:p>
            <a:pPr marL="533400" marR="0" lvl="0" indent="-533400" algn="l" defTabSz="914400" rtl="0" eaLnBrk="1" fontAlgn="auto" latinLnBrk="0" hangingPunct="1">
              <a:lnSpc>
                <a:spcPct val="90000"/>
              </a:lnSpc>
              <a:spcBef>
                <a:spcPct val="20000"/>
              </a:spcBef>
              <a:spcAft>
                <a:spcPts val="0"/>
              </a:spcAft>
              <a:buClrTx/>
              <a:buSzTx/>
              <a:buFontTx/>
              <a:buAutoNum type="arabicPeriod" startAt="7"/>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Positive detection of bile pigments</a:t>
            </a:r>
          </a:p>
          <a:p>
            <a:pPr marL="533400" marR="0" lvl="0" indent="-533400" algn="l" defTabSz="914400" rtl="0" eaLnBrk="1" fontAlgn="auto" latinLnBrk="0" hangingPunct="1">
              <a:lnSpc>
                <a:spcPct val="90000"/>
              </a:lnSpc>
              <a:spcBef>
                <a:spcPct val="20000"/>
              </a:spcBef>
              <a:spcAft>
                <a:spcPts val="0"/>
              </a:spcAft>
              <a:buClrTx/>
              <a:buSzTx/>
              <a:buFontTx/>
              <a:buAutoNum type="arabicPeriod" startAt="7"/>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Positive demonstration of protein</a:t>
            </a:r>
          </a:p>
          <a:p>
            <a:pPr marL="533400" marR="0" lvl="0" indent="-533400" algn="l" defTabSz="914400" rtl="0" eaLnBrk="1" fontAlgn="auto" latinLnBrk="0" hangingPunct="1">
              <a:lnSpc>
                <a:spcPct val="90000"/>
              </a:lnSpc>
              <a:spcBef>
                <a:spcPct val="20000"/>
              </a:spcBef>
              <a:spcAft>
                <a:spcPts val="0"/>
              </a:spcAft>
              <a:buClrTx/>
              <a:buSzTx/>
              <a:buFontTx/>
              <a:buAutoNum type="arabicPeriod" startAt="7"/>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Positive indication of albumin specifically</a:t>
            </a:r>
          </a:p>
          <a:p>
            <a:pPr marL="533400" marR="0" lvl="0" indent="-533400" algn="l" defTabSz="914400" rtl="0" eaLnBrk="1" fontAlgn="auto" latinLnBrk="0" hangingPunct="1">
              <a:lnSpc>
                <a:spcPct val="90000"/>
              </a:lnSpc>
              <a:spcBef>
                <a:spcPct val="20000"/>
              </a:spcBef>
              <a:spcAft>
                <a:spcPts val="0"/>
              </a:spcAft>
              <a:buClrTx/>
              <a:buSzTx/>
              <a:buFontTx/>
              <a:buAutoNum type="arabicPeriod" startAt="7"/>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Protease tests, leaving no residues</a:t>
            </a:r>
          </a:p>
          <a:p>
            <a:pPr marL="533400" marR="0" lvl="0" indent="-533400" algn="l" defTabSz="914400" rtl="0" eaLnBrk="1" fontAlgn="auto" latinLnBrk="0" hangingPunct="1">
              <a:lnSpc>
                <a:spcPct val="90000"/>
              </a:lnSpc>
              <a:spcBef>
                <a:spcPct val="20000"/>
              </a:spcBef>
              <a:spcAft>
                <a:spcPts val="0"/>
              </a:spcAft>
              <a:buClrTx/>
              <a:buSzTx/>
              <a:buFontTx/>
              <a:buAutoNum type="arabicPeriod" startAt="7"/>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Microscopic appearance as compared with appropriate controls</a:t>
            </a:r>
          </a:p>
          <a:p>
            <a:pPr marL="533400" marR="0" lvl="0" indent="-533400" algn="l" defTabSz="914400" rtl="0" eaLnBrk="1" fontAlgn="auto" latinLnBrk="0" hangingPunct="1">
              <a:lnSpc>
                <a:spcPct val="90000"/>
              </a:lnSpc>
              <a:spcBef>
                <a:spcPct val="20000"/>
              </a:spcBef>
              <a:spcAft>
                <a:spcPts val="0"/>
              </a:spcAft>
              <a:buClrTx/>
              <a:buSzTx/>
              <a:buFontTx/>
              <a:buAutoNum type="arabicPeriod" startAt="7"/>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Forensic judgment of the appearance of the various wound and blood marks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0"/>
            <a:ext cx="8229600" cy="1143000"/>
          </a:xfrm>
        </p:spPr>
        <p:txBody>
          <a:bodyPr>
            <a:normAutofit/>
          </a:bodyPr>
          <a:lstStyle/>
          <a:p>
            <a:r>
              <a:rPr lang="en-US" dirty="0" smtClean="0"/>
              <a:t>Some Mark Evans Micrographs</a:t>
            </a:r>
            <a:endParaRPr lang="en-US" dirty="0"/>
          </a:p>
        </p:txBody>
      </p:sp>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43</a:t>
            </a:fld>
            <a:endParaRPr lang="en-US"/>
          </a:p>
        </p:txBody>
      </p:sp>
      <p:pic>
        <p:nvPicPr>
          <p:cNvPr id="5" name="Picture 5" descr="78strp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676400"/>
            <a:ext cx="3219227"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34" name="Picture 2" descr="G:\LLI-Shroud\Evans TIFS2\ME-05m.tif"/>
          <p:cNvPicPr>
            <a:picLocks noChangeAspect="1" noChangeArrowheads="1"/>
          </p:cNvPicPr>
          <p:nvPr/>
        </p:nvPicPr>
        <p:blipFill>
          <a:blip r:embed="rId3" cstate="print"/>
          <a:srcRect/>
          <a:stretch>
            <a:fillRect/>
          </a:stretch>
        </p:blipFill>
        <p:spPr bwMode="auto">
          <a:xfrm>
            <a:off x="3200400" y="914400"/>
            <a:ext cx="1809750" cy="1185863"/>
          </a:xfrm>
          <a:prstGeom prst="rect">
            <a:avLst/>
          </a:prstGeom>
          <a:noFill/>
        </p:spPr>
      </p:pic>
      <p:sp>
        <p:nvSpPr>
          <p:cNvPr id="7" name="TextBox 6"/>
          <p:cNvSpPr txBox="1"/>
          <p:nvPr/>
        </p:nvSpPr>
        <p:spPr>
          <a:xfrm>
            <a:off x="3406526" y="2057400"/>
            <a:ext cx="1598515" cy="646331"/>
          </a:xfrm>
          <a:prstGeom prst="rect">
            <a:avLst/>
          </a:prstGeom>
          <a:noFill/>
        </p:spPr>
        <p:txBody>
          <a:bodyPr wrap="none" rtlCol="0">
            <a:spAutoFit/>
          </a:bodyPr>
          <a:lstStyle/>
          <a:p>
            <a:r>
              <a:rPr lang="en-US" dirty="0" smtClean="0"/>
              <a:t>ME-5 small of</a:t>
            </a:r>
          </a:p>
          <a:p>
            <a:r>
              <a:rPr lang="en-US" dirty="0" smtClean="0"/>
              <a:t>back blood x32</a:t>
            </a:r>
            <a:endParaRPr lang="en-US" dirty="0"/>
          </a:p>
        </p:txBody>
      </p:sp>
      <p:pic>
        <p:nvPicPr>
          <p:cNvPr id="146435" name="Picture 3" descr="G:\LLI-Shroud\Evans TIFS2\ME-06m.tif"/>
          <p:cNvPicPr>
            <a:picLocks noChangeAspect="1" noChangeArrowheads="1"/>
          </p:cNvPicPr>
          <p:nvPr/>
        </p:nvPicPr>
        <p:blipFill>
          <a:blip r:embed="rId4" cstate="print"/>
          <a:srcRect/>
          <a:stretch>
            <a:fillRect/>
          </a:stretch>
        </p:blipFill>
        <p:spPr bwMode="auto">
          <a:xfrm>
            <a:off x="5334000" y="914400"/>
            <a:ext cx="1789113" cy="1185863"/>
          </a:xfrm>
          <a:prstGeom prst="rect">
            <a:avLst/>
          </a:prstGeom>
          <a:noFill/>
        </p:spPr>
      </p:pic>
      <p:sp>
        <p:nvSpPr>
          <p:cNvPr id="9" name="TextBox 8"/>
          <p:cNvSpPr txBox="1"/>
          <p:nvPr/>
        </p:nvSpPr>
        <p:spPr>
          <a:xfrm>
            <a:off x="5257800" y="2057400"/>
            <a:ext cx="1965603" cy="646331"/>
          </a:xfrm>
          <a:prstGeom prst="rect">
            <a:avLst/>
          </a:prstGeom>
          <a:noFill/>
        </p:spPr>
        <p:txBody>
          <a:bodyPr wrap="none" rtlCol="0">
            <a:spAutoFit/>
          </a:bodyPr>
          <a:lstStyle/>
          <a:p>
            <a:r>
              <a:rPr lang="en-US" dirty="0" smtClean="0"/>
              <a:t>ME-6 Dense blood </a:t>
            </a:r>
          </a:p>
          <a:p>
            <a:r>
              <a:rPr lang="en-US" dirty="0" smtClean="0"/>
              <a:t>small of back x32</a:t>
            </a:r>
            <a:endParaRPr lang="en-US" dirty="0"/>
          </a:p>
        </p:txBody>
      </p:sp>
      <p:pic>
        <p:nvPicPr>
          <p:cNvPr id="146436" name="Picture 4" descr="G:\LLI-Shroud\Evans TIFS2\ME-15m.tif"/>
          <p:cNvPicPr>
            <a:picLocks noChangeAspect="1" noChangeArrowheads="1"/>
          </p:cNvPicPr>
          <p:nvPr/>
        </p:nvPicPr>
        <p:blipFill>
          <a:blip r:embed="rId5" cstate="print"/>
          <a:srcRect/>
          <a:stretch>
            <a:fillRect/>
          </a:stretch>
        </p:blipFill>
        <p:spPr bwMode="auto">
          <a:xfrm>
            <a:off x="3200400" y="2743200"/>
            <a:ext cx="1835150" cy="1238250"/>
          </a:xfrm>
          <a:prstGeom prst="rect">
            <a:avLst/>
          </a:prstGeom>
          <a:noFill/>
        </p:spPr>
      </p:pic>
      <p:sp>
        <p:nvSpPr>
          <p:cNvPr id="11" name="TextBox 10"/>
          <p:cNvSpPr txBox="1"/>
          <p:nvPr/>
        </p:nvSpPr>
        <p:spPr>
          <a:xfrm>
            <a:off x="3200400" y="3886200"/>
            <a:ext cx="1832553" cy="646331"/>
          </a:xfrm>
          <a:prstGeom prst="rect">
            <a:avLst/>
          </a:prstGeom>
          <a:noFill/>
        </p:spPr>
        <p:txBody>
          <a:bodyPr wrap="none" rtlCol="0">
            <a:spAutoFit/>
          </a:bodyPr>
          <a:lstStyle/>
          <a:p>
            <a:r>
              <a:rPr lang="en-US" dirty="0" smtClean="0"/>
              <a:t>ME-15 clear cloth</a:t>
            </a:r>
          </a:p>
          <a:p>
            <a:r>
              <a:rPr lang="en-US" dirty="0" smtClean="0"/>
              <a:t>location C13 x32</a:t>
            </a:r>
            <a:endParaRPr lang="en-US" dirty="0"/>
          </a:p>
        </p:txBody>
      </p:sp>
      <p:pic>
        <p:nvPicPr>
          <p:cNvPr id="146437" name="Picture 5" descr="G:\LLI-Shroud\Evans TIFS2\ME-17m.tif"/>
          <p:cNvPicPr>
            <a:picLocks noChangeAspect="1" noChangeArrowheads="1"/>
          </p:cNvPicPr>
          <p:nvPr/>
        </p:nvPicPr>
        <p:blipFill>
          <a:blip r:embed="rId6" cstate="print"/>
          <a:srcRect/>
          <a:stretch>
            <a:fillRect/>
          </a:stretch>
        </p:blipFill>
        <p:spPr bwMode="auto">
          <a:xfrm>
            <a:off x="5324764" y="2773220"/>
            <a:ext cx="1816100" cy="1189037"/>
          </a:xfrm>
          <a:prstGeom prst="rect">
            <a:avLst/>
          </a:prstGeom>
          <a:noFill/>
        </p:spPr>
      </p:pic>
      <p:sp>
        <p:nvSpPr>
          <p:cNvPr id="13" name="TextBox 12"/>
          <p:cNvSpPr txBox="1"/>
          <p:nvPr/>
        </p:nvSpPr>
        <p:spPr>
          <a:xfrm>
            <a:off x="5299020" y="3886200"/>
            <a:ext cx="1863780" cy="646331"/>
          </a:xfrm>
          <a:prstGeom prst="rect">
            <a:avLst/>
          </a:prstGeom>
          <a:noFill/>
        </p:spPr>
        <p:txBody>
          <a:bodyPr wrap="none" rtlCol="0">
            <a:spAutoFit/>
          </a:bodyPr>
          <a:lstStyle/>
          <a:p>
            <a:r>
              <a:rPr lang="en-US" dirty="0" smtClean="0"/>
              <a:t>ME-17 dorsal foot</a:t>
            </a:r>
          </a:p>
          <a:p>
            <a:r>
              <a:rPr lang="en-US" dirty="0" smtClean="0"/>
              <a:t>blood x6.3</a:t>
            </a:r>
            <a:endParaRPr lang="en-US" dirty="0"/>
          </a:p>
        </p:txBody>
      </p:sp>
      <p:pic>
        <p:nvPicPr>
          <p:cNvPr id="146438" name="Picture 6" descr="G:\LLI-Shroud\Evans TIFS2\ME-19m.tif"/>
          <p:cNvPicPr>
            <a:picLocks noChangeAspect="1" noChangeArrowheads="1"/>
          </p:cNvPicPr>
          <p:nvPr/>
        </p:nvPicPr>
        <p:blipFill>
          <a:blip r:embed="rId7" cstate="print"/>
          <a:srcRect/>
          <a:stretch>
            <a:fillRect/>
          </a:stretch>
        </p:blipFill>
        <p:spPr bwMode="auto">
          <a:xfrm>
            <a:off x="3200400" y="4495800"/>
            <a:ext cx="1809750" cy="1203325"/>
          </a:xfrm>
          <a:prstGeom prst="rect">
            <a:avLst/>
          </a:prstGeom>
          <a:noFill/>
        </p:spPr>
      </p:pic>
      <p:sp>
        <p:nvSpPr>
          <p:cNvPr id="15" name="TextBox 14"/>
          <p:cNvSpPr txBox="1"/>
          <p:nvPr/>
        </p:nvSpPr>
        <p:spPr>
          <a:xfrm>
            <a:off x="3200400" y="5638800"/>
            <a:ext cx="1798890" cy="646331"/>
          </a:xfrm>
          <a:prstGeom prst="rect">
            <a:avLst/>
          </a:prstGeom>
          <a:noFill/>
        </p:spPr>
        <p:txBody>
          <a:bodyPr wrap="none" rtlCol="0">
            <a:spAutoFit/>
          </a:bodyPr>
          <a:lstStyle/>
          <a:p>
            <a:r>
              <a:rPr lang="en-US" dirty="0" smtClean="0"/>
              <a:t>ME-19 blood and</a:t>
            </a:r>
          </a:p>
          <a:p>
            <a:r>
              <a:rPr lang="en-US" dirty="0" smtClean="0"/>
              <a:t>image foot x32</a:t>
            </a:r>
            <a:endParaRPr lang="en-US" dirty="0"/>
          </a:p>
        </p:txBody>
      </p:sp>
      <p:pic>
        <p:nvPicPr>
          <p:cNvPr id="146439" name="Picture 7" descr="G:\LLI-Shroud\Evans TIFS2\ME-24m.tif"/>
          <p:cNvPicPr>
            <a:picLocks noChangeAspect="1" noChangeArrowheads="1"/>
          </p:cNvPicPr>
          <p:nvPr/>
        </p:nvPicPr>
        <p:blipFill>
          <a:blip r:embed="rId8" cstate="print"/>
          <a:srcRect/>
          <a:stretch>
            <a:fillRect/>
          </a:stretch>
        </p:blipFill>
        <p:spPr bwMode="auto">
          <a:xfrm>
            <a:off x="5334000" y="4495800"/>
            <a:ext cx="1835150" cy="1235075"/>
          </a:xfrm>
          <a:prstGeom prst="rect">
            <a:avLst/>
          </a:prstGeom>
          <a:noFill/>
        </p:spPr>
      </p:pic>
      <p:sp>
        <p:nvSpPr>
          <p:cNvPr id="17" name="TextBox 16"/>
          <p:cNvSpPr txBox="1"/>
          <p:nvPr/>
        </p:nvSpPr>
        <p:spPr>
          <a:xfrm>
            <a:off x="5334000" y="5638800"/>
            <a:ext cx="1935145" cy="646331"/>
          </a:xfrm>
          <a:prstGeom prst="rect">
            <a:avLst/>
          </a:prstGeom>
          <a:noFill/>
        </p:spPr>
        <p:txBody>
          <a:bodyPr wrap="none" rtlCol="0">
            <a:spAutoFit/>
          </a:bodyPr>
          <a:lstStyle/>
          <a:p>
            <a:r>
              <a:rPr lang="en-US" dirty="0" smtClean="0"/>
              <a:t>ME-24 blood small</a:t>
            </a:r>
          </a:p>
          <a:p>
            <a:r>
              <a:rPr lang="en-US" dirty="0" smtClean="0"/>
              <a:t>of back C8 x54</a:t>
            </a:r>
            <a:endParaRPr lang="en-US" dirty="0"/>
          </a:p>
        </p:txBody>
      </p:sp>
      <p:pic>
        <p:nvPicPr>
          <p:cNvPr id="146440" name="Picture 8" descr="G:\LLI-Shroud\Evans TIFS2\ME-29m.tif"/>
          <p:cNvPicPr>
            <a:picLocks noChangeAspect="1" noChangeArrowheads="1"/>
          </p:cNvPicPr>
          <p:nvPr/>
        </p:nvPicPr>
        <p:blipFill>
          <a:blip r:embed="rId9" cstate="print"/>
          <a:srcRect/>
          <a:stretch>
            <a:fillRect/>
          </a:stretch>
        </p:blipFill>
        <p:spPr bwMode="auto">
          <a:xfrm>
            <a:off x="7239000" y="914400"/>
            <a:ext cx="1792287" cy="1209675"/>
          </a:xfrm>
          <a:prstGeom prst="rect">
            <a:avLst/>
          </a:prstGeom>
          <a:noFill/>
        </p:spPr>
      </p:pic>
      <p:sp>
        <p:nvSpPr>
          <p:cNvPr id="19" name="TextBox 18"/>
          <p:cNvSpPr txBox="1"/>
          <p:nvPr/>
        </p:nvSpPr>
        <p:spPr>
          <a:xfrm>
            <a:off x="7162800" y="2048164"/>
            <a:ext cx="1923604" cy="646331"/>
          </a:xfrm>
          <a:prstGeom prst="rect">
            <a:avLst/>
          </a:prstGeom>
          <a:noFill/>
        </p:spPr>
        <p:txBody>
          <a:bodyPr wrap="none" rtlCol="0">
            <a:spAutoFit/>
          </a:bodyPr>
          <a:lstStyle/>
          <a:p>
            <a:r>
              <a:rPr lang="en-US" dirty="0" smtClean="0"/>
              <a:t>ME-29 nose image</a:t>
            </a:r>
          </a:p>
          <a:p>
            <a:r>
              <a:rPr lang="en-US" dirty="0" smtClean="0"/>
              <a:t>location D13 x64</a:t>
            </a:r>
            <a:endParaRPr lang="en-US" dirty="0"/>
          </a:p>
        </p:txBody>
      </p:sp>
      <p:pic>
        <p:nvPicPr>
          <p:cNvPr id="146441" name="Picture 9" descr="G:\LLI-Shroud\Evans TIFS2\ME-20m.tif"/>
          <p:cNvPicPr>
            <a:picLocks noChangeAspect="1" noChangeArrowheads="1"/>
          </p:cNvPicPr>
          <p:nvPr/>
        </p:nvPicPr>
        <p:blipFill>
          <a:blip r:embed="rId10" cstate="print"/>
          <a:srcRect/>
          <a:stretch>
            <a:fillRect/>
          </a:stretch>
        </p:blipFill>
        <p:spPr bwMode="auto">
          <a:xfrm>
            <a:off x="7239000" y="2782456"/>
            <a:ext cx="1798637" cy="1195387"/>
          </a:xfrm>
          <a:prstGeom prst="rect">
            <a:avLst/>
          </a:prstGeom>
          <a:noFill/>
        </p:spPr>
      </p:pic>
      <p:sp>
        <p:nvSpPr>
          <p:cNvPr id="21" name="TextBox 20"/>
          <p:cNvSpPr txBox="1"/>
          <p:nvPr/>
        </p:nvSpPr>
        <p:spPr>
          <a:xfrm>
            <a:off x="7186106" y="3886200"/>
            <a:ext cx="1805494" cy="646331"/>
          </a:xfrm>
          <a:prstGeom prst="rect">
            <a:avLst/>
          </a:prstGeom>
          <a:noFill/>
        </p:spPr>
        <p:txBody>
          <a:bodyPr wrap="none" rtlCol="0">
            <a:spAutoFit/>
          </a:bodyPr>
          <a:lstStyle/>
          <a:p>
            <a:r>
              <a:rPr lang="en-US" dirty="0" smtClean="0"/>
              <a:t>ME-20 image eye</a:t>
            </a:r>
          </a:p>
          <a:p>
            <a:r>
              <a:rPr lang="en-US" dirty="0" smtClean="0"/>
              <a:t>loc D13 x32</a:t>
            </a:r>
            <a:endParaRPr lang="en-US" dirty="0"/>
          </a:p>
        </p:txBody>
      </p:sp>
      <p:pic>
        <p:nvPicPr>
          <p:cNvPr id="146442" name="Picture 10" descr="G:\LLI-Shroud\Evans TIFS2\ME-12m.tif"/>
          <p:cNvPicPr>
            <a:picLocks noChangeAspect="1" noChangeArrowheads="1"/>
          </p:cNvPicPr>
          <p:nvPr/>
        </p:nvPicPr>
        <p:blipFill>
          <a:blip r:embed="rId11" cstate="print"/>
          <a:srcRect/>
          <a:stretch>
            <a:fillRect/>
          </a:stretch>
        </p:blipFill>
        <p:spPr bwMode="auto">
          <a:xfrm>
            <a:off x="7281142" y="4525531"/>
            <a:ext cx="1835150" cy="1228725"/>
          </a:xfrm>
          <a:prstGeom prst="rect">
            <a:avLst/>
          </a:prstGeom>
          <a:noFill/>
        </p:spPr>
      </p:pic>
      <p:sp>
        <p:nvSpPr>
          <p:cNvPr id="23" name="TextBox 22"/>
          <p:cNvSpPr txBox="1"/>
          <p:nvPr/>
        </p:nvSpPr>
        <p:spPr>
          <a:xfrm>
            <a:off x="7240456" y="5657272"/>
            <a:ext cx="1293944" cy="646331"/>
          </a:xfrm>
          <a:prstGeom prst="rect">
            <a:avLst/>
          </a:prstGeom>
          <a:noFill/>
        </p:spPr>
        <p:txBody>
          <a:bodyPr wrap="none" rtlCol="0">
            <a:spAutoFit/>
          </a:bodyPr>
          <a:lstStyle/>
          <a:p>
            <a:r>
              <a:rPr lang="en-US" dirty="0" smtClean="0"/>
              <a:t>ME-12 wax</a:t>
            </a:r>
          </a:p>
          <a:p>
            <a:r>
              <a:rPr lang="en-US" dirty="0" smtClean="0"/>
              <a:t>loc F11 x6.3</a:t>
            </a:r>
            <a:endParaRPr lang="en-US" dirty="0"/>
          </a:p>
        </p:txBody>
      </p:sp>
      <p:sp>
        <p:nvSpPr>
          <p:cNvPr id="24" name="TextBox 23"/>
          <p:cNvSpPr txBox="1"/>
          <p:nvPr/>
        </p:nvSpPr>
        <p:spPr>
          <a:xfrm>
            <a:off x="533400" y="5410200"/>
            <a:ext cx="2584297" cy="369332"/>
          </a:xfrm>
          <a:prstGeom prst="rect">
            <a:avLst/>
          </a:prstGeom>
          <a:noFill/>
        </p:spPr>
        <p:txBody>
          <a:bodyPr wrap="none" rtlCol="0">
            <a:spAutoFit/>
          </a:bodyPr>
          <a:lstStyle/>
          <a:p>
            <a:r>
              <a:rPr lang="en-US" dirty="0" smtClean="0"/>
              <a:t>There are 32 micrographs</a:t>
            </a:r>
            <a:endParaRPr lang="en-US" dirty="0"/>
          </a:p>
        </p:txBody>
      </p:sp>
      <p:sp>
        <p:nvSpPr>
          <p:cNvPr id="25" name="TextBox 24"/>
          <p:cNvSpPr txBox="1"/>
          <p:nvPr/>
        </p:nvSpPr>
        <p:spPr>
          <a:xfrm>
            <a:off x="3505200" y="6169223"/>
            <a:ext cx="5182509" cy="307777"/>
          </a:xfrm>
          <a:prstGeom prst="rect">
            <a:avLst/>
          </a:prstGeom>
          <a:noFill/>
        </p:spPr>
        <p:txBody>
          <a:bodyPr wrap="none" rtlCol="0">
            <a:spAutoFit/>
          </a:bodyPr>
          <a:lstStyle/>
          <a:p>
            <a:r>
              <a:rPr lang="en-US" sz="1400" dirty="0" smtClean="0">
                <a:hlinkClick r:id="rId12"/>
              </a:rPr>
              <a:t>https://shroudofturin.files.wordpress.com/2013/11/mark-evans.pdf</a:t>
            </a:r>
            <a:r>
              <a:rPr lang="en-US" sz="1400" dirty="0" smtClean="0"/>
              <a:t> </a:t>
            </a:r>
            <a:endParaRPr lang="en-US" sz="1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8229600" cy="1143000"/>
          </a:xfrm>
        </p:spPr>
        <p:txBody>
          <a:bodyPr/>
          <a:lstStyle/>
          <a:p>
            <a:r>
              <a:rPr lang="en-US" dirty="0" smtClean="0"/>
              <a:t>Dorsal Microphotography Map</a:t>
            </a:r>
            <a:endParaRPr lang="en-US" dirty="0"/>
          </a:p>
        </p:txBody>
      </p:sp>
      <p:sp>
        <p:nvSpPr>
          <p:cNvPr id="3" name="Footer Placeholder 2"/>
          <p:cNvSpPr>
            <a:spLocks noGrp="1"/>
          </p:cNvSpPr>
          <p:nvPr>
            <p:ph type="ftr" sz="quarter" idx="11"/>
          </p:nvPr>
        </p:nvSpPr>
        <p:spPr/>
        <p:txBody>
          <a:bodyPr/>
          <a:lstStyle/>
          <a:p>
            <a:r>
              <a:rPr lang="en-US" smtClean="0"/>
              <a:t>An Enduring Mystery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44</a:t>
            </a:fld>
            <a:endParaRPr lang="en-US" dirty="0"/>
          </a:p>
        </p:txBody>
      </p:sp>
      <p:pic>
        <p:nvPicPr>
          <p:cNvPr id="148482" name="Picture 2" descr="https://www.shroud.com/mapmic4d.gif"/>
          <p:cNvPicPr>
            <a:picLocks noChangeAspect="1" noChangeArrowheads="1"/>
          </p:cNvPicPr>
          <p:nvPr/>
        </p:nvPicPr>
        <p:blipFill>
          <a:blip r:embed="rId2" cstate="print"/>
          <a:srcRect/>
          <a:stretch>
            <a:fillRect/>
          </a:stretch>
        </p:blipFill>
        <p:spPr bwMode="auto">
          <a:xfrm>
            <a:off x="381000" y="1676400"/>
            <a:ext cx="8536296" cy="4419600"/>
          </a:xfrm>
          <a:prstGeom prst="rect">
            <a:avLst/>
          </a:prstGeom>
          <a:noFill/>
        </p:spPr>
      </p:pic>
      <p:sp>
        <p:nvSpPr>
          <p:cNvPr id="6" name="Rectangle 5"/>
          <p:cNvSpPr/>
          <p:nvPr/>
        </p:nvSpPr>
        <p:spPr>
          <a:xfrm>
            <a:off x="2667000" y="6096000"/>
            <a:ext cx="3964547" cy="369332"/>
          </a:xfrm>
          <a:prstGeom prst="rect">
            <a:avLst/>
          </a:prstGeom>
        </p:spPr>
        <p:txBody>
          <a:bodyPr wrap="none">
            <a:spAutoFit/>
          </a:bodyPr>
          <a:lstStyle/>
          <a:p>
            <a:r>
              <a:rPr lang="en-US" dirty="0" smtClean="0">
                <a:hlinkClick r:id="rId3"/>
              </a:rPr>
              <a:t>https://www.shroud.com/mapping.htm</a:t>
            </a:r>
            <a:r>
              <a:rPr lang="en-US" dirty="0" smtClean="0"/>
              <a:t> </a:t>
            </a:r>
            <a:endParaRPr lang="en-US" dirty="0"/>
          </a:p>
        </p:txBody>
      </p:sp>
      <p:sp>
        <p:nvSpPr>
          <p:cNvPr id="7" name="TextBox 6"/>
          <p:cNvSpPr txBox="1"/>
          <p:nvPr/>
        </p:nvSpPr>
        <p:spPr>
          <a:xfrm>
            <a:off x="1905000" y="1295400"/>
            <a:ext cx="6209905" cy="369332"/>
          </a:xfrm>
          <a:prstGeom prst="rect">
            <a:avLst/>
          </a:prstGeom>
          <a:noFill/>
        </p:spPr>
        <p:txBody>
          <a:bodyPr wrap="none" rtlCol="0">
            <a:spAutoFit/>
          </a:bodyPr>
          <a:lstStyle/>
          <a:p>
            <a:r>
              <a:rPr lang="en-US" dirty="0" smtClean="0">
                <a:hlinkClick r:id="rId4"/>
              </a:rPr>
              <a:t>http://www.sindonology.org/photomicrographs.shtml#locations</a:t>
            </a:r>
            <a:r>
              <a:rPr lang="en-US" dirty="0" smtClean="0"/>
              <a:t> </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8229600" cy="1143000"/>
          </a:xfrm>
        </p:spPr>
        <p:txBody>
          <a:bodyPr/>
          <a:lstStyle/>
          <a:p>
            <a:r>
              <a:rPr lang="en-US" dirty="0" smtClean="0"/>
              <a:t>Ventral Microphotography Map</a:t>
            </a:r>
            <a:endParaRPr lang="en-US" dirty="0"/>
          </a:p>
        </p:txBody>
      </p:sp>
      <p:sp>
        <p:nvSpPr>
          <p:cNvPr id="3" name="Footer Placeholder 2"/>
          <p:cNvSpPr>
            <a:spLocks noGrp="1"/>
          </p:cNvSpPr>
          <p:nvPr>
            <p:ph type="ftr" sz="quarter" idx="11"/>
          </p:nvPr>
        </p:nvSpPr>
        <p:spPr/>
        <p:txBody>
          <a:bodyPr/>
          <a:lstStyle/>
          <a:p>
            <a:r>
              <a:rPr lang="en-US" smtClean="0"/>
              <a:t>An Enduring Mystery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45</a:t>
            </a:fld>
            <a:endParaRPr lang="en-US"/>
          </a:p>
        </p:txBody>
      </p:sp>
      <p:pic>
        <p:nvPicPr>
          <p:cNvPr id="171010" name="Picture 2" descr="https://www.shroud.com/mapmic4v.gif"/>
          <p:cNvPicPr>
            <a:picLocks noChangeAspect="1" noChangeArrowheads="1"/>
          </p:cNvPicPr>
          <p:nvPr/>
        </p:nvPicPr>
        <p:blipFill>
          <a:blip r:embed="rId2" cstate="print"/>
          <a:srcRect/>
          <a:stretch>
            <a:fillRect/>
          </a:stretch>
        </p:blipFill>
        <p:spPr bwMode="auto">
          <a:xfrm>
            <a:off x="381000" y="1600200"/>
            <a:ext cx="8524144" cy="4495800"/>
          </a:xfrm>
          <a:prstGeom prst="rect">
            <a:avLst/>
          </a:prstGeom>
          <a:noFill/>
        </p:spPr>
      </p:pic>
      <p:sp>
        <p:nvSpPr>
          <p:cNvPr id="6" name="Rectangle 5"/>
          <p:cNvSpPr/>
          <p:nvPr/>
        </p:nvSpPr>
        <p:spPr>
          <a:xfrm>
            <a:off x="2667000" y="6096000"/>
            <a:ext cx="3964547" cy="369332"/>
          </a:xfrm>
          <a:prstGeom prst="rect">
            <a:avLst/>
          </a:prstGeom>
        </p:spPr>
        <p:txBody>
          <a:bodyPr wrap="none">
            <a:spAutoFit/>
          </a:bodyPr>
          <a:lstStyle/>
          <a:p>
            <a:r>
              <a:rPr lang="en-US" dirty="0" smtClean="0">
                <a:hlinkClick r:id="rId3"/>
              </a:rPr>
              <a:t>https://www.shroud.com/mapping.htm</a:t>
            </a:r>
            <a:r>
              <a:rPr lang="en-US" dirty="0" smtClean="0"/>
              <a:t> </a:t>
            </a:r>
            <a:endParaRPr lang="en-US" dirty="0"/>
          </a:p>
        </p:txBody>
      </p:sp>
      <p:sp>
        <p:nvSpPr>
          <p:cNvPr id="7" name="TextBox 6"/>
          <p:cNvSpPr txBox="1"/>
          <p:nvPr/>
        </p:nvSpPr>
        <p:spPr>
          <a:xfrm>
            <a:off x="1828800" y="1219200"/>
            <a:ext cx="6209905" cy="369332"/>
          </a:xfrm>
          <a:prstGeom prst="rect">
            <a:avLst/>
          </a:prstGeom>
          <a:noFill/>
        </p:spPr>
        <p:txBody>
          <a:bodyPr wrap="none" rtlCol="0">
            <a:spAutoFit/>
          </a:bodyPr>
          <a:lstStyle/>
          <a:p>
            <a:r>
              <a:rPr lang="en-US" dirty="0" smtClean="0">
                <a:hlinkClick r:id="rId4"/>
              </a:rPr>
              <a:t>http://www.sindonology.org/photomicrographs.shtml#locations</a:t>
            </a:r>
            <a:r>
              <a:rPr lang="en-US" dirty="0" smtClean="0"/>
              <a:t> </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46</a:t>
            </a:fld>
            <a:endParaRPr lang="en-US"/>
          </a:p>
        </p:txBody>
      </p:sp>
      <p:pic>
        <p:nvPicPr>
          <p:cNvPr id="4" name="Picture 6" descr="http://www.shroudofjesus.com/images/photo70.jpg"/>
          <p:cNvPicPr>
            <a:picLocks noChangeAspect="1" noChangeArrowheads="1"/>
          </p:cNvPicPr>
          <p:nvPr/>
        </p:nvPicPr>
        <p:blipFill>
          <a:blip r:embed="rId2" cstate="print"/>
          <a:srcRect/>
          <a:stretch>
            <a:fillRect/>
          </a:stretch>
        </p:blipFill>
        <p:spPr bwMode="auto">
          <a:xfrm>
            <a:off x="58856" y="4267200"/>
            <a:ext cx="5775956" cy="2209800"/>
          </a:xfrm>
          <a:prstGeom prst="rect">
            <a:avLst/>
          </a:prstGeom>
          <a:noFill/>
        </p:spPr>
      </p:pic>
      <p:sp>
        <p:nvSpPr>
          <p:cNvPr id="5" name="Title 1"/>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A Blood Mystery</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Content Placeholder 2"/>
          <p:cNvSpPr txBox="1">
            <a:spLocks/>
          </p:cNvSpPr>
          <p:nvPr/>
        </p:nvSpPr>
        <p:spPr>
          <a:xfrm>
            <a:off x="2286000" y="990600"/>
            <a:ext cx="62484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Why does blood that should be on the face appear to be in the hair?</a:t>
            </a:r>
          </a:p>
          <a:p>
            <a:pPr marL="800100" lvl="1" indent="-342900">
              <a:spcBef>
                <a:spcPct val="20000"/>
              </a:spcBef>
              <a:buFont typeface="Arial" pitchFamily="34" charset="0"/>
              <a:buChar char="•"/>
            </a:pPr>
            <a:r>
              <a:rPr lang="en-US" sz="3200" dirty="0" smtClean="0"/>
              <a:t>Cloth shift</a:t>
            </a:r>
            <a:br>
              <a:rPr lang="en-US" sz="3200" dirty="0" smtClean="0"/>
            </a:br>
            <a:r>
              <a:rPr lang="en-US" sz="3200" dirty="0" smtClean="0"/>
              <a:t>between blood</a:t>
            </a:r>
            <a:br>
              <a:rPr lang="en-US" sz="3200" dirty="0" smtClean="0"/>
            </a:br>
            <a:r>
              <a:rPr lang="en-US" sz="3200" dirty="0" smtClean="0"/>
              <a:t>and image</a:t>
            </a:r>
            <a:br>
              <a:rPr lang="en-US" sz="3200" dirty="0" smtClean="0"/>
            </a:br>
            <a:r>
              <a:rPr lang="en-US" sz="3200" dirty="0" smtClean="0"/>
              <a:t>transfer</a:t>
            </a:r>
          </a:p>
          <a:p>
            <a:pPr marL="800100" lvl="1" indent="-342900">
              <a:spcBef>
                <a:spcPct val="20000"/>
              </a:spcBef>
            </a:pPr>
            <a:endParaRPr lang="en-US" sz="3200" dirty="0" smtClean="0"/>
          </a:p>
        </p:txBody>
      </p:sp>
      <p:sp>
        <p:nvSpPr>
          <p:cNvPr id="8" name="Slide Number Placeholder 4"/>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90FEB5F3-CB61-404A-B7D4-8A0E8568386E}"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9" name="Picture 4" descr="http://www.bc.edu/alumni/news/news_directory/2014/gilbert_lavoie_profile/_jcr_content/newscontent/textimage/image.img.jpg/1377200901918.jpg"/>
          <p:cNvPicPr>
            <a:picLocks noChangeAspect="1" noChangeArrowheads="1"/>
          </p:cNvPicPr>
          <p:nvPr/>
        </p:nvPicPr>
        <p:blipFill>
          <a:blip r:embed="rId3" cstate="print"/>
          <a:srcRect/>
          <a:stretch>
            <a:fillRect/>
          </a:stretch>
        </p:blipFill>
        <p:spPr bwMode="auto">
          <a:xfrm>
            <a:off x="5715000" y="1994797"/>
            <a:ext cx="3276600" cy="4787003"/>
          </a:xfrm>
          <a:prstGeom prst="rect">
            <a:avLst/>
          </a:prstGeom>
          <a:noFill/>
        </p:spPr>
      </p:pic>
      <p:pic>
        <p:nvPicPr>
          <p:cNvPr id="10" name="Picture 2" descr="https://www.shroud.com/lavoie.jpg"/>
          <p:cNvPicPr>
            <a:picLocks noChangeAspect="1" noChangeArrowheads="1"/>
          </p:cNvPicPr>
          <p:nvPr/>
        </p:nvPicPr>
        <p:blipFill>
          <a:blip r:embed="rId4" cstate="print"/>
          <a:srcRect/>
          <a:stretch>
            <a:fillRect/>
          </a:stretch>
        </p:blipFill>
        <p:spPr bwMode="auto">
          <a:xfrm>
            <a:off x="5591175" y="3552824"/>
            <a:ext cx="1800225" cy="2847976"/>
          </a:xfrm>
          <a:prstGeom prst="rect">
            <a:avLst/>
          </a:prstGeom>
          <a:noFill/>
        </p:spPr>
      </p:pic>
      <p:pic>
        <p:nvPicPr>
          <p:cNvPr id="12" name="Picture 11" descr="CutoutFaceBloodMarks.jpg"/>
          <p:cNvPicPr>
            <a:picLocks noChangeAspect="1"/>
          </p:cNvPicPr>
          <p:nvPr/>
        </p:nvPicPr>
        <p:blipFill>
          <a:blip r:embed="rId5" cstate="print"/>
          <a:stretch>
            <a:fillRect/>
          </a:stretch>
        </p:blipFill>
        <p:spPr>
          <a:xfrm>
            <a:off x="41107" y="2133600"/>
            <a:ext cx="3006893" cy="2195940"/>
          </a:xfrm>
          <a:prstGeom prst="rect">
            <a:avLst/>
          </a:prstGeom>
        </p:spPr>
      </p:pic>
      <p:pic>
        <p:nvPicPr>
          <p:cNvPr id="13" name="Picture 12" descr="EnrieFaceCB.png"/>
          <p:cNvPicPr>
            <a:picLocks noChangeAspect="1"/>
          </p:cNvPicPr>
          <p:nvPr/>
        </p:nvPicPr>
        <p:blipFill>
          <a:blip r:embed="rId6" cstate="print"/>
          <a:stretch>
            <a:fillRect/>
          </a:stretch>
        </p:blipFill>
        <p:spPr>
          <a:xfrm>
            <a:off x="0" y="109319"/>
            <a:ext cx="1759709" cy="2024281"/>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a:stretch>
            <a:fillRect/>
          </a:stretch>
        </p:blipFill>
        <p:spPr bwMode="auto">
          <a:xfrm>
            <a:off x="1095375" y="3019425"/>
            <a:ext cx="8048625" cy="3838575"/>
          </a:xfrm>
          <a:prstGeom prst="rect">
            <a:avLst/>
          </a:prstGeom>
          <a:noFill/>
          <a:ln w="9525">
            <a:noFill/>
            <a:miter lim="800000"/>
            <a:headEnd/>
            <a:tailEnd/>
          </a:ln>
        </p:spPr>
      </p:pic>
      <p:sp>
        <p:nvSpPr>
          <p:cNvPr id="5" name="Title 4"/>
          <p:cNvSpPr>
            <a:spLocks noGrp="1"/>
          </p:cNvSpPr>
          <p:nvPr>
            <p:ph type="title"/>
          </p:nvPr>
        </p:nvSpPr>
        <p:spPr>
          <a:xfrm>
            <a:off x="-228600" y="274638"/>
            <a:ext cx="8229600" cy="1143000"/>
          </a:xfrm>
        </p:spPr>
        <p:txBody>
          <a:bodyPr/>
          <a:lstStyle/>
          <a:p>
            <a:r>
              <a:rPr lang="en-US" dirty="0" smtClean="0"/>
              <a:t>Blood Transport</a:t>
            </a:r>
            <a:endParaRPr lang="en-US" dirty="0"/>
          </a:p>
        </p:txBody>
      </p:sp>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47</a:t>
            </a:fld>
            <a:endParaRPr lang="en-US"/>
          </a:p>
        </p:txBody>
      </p:sp>
      <p:pic>
        <p:nvPicPr>
          <p:cNvPr id="4" name="Picture 8" descr="http://www.shroudofjesus.com/images/photo65.jpg"/>
          <p:cNvPicPr>
            <a:picLocks noChangeAspect="1" noChangeArrowheads="1"/>
          </p:cNvPicPr>
          <p:nvPr/>
        </p:nvPicPr>
        <p:blipFill>
          <a:blip r:embed="rId3" cstate="print"/>
          <a:srcRect/>
          <a:stretch>
            <a:fillRect/>
          </a:stretch>
        </p:blipFill>
        <p:spPr bwMode="auto">
          <a:xfrm>
            <a:off x="6324600" y="0"/>
            <a:ext cx="2819400" cy="3583772"/>
          </a:xfrm>
          <a:prstGeom prst="rect">
            <a:avLst/>
          </a:prstGeom>
          <a:noFill/>
        </p:spPr>
      </p:pic>
      <p:sp>
        <p:nvSpPr>
          <p:cNvPr id="6" name="Content Placeholder 5"/>
          <p:cNvSpPr>
            <a:spLocks noGrp="1"/>
          </p:cNvSpPr>
          <p:nvPr>
            <p:ph idx="1"/>
          </p:nvPr>
        </p:nvSpPr>
        <p:spPr>
          <a:xfrm>
            <a:off x="228600" y="1570037"/>
            <a:ext cx="8229600" cy="4525963"/>
          </a:xfrm>
        </p:spPr>
        <p:txBody>
          <a:bodyPr/>
          <a:lstStyle/>
          <a:p>
            <a:r>
              <a:rPr lang="en-US" dirty="0" smtClean="0"/>
              <a:t>A Cloth-Wrapped Body</a:t>
            </a:r>
          </a:p>
          <a:p>
            <a:pPr lvl="1"/>
            <a:r>
              <a:rPr lang="en-US" dirty="0" smtClean="0"/>
              <a:t>Blood runs down the arm and drips</a:t>
            </a:r>
            <a:br>
              <a:rPr lang="en-US" dirty="0" smtClean="0"/>
            </a:br>
            <a:r>
              <a:rPr lang="en-US" dirty="0" smtClean="0"/>
              <a:t>off the elbow onto the enfolding cloth</a:t>
            </a:r>
            <a:endParaRPr lang="en-US" dirty="0"/>
          </a:p>
        </p:txBody>
      </p:sp>
      <p:sp>
        <p:nvSpPr>
          <p:cNvPr id="8" name="Oval 7"/>
          <p:cNvSpPr/>
          <p:nvPr/>
        </p:nvSpPr>
        <p:spPr>
          <a:xfrm>
            <a:off x="1447800" y="3124200"/>
            <a:ext cx="2438400" cy="1295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48</a:t>
            </a:fld>
            <a:endParaRPr lang="en-US"/>
          </a:p>
        </p:txBody>
      </p:sp>
      <p:sp>
        <p:nvSpPr>
          <p:cNvPr id="4" name="Rectangle 4"/>
          <p:cNvSpPr>
            <a:spLocks noChangeArrowheads="1"/>
          </p:cNvSpPr>
          <p:nvPr/>
        </p:nvSpPr>
        <p:spPr bwMode="auto">
          <a:xfrm>
            <a:off x="1676400" y="609600"/>
            <a:ext cx="64008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5400" dirty="0"/>
              <a:t>STURP Findings</a:t>
            </a:r>
          </a:p>
        </p:txBody>
      </p:sp>
      <p:sp>
        <p:nvSpPr>
          <p:cNvPr id="5" name="Rectangle 5"/>
          <p:cNvSpPr>
            <a:spLocks noChangeArrowheads="1"/>
          </p:cNvSpPr>
          <p:nvPr/>
        </p:nvSpPr>
        <p:spPr bwMode="auto">
          <a:xfrm>
            <a:off x="1066800" y="1600200"/>
            <a:ext cx="7620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sz="2400" dirty="0"/>
              <a:t>the shroud is not a painting, no pigment, no directionality, not an </a:t>
            </a:r>
            <a:r>
              <a:rPr lang="en-US" sz="2400" dirty="0" err="1"/>
              <a:t>albedo</a:t>
            </a:r>
            <a:r>
              <a:rPr lang="en-US" sz="2400" dirty="0"/>
              <a:t> image</a:t>
            </a:r>
          </a:p>
          <a:p>
            <a:pPr marL="342900" indent="-342900">
              <a:lnSpc>
                <a:spcPct val="90000"/>
              </a:lnSpc>
              <a:spcBef>
                <a:spcPct val="20000"/>
              </a:spcBef>
              <a:buFontTx/>
              <a:buChar char="•"/>
            </a:pPr>
            <a:r>
              <a:rPr lang="en-US" sz="2400" dirty="0"/>
              <a:t>the image encodes cloth to body distance</a:t>
            </a:r>
          </a:p>
          <a:p>
            <a:pPr marL="342900" indent="-342900">
              <a:lnSpc>
                <a:spcPct val="90000"/>
              </a:lnSpc>
              <a:spcBef>
                <a:spcPct val="20000"/>
              </a:spcBef>
              <a:buFontTx/>
              <a:buChar char="•"/>
            </a:pPr>
            <a:r>
              <a:rPr lang="en-US" sz="2400" dirty="0"/>
              <a:t>the image is ephemeral no more than 15 to 30 microns thick (one or two fibrils) </a:t>
            </a:r>
          </a:p>
          <a:p>
            <a:pPr marL="342900" indent="-342900">
              <a:lnSpc>
                <a:spcPct val="90000"/>
              </a:lnSpc>
              <a:spcBef>
                <a:spcPct val="20000"/>
              </a:spcBef>
              <a:buFontTx/>
              <a:buChar char="•"/>
            </a:pPr>
            <a:r>
              <a:rPr lang="en-US" sz="2400" dirty="0"/>
              <a:t>the </a:t>
            </a:r>
            <a:r>
              <a:rPr lang="en-US" sz="2400" dirty="0" err="1"/>
              <a:t>chromophore</a:t>
            </a:r>
            <a:r>
              <a:rPr lang="en-US" sz="2400" dirty="0"/>
              <a:t> is straw-yellow, oxidized linen</a:t>
            </a:r>
          </a:p>
          <a:p>
            <a:pPr marL="342900" indent="-342900">
              <a:lnSpc>
                <a:spcPct val="90000"/>
              </a:lnSpc>
              <a:spcBef>
                <a:spcPct val="20000"/>
              </a:spcBef>
              <a:buFontTx/>
              <a:buChar char="•"/>
            </a:pPr>
            <a:r>
              <a:rPr lang="en-US" sz="2400" dirty="0"/>
              <a:t>fluorescent halos surround blood </a:t>
            </a:r>
          </a:p>
          <a:p>
            <a:pPr marL="342900" indent="-342900">
              <a:lnSpc>
                <a:spcPct val="90000"/>
              </a:lnSpc>
              <a:spcBef>
                <a:spcPct val="20000"/>
              </a:spcBef>
              <a:buFontTx/>
              <a:buChar char="•"/>
            </a:pPr>
            <a:r>
              <a:rPr lang="en-US" sz="2400" dirty="0"/>
              <a:t>blood went on before image (no image beneath blood) </a:t>
            </a:r>
          </a:p>
          <a:p>
            <a:pPr marL="342900" indent="-342900">
              <a:lnSpc>
                <a:spcPct val="90000"/>
              </a:lnSpc>
              <a:spcBef>
                <a:spcPct val="20000"/>
              </a:spcBef>
              <a:buFontTx/>
              <a:buChar char="•"/>
            </a:pPr>
            <a:r>
              <a:rPr lang="en-US" sz="2400" dirty="0"/>
              <a:t>the blood is human blood, work by others has shown it is type AB and male (DNA testing)</a:t>
            </a:r>
          </a:p>
          <a:p>
            <a:pPr marL="342900" indent="-342900">
              <a:lnSpc>
                <a:spcPct val="90000"/>
              </a:lnSpc>
              <a:spcBef>
                <a:spcPct val="20000"/>
              </a:spcBef>
              <a:buFontTx/>
              <a:buChar char="•"/>
            </a:pPr>
            <a:r>
              <a:rPr lang="en-US" sz="2400" dirty="0"/>
              <a:t>calcium and strontium and iron are uniformly present on the shroud in small quantities consistent with ancient manufacture of linen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49</a:t>
            </a:fld>
            <a:endParaRPr lang="en-US"/>
          </a:p>
        </p:txBody>
      </p:sp>
      <p:sp>
        <p:nvSpPr>
          <p:cNvPr id="4" name="Rectangle 4"/>
          <p:cNvSpPr>
            <a:spLocks noChangeArrowheads="1"/>
          </p:cNvSpPr>
          <p:nvPr/>
        </p:nvSpPr>
        <p:spPr bwMode="auto">
          <a:xfrm>
            <a:off x="1676400" y="685800"/>
            <a:ext cx="64008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6000" dirty="0"/>
              <a:t>Further Findings</a:t>
            </a:r>
          </a:p>
        </p:txBody>
      </p:sp>
      <p:sp>
        <p:nvSpPr>
          <p:cNvPr id="5" name="Rectangle 5"/>
          <p:cNvSpPr>
            <a:spLocks noChangeArrowheads="1"/>
          </p:cNvSpPr>
          <p:nvPr/>
        </p:nvSpPr>
        <p:spPr bwMode="auto">
          <a:xfrm>
            <a:off x="1066800" y="1828800"/>
            <a:ext cx="7543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sz="2800" dirty="0"/>
              <a:t>the image is medically accurate</a:t>
            </a:r>
          </a:p>
          <a:p>
            <a:pPr marL="342900" indent="-342900">
              <a:lnSpc>
                <a:spcPct val="90000"/>
              </a:lnSpc>
              <a:spcBef>
                <a:spcPct val="20000"/>
              </a:spcBef>
              <a:buFontTx/>
              <a:buChar char="•"/>
            </a:pPr>
            <a:r>
              <a:rPr lang="en-US" sz="2800" dirty="0"/>
              <a:t>venous and arterial blood flows are accurate</a:t>
            </a:r>
          </a:p>
          <a:p>
            <a:pPr marL="342900" indent="-342900">
              <a:lnSpc>
                <a:spcPct val="90000"/>
              </a:lnSpc>
              <a:spcBef>
                <a:spcPct val="20000"/>
              </a:spcBef>
              <a:buFontTx/>
              <a:buChar char="•"/>
            </a:pPr>
            <a:r>
              <a:rPr lang="en-US" sz="2800" dirty="0"/>
              <a:t>distortions are consistent with a cloth wrapped body</a:t>
            </a:r>
          </a:p>
          <a:p>
            <a:pPr marL="342900" indent="-342900">
              <a:lnSpc>
                <a:spcPct val="90000"/>
              </a:lnSpc>
              <a:spcBef>
                <a:spcPct val="20000"/>
              </a:spcBef>
              <a:buFontTx/>
              <a:buChar char="•"/>
            </a:pPr>
            <a:r>
              <a:rPr lang="en-US" sz="2800" dirty="0"/>
              <a:t>forensic medical examiners have no problem interpreting the image</a:t>
            </a:r>
          </a:p>
          <a:p>
            <a:pPr marL="342900" indent="-342900">
              <a:lnSpc>
                <a:spcPct val="90000"/>
              </a:lnSpc>
              <a:spcBef>
                <a:spcPct val="20000"/>
              </a:spcBef>
              <a:buFontTx/>
              <a:buChar char="•"/>
            </a:pPr>
            <a:r>
              <a:rPr lang="en-US" sz="2800" dirty="0"/>
              <a:t>wounds are entirely consistent with 1st century practices</a:t>
            </a:r>
          </a:p>
          <a:p>
            <a:pPr marL="342900" indent="-342900">
              <a:lnSpc>
                <a:spcPct val="90000"/>
              </a:lnSpc>
              <a:spcBef>
                <a:spcPct val="20000"/>
              </a:spcBef>
              <a:buFontTx/>
              <a:buChar char="•"/>
            </a:pPr>
            <a:r>
              <a:rPr lang="en-US" sz="2800" dirty="0"/>
              <a:t>faint and incomplete images of flowers and coins and others (</a:t>
            </a:r>
            <a:r>
              <a:rPr lang="en-US" sz="2800" i="1" dirty="0"/>
              <a:t>speculative</a:t>
            </a:r>
            <a:r>
              <a:rPr lang="en-US" sz="2800" dirty="0"/>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5</a:t>
            </a:fld>
            <a:endParaRPr lang="en-US"/>
          </a:p>
        </p:txBody>
      </p:sp>
      <p:sp>
        <p:nvSpPr>
          <p:cNvPr id="8" name="Footer Placeholder 4"/>
          <p:cNvSpPr txBox="1">
            <a:spLocks/>
          </p:cNvSpPr>
          <p:nvPr/>
        </p:nvSpPr>
        <p:spPr>
          <a:xfrm>
            <a:off x="3124200" y="6245225"/>
            <a:ext cx="28956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bg1"/>
                </a:solidFill>
                <a:effectLst/>
                <a:uLnTx/>
                <a:uFillTx/>
                <a:latin typeface="Arial" charset="0"/>
                <a:ea typeface="+mn-ea"/>
                <a:cs typeface="+mn-cs"/>
              </a:rPr>
              <a:t>Science and the Shroud of Turin © 2014  R. Schneider</a:t>
            </a:r>
            <a:endParaRPr kumimoji="0" lang="en-US" sz="1200" b="0" i="0" u="none" strike="noStrike" kern="1200" cap="none" spc="0" normalizeH="0" baseline="0" noProof="0">
              <a:ln>
                <a:noFill/>
              </a:ln>
              <a:solidFill>
                <a:schemeClr val="bg1"/>
              </a:solidFill>
              <a:effectLst/>
              <a:uLnTx/>
              <a:uFillTx/>
              <a:latin typeface="Arial" charset="0"/>
              <a:ea typeface="+mn-ea"/>
              <a:cs typeface="+mn-cs"/>
            </a:endParaRPr>
          </a:p>
        </p:txBody>
      </p:sp>
      <p:sp>
        <p:nvSpPr>
          <p:cNvPr id="9" name="Slide Number Placeholder 5"/>
          <p:cNvSpPr txBox="1">
            <a:spLocks/>
          </p:cNvSpPr>
          <p:nvPr/>
        </p:nvSpPr>
        <p:spPr>
          <a:xfrm>
            <a:off x="6553200" y="6245225"/>
            <a:ext cx="21336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F8E6D7C-A72F-41EB-92AD-2A7D1796543F}" type="slidenum">
              <a:rPr kumimoji="0" lang="en-US" sz="1200" b="0" i="0" u="none" strike="noStrike" kern="1200" cap="none" spc="0" normalizeH="0" baseline="0" noProof="0" smtClean="0">
                <a:ln>
                  <a:noFill/>
                </a:ln>
                <a:solidFill>
                  <a:schemeClr val="bg1"/>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chemeClr val="bg1"/>
              </a:solidFill>
              <a:effectLst/>
              <a:uLnTx/>
              <a:uFillTx/>
              <a:latin typeface="Arial" charset="0"/>
              <a:ea typeface="+mn-ea"/>
              <a:cs typeface="+mn-cs"/>
            </a:endParaRPr>
          </a:p>
        </p:txBody>
      </p:sp>
      <p:sp>
        <p:nvSpPr>
          <p:cNvPr id="10" name="Rectangle 2"/>
          <p:cNvSpPr txBox="1">
            <a:spLocks noChangeArrowheads="1"/>
          </p:cNvSpPr>
          <p:nvPr/>
        </p:nvSpPr>
        <p:spPr>
          <a:xfrm>
            <a:off x="2209800" y="152400"/>
            <a:ext cx="7086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Science Discovers the Shroud</a:t>
            </a:r>
          </a:p>
        </p:txBody>
      </p:sp>
      <p:sp>
        <p:nvSpPr>
          <p:cNvPr id="11" name="Rectangle 3"/>
          <p:cNvSpPr txBox="1">
            <a:spLocks noChangeArrowheads="1"/>
          </p:cNvSpPr>
          <p:nvPr/>
        </p:nvSpPr>
        <p:spPr>
          <a:xfrm>
            <a:off x="30163" y="3260725"/>
            <a:ext cx="5105400" cy="3581400"/>
          </a:xfrm>
          <a:prstGeom prst="rect">
            <a:avLst/>
          </a:prstGeom>
        </p:spPr>
        <p:txBody>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600" b="0" i="0" u="none" strike="noStrike" kern="1200" cap="none" spc="0" normalizeH="0" baseline="0" noProof="0" smtClean="0">
                <a:ln>
                  <a:noFill/>
                </a:ln>
                <a:solidFill>
                  <a:schemeClr val="tx1"/>
                </a:solidFill>
                <a:effectLst/>
                <a:uLnTx/>
                <a:uFillTx/>
                <a:latin typeface="+mn-lt"/>
                <a:ea typeface="+mn-ea"/>
                <a:cs typeface="+mn-cs"/>
              </a:rPr>
              <a:t>Science paid no attention to the shroud and then …</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600" b="0" i="0" u="none" strike="noStrike" kern="1200" cap="none" spc="0" normalizeH="0" baseline="0" noProof="0" smtClean="0">
                <a:ln>
                  <a:noFill/>
                </a:ln>
                <a:solidFill>
                  <a:schemeClr val="tx1"/>
                </a:solidFill>
                <a:effectLst/>
                <a:uLnTx/>
                <a:uFillTx/>
                <a:latin typeface="+mn-lt"/>
                <a:ea typeface="+mn-ea"/>
                <a:cs typeface="+mn-cs"/>
              </a:rPr>
              <a:t>On May 28, 1898 Secundo Pia photographs the Shroud of Turin for the First Time</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600" b="0" i="0" u="none" strike="noStrike" kern="1200" cap="none" spc="0" normalizeH="0" baseline="0" noProof="0" smtClean="0">
                <a:ln>
                  <a:noFill/>
                </a:ln>
                <a:solidFill>
                  <a:schemeClr val="tx1"/>
                </a:solidFill>
                <a:effectLst/>
                <a:uLnTx/>
                <a:uFillTx/>
                <a:latin typeface="+mn-lt"/>
                <a:ea typeface="+mn-ea"/>
                <a:cs typeface="+mn-cs"/>
              </a:rPr>
              <a:t>and was amazed to see a face emerge from the darkroom developer</a:t>
            </a:r>
          </a:p>
        </p:txBody>
      </p:sp>
      <p:pic>
        <p:nvPicPr>
          <p:cNvPr id="12" name="Picture 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105400" y="1143000"/>
            <a:ext cx="3438525"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Box 9"/>
          <p:cNvSpPr txBox="1">
            <a:spLocks noChangeArrowheads="1"/>
          </p:cNvSpPr>
          <p:nvPr/>
        </p:nvSpPr>
        <p:spPr bwMode="auto">
          <a:xfrm>
            <a:off x="6232525" y="6132513"/>
            <a:ext cx="10477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chemeClr val="bg1"/>
                </a:solidFill>
              </a:rPr>
              <a:t>negative</a:t>
            </a:r>
          </a:p>
        </p:txBody>
      </p:sp>
      <p:grpSp>
        <p:nvGrpSpPr>
          <p:cNvPr id="14" name="Group 11"/>
          <p:cNvGrpSpPr>
            <a:grpSpLocks/>
          </p:cNvGrpSpPr>
          <p:nvPr/>
        </p:nvGrpSpPr>
        <p:grpSpPr bwMode="auto">
          <a:xfrm>
            <a:off x="0" y="0"/>
            <a:ext cx="4800600" cy="3132138"/>
            <a:chOff x="144" y="96"/>
            <a:chExt cx="3024" cy="1973"/>
          </a:xfrm>
        </p:grpSpPr>
        <p:pic>
          <p:nvPicPr>
            <p:cNvPr id="15" name="Picture 10" descr="SecondoPia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4" y="96"/>
              <a:ext cx="1454" cy="19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296" y="672"/>
              <a:ext cx="941" cy="960"/>
            </a:xfrm>
            <a:prstGeom prst="rect">
              <a:avLst/>
            </a:prstGeom>
            <a:noFill/>
            <a:ln w="50800">
              <a:solidFill>
                <a:srgbClr val="CC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7" name="Picture 5" descr="Tom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352" y="1344"/>
              <a:ext cx="816" cy="6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8" name="TextBox 17"/>
          <p:cNvSpPr txBox="1"/>
          <p:nvPr/>
        </p:nvSpPr>
        <p:spPr>
          <a:xfrm>
            <a:off x="2220310" y="2438400"/>
            <a:ext cx="1326004" cy="369332"/>
          </a:xfrm>
          <a:prstGeom prst="rect">
            <a:avLst/>
          </a:prstGeom>
          <a:noFill/>
        </p:spPr>
        <p:txBody>
          <a:bodyPr wrap="none" rtlCol="0">
            <a:spAutoFit/>
          </a:bodyPr>
          <a:lstStyle/>
          <a:p>
            <a:r>
              <a:rPr lang="en-US" dirty="0" err="1" smtClean="0"/>
              <a:t>Secundo</a:t>
            </a:r>
            <a:r>
              <a:rPr lang="en-US" dirty="0" smtClean="0"/>
              <a:t> </a:t>
            </a:r>
            <a:r>
              <a:rPr lang="en-US" dirty="0" err="1" smtClean="0"/>
              <a:t>Pia</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50</a:t>
            </a:fld>
            <a:endParaRPr lang="en-US"/>
          </a:p>
        </p:txBody>
      </p:sp>
      <p:sp>
        <p:nvSpPr>
          <p:cNvPr id="4" name="Rectangle 4"/>
          <p:cNvSpPr>
            <a:spLocks noChangeArrowheads="1"/>
          </p:cNvSpPr>
          <p:nvPr/>
        </p:nvSpPr>
        <p:spPr bwMode="auto">
          <a:xfrm>
            <a:off x="1295400" y="381000"/>
            <a:ext cx="78486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5400" dirty="0"/>
              <a:t>1978 STURP Conclusions</a:t>
            </a:r>
          </a:p>
        </p:txBody>
      </p:sp>
      <p:sp>
        <p:nvSpPr>
          <p:cNvPr id="5" name="Rectangle 5"/>
          <p:cNvSpPr>
            <a:spLocks noChangeArrowheads="1"/>
          </p:cNvSpPr>
          <p:nvPr/>
        </p:nvSpPr>
        <p:spPr bwMode="auto">
          <a:xfrm>
            <a:off x="990600" y="1295400"/>
            <a:ext cx="78486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tx1"/>
              </a:buClr>
              <a:buFont typeface="Wingdings" pitchFamily="2" charset="2"/>
              <a:buNone/>
            </a:pPr>
            <a:endParaRPr lang="en-US" sz="2800" dirty="0"/>
          </a:p>
          <a:p>
            <a:pPr marL="342900" indent="-342900">
              <a:spcBef>
                <a:spcPct val="20000"/>
              </a:spcBef>
              <a:buClr>
                <a:schemeClr val="tx1"/>
              </a:buClr>
              <a:buFont typeface="Wingdings" pitchFamily="2" charset="2"/>
              <a:buNone/>
            </a:pPr>
            <a:r>
              <a:rPr lang="en-US" sz="2800" b="1" dirty="0"/>
              <a:t>“</a:t>
            </a:r>
            <a:r>
              <a:rPr lang="en-US" sz="2800" dirty="0"/>
              <a:t>The Shroud image is that of a real human form of a scourged, crucified man. It is not the product of an artist.”</a:t>
            </a:r>
            <a:br>
              <a:rPr lang="en-US" sz="2800" dirty="0"/>
            </a:br>
            <a:endParaRPr lang="en-US" sz="2800" dirty="0"/>
          </a:p>
          <a:p>
            <a:pPr marL="342900" indent="-342900">
              <a:spcBef>
                <a:spcPct val="20000"/>
              </a:spcBef>
              <a:buClr>
                <a:schemeClr val="tx1"/>
              </a:buClr>
              <a:buFont typeface="Wingdings" pitchFamily="2" charset="2"/>
              <a:buNone/>
            </a:pPr>
            <a:r>
              <a:rPr lang="en-US" sz="2800" b="1" dirty="0"/>
              <a:t>“</a:t>
            </a:r>
            <a:r>
              <a:rPr lang="en-US" sz="2800" dirty="0"/>
              <a:t>The bloodstains are composed of hemoglobin and also give a positive test for serum albumin.”</a:t>
            </a:r>
            <a:br>
              <a:rPr lang="en-US" sz="2800" dirty="0"/>
            </a:br>
            <a:r>
              <a:rPr lang="en-US" sz="2800" dirty="0"/>
              <a:t> </a:t>
            </a:r>
          </a:p>
          <a:p>
            <a:pPr marL="342900" indent="-342900">
              <a:spcBef>
                <a:spcPct val="20000"/>
              </a:spcBef>
              <a:buClr>
                <a:schemeClr val="tx1"/>
              </a:buClr>
              <a:buFont typeface="Wingdings" pitchFamily="2" charset="2"/>
              <a:buNone/>
            </a:pPr>
            <a:r>
              <a:rPr lang="en-US" sz="2800" b="1" dirty="0"/>
              <a:t>“</a:t>
            </a:r>
            <a:r>
              <a:rPr lang="en-US" sz="2800" dirty="0"/>
              <a:t>The image is an ongoing mystery and until further chemical studies are made . . . the problem remains unsolved.”</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51</a:t>
            </a:fld>
            <a:endParaRPr lang="en-US"/>
          </a:p>
        </p:txBody>
      </p:sp>
      <p:sp>
        <p:nvSpPr>
          <p:cNvPr id="4" name="Rectangle 2"/>
          <p:cNvSpPr txBox="1">
            <a:spLocks noChangeArrowheads="1"/>
          </p:cNvSpPr>
          <p:nvPr/>
        </p:nvSpPr>
        <p:spPr>
          <a:xfrm>
            <a:off x="-457200" y="381000"/>
            <a:ext cx="79248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May 1977</a:t>
            </a:r>
            <a:br>
              <a:rPr kumimoji="0" lang="en-US" sz="4000" b="0" i="0" u="none" strike="noStrike" kern="1200" cap="none" spc="0" normalizeH="0" baseline="0" noProof="0" dirty="0" smtClean="0">
                <a:ln>
                  <a:noFill/>
                </a:ln>
                <a:solidFill>
                  <a:schemeClr val="tx1"/>
                </a:solidFill>
                <a:effectLst/>
                <a:uLnTx/>
                <a:uFillTx/>
                <a:latin typeface="+mj-lt"/>
                <a:ea typeface="+mj-ea"/>
                <a:cs typeface="+mj-cs"/>
              </a:rPr>
            </a:br>
            <a:r>
              <a:rPr kumimoji="0" lang="en-US" sz="4000" b="0" i="0" u="none" strike="noStrike" kern="1200" cap="none" spc="0" normalizeH="0" baseline="0" noProof="0" dirty="0" smtClean="0">
                <a:ln>
                  <a:noFill/>
                </a:ln>
                <a:solidFill>
                  <a:schemeClr val="tx1"/>
                </a:solidFill>
                <a:effectLst/>
                <a:uLnTx/>
                <a:uFillTx/>
                <a:latin typeface="+mj-lt"/>
                <a:ea typeface="+mj-ea"/>
                <a:cs typeface="+mj-cs"/>
              </a:rPr>
              <a:t>The Carbon Dating</a:t>
            </a:r>
            <a:br>
              <a:rPr kumimoji="0" lang="en-US" sz="4000" b="0" i="0" u="none" strike="noStrike" kern="1200" cap="none" spc="0" normalizeH="0" baseline="0" noProof="0" dirty="0" smtClean="0">
                <a:ln>
                  <a:noFill/>
                </a:ln>
                <a:solidFill>
                  <a:schemeClr val="tx1"/>
                </a:solidFill>
                <a:effectLst/>
                <a:uLnTx/>
                <a:uFillTx/>
                <a:latin typeface="+mj-lt"/>
                <a:ea typeface="+mj-ea"/>
                <a:cs typeface="+mj-cs"/>
              </a:rPr>
            </a:br>
            <a:r>
              <a:rPr kumimoji="0" lang="en-US" sz="4000" b="0" i="0" u="none" strike="noStrike" kern="1200" cap="none" spc="0" normalizeH="0" baseline="0" noProof="0" dirty="0" smtClean="0">
                <a:ln>
                  <a:noFill/>
                </a:ln>
                <a:solidFill>
                  <a:schemeClr val="tx1"/>
                </a:solidFill>
                <a:effectLst/>
                <a:uLnTx/>
                <a:uFillTx/>
                <a:latin typeface="+mj-lt"/>
                <a:ea typeface="+mj-ea"/>
                <a:cs typeface="+mj-cs"/>
              </a:rPr>
              <a:t>Chase Begins</a:t>
            </a:r>
          </a:p>
        </p:txBody>
      </p:sp>
      <p:sp>
        <p:nvSpPr>
          <p:cNvPr id="5" name="Rectangle 3"/>
          <p:cNvSpPr txBox="1">
            <a:spLocks noChangeArrowheads="1"/>
          </p:cNvSpPr>
          <p:nvPr/>
        </p:nvSpPr>
        <p:spPr>
          <a:xfrm>
            <a:off x="381000" y="2636837"/>
            <a:ext cx="8229600" cy="4525963"/>
          </a:xfrm>
          <a:prstGeom prst="rect">
            <a:avLst/>
          </a:prstGeom>
        </p:spPr>
        <p:txBody>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Harry Gove, Ted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Litherland</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and Kenneth Purser develop Accelerator Mass Spectrometry (AMS) ― 100 to 1000 times more sensitive than previous Libby counter Carbon-14 dating method.</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David Sox, an English cleric sends Gove a letter in June saying that at last this makes Carbon Dating of the Shroud feasible.</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In 1978 Gove visited Turin to explore the possibility of Carbon Dating the Shroud</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6" name="Picture 4" descr="Gove_Harry_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313073" y="0"/>
            <a:ext cx="1830927"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7" descr="CarbonDati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86450" y="0"/>
            <a:ext cx="14287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7467600" y="2209800"/>
            <a:ext cx="1552348" cy="369332"/>
          </a:xfrm>
          <a:prstGeom prst="rect">
            <a:avLst/>
          </a:prstGeom>
          <a:noFill/>
        </p:spPr>
        <p:txBody>
          <a:bodyPr wrap="none" rtlCol="0">
            <a:spAutoFit/>
          </a:bodyPr>
          <a:lstStyle/>
          <a:p>
            <a:r>
              <a:rPr lang="en-US" dirty="0" smtClean="0"/>
              <a:t>Dr. Harry Gove</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52</a:t>
            </a:fld>
            <a:endParaRPr lang="en-US"/>
          </a:p>
        </p:txBody>
      </p:sp>
      <p:sp>
        <p:nvSpPr>
          <p:cNvPr id="4" name="Rectangle 2"/>
          <p:cNvSpPr txBox="1">
            <a:spLocks noChangeArrowheads="1"/>
          </p:cNvSpPr>
          <p:nvPr/>
        </p:nvSpPr>
        <p:spPr>
          <a:xfrm>
            <a:off x="533400" y="5334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chemeClr val="tx1"/>
                </a:solidFill>
                <a:effectLst/>
                <a:uLnTx/>
                <a:uFillTx/>
                <a:latin typeface="+mj-lt"/>
                <a:ea typeface="+mj-ea"/>
                <a:cs typeface="+mj-cs"/>
              </a:rPr>
              <a:t>Planning a Test</a:t>
            </a:r>
          </a:p>
        </p:txBody>
      </p:sp>
      <p:sp>
        <p:nvSpPr>
          <p:cNvPr id="5" name="Rectangle 3"/>
          <p:cNvSpPr txBox="1">
            <a:spLocks noChangeArrowheads="1"/>
          </p:cNvSpPr>
          <p:nvPr/>
        </p:nvSpPr>
        <p:spPr>
          <a:xfrm>
            <a:off x="533400" y="1981200"/>
            <a:ext cx="8229600" cy="44196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Competition Developed to Control the Carbon Dating of the Shroud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March 1979 Gove attends a STURP meeting</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Initially Brookhaven and Rochester proposed making measurements with STURP involvement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The issue becomes a tug of war among factions.  Gove does not want STURP involved.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53</a:t>
            </a:fld>
            <a:endParaRPr lang="en-US"/>
          </a:p>
        </p:txBody>
      </p:sp>
      <p:sp>
        <p:nvSpPr>
          <p:cNvPr id="4" name="Rectangle 2"/>
          <p:cNvSpPr txBox="1">
            <a:spLocks noChangeArrowheads="1"/>
          </p:cNvSpPr>
          <p:nvPr/>
        </p:nvSpPr>
        <p:spPr>
          <a:xfrm>
            <a:off x="914400" y="6858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chemeClr val="tx1"/>
                </a:solidFill>
                <a:effectLst/>
                <a:uLnTx/>
                <a:uFillTx/>
                <a:latin typeface="+mj-lt"/>
                <a:ea typeface="+mj-ea"/>
                <a:cs typeface="+mj-cs"/>
              </a:rPr>
              <a:t>1982 A Bootleg Carbon Date</a:t>
            </a:r>
          </a:p>
        </p:txBody>
      </p:sp>
      <p:sp>
        <p:nvSpPr>
          <p:cNvPr id="5" name="Rectangle 3"/>
          <p:cNvSpPr txBox="1">
            <a:spLocks noChangeArrowheads="1"/>
          </p:cNvSpPr>
          <p:nvPr/>
        </p:nvSpPr>
        <p:spPr>
          <a:xfrm>
            <a:off x="533400" y="2332037"/>
            <a:ext cx="82296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Alan Adler and John Heller get a thread from the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Raes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sample informally C14 tested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the Thread is divided in two</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One ends tests 200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a.d</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while the other end tests 1000-1200 </a:t>
            </a:r>
            <a:r>
              <a:rPr lang="en-US" sz="3200" dirty="0" smtClean="0"/>
              <a:t>A</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.D.</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54</a:t>
            </a:fld>
            <a:endParaRPr lang="en-US"/>
          </a:p>
        </p:txBody>
      </p:sp>
      <p:sp>
        <p:nvSpPr>
          <p:cNvPr id="4" name="Rectangle 2"/>
          <p:cNvSpPr txBox="1">
            <a:spLocks noChangeArrowheads="1"/>
          </p:cNvSpPr>
          <p:nvPr/>
        </p:nvSpPr>
        <p:spPr>
          <a:xfrm>
            <a:off x="4572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schemeClr val="tx1"/>
                </a:solidFill>
                <a:effectLst/>
                <a:uLnTx/>
                <a:uFillTx/>
                <a:latin typeface="+mj-lt"/>
                <a:ea typeface="+mj-ea"/>
                <a:cs typeface="+mj-cs"/>
              </a:rPr>
              <a:t>1983</a:t>
            </a:r>
          </a:p>
        </p:txBody>
      </p:sp>
      <p:sp>
        <p:nvSpPr>
          <p:cNvPr id="5" name="Rectangle 3"/>
          <p:cNvSpPr txBox="1">
            <a:spLocks noChangeArrowheads="1"/>
          </p:cNvSpPr>
          <p:nvPr/>
        </p:nvSpPr>
        <p:spPr>
          <a:xfrm>
            <a:off x="533400" y="1981200"/>
            <a:ext cx="82296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Six Carbon Dating Labs receive test samples #1 Ancient Egyptian Linen and #2 a more recent cotton from Peru</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Labs are Arizona, Bern/Switzerland, Brookhaven, Harwell, Oxford, and Rochester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The Shroud is given to the Vatican by the House of Savoy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In 1984 STURP gives Turin a plan to test the Shroud.  26 tests. #6 Carbon Dating</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55</a:t>
            </a:fld>
            <a:endParaRPr lang="en-US"/>
          </a:p>
        </p:txBody>
      </p:sp>
      <p:sp>
        <p:nvSpPr>
          <p:cNvPr id="4"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schemeClr val="tx1"/>
                </a:solidFill>
                <a:effectLst/>
                <a:uLnTx/>
                <a:uFillTx/>
                <a:latin typeface="+mj-lt"/>
                <a:ea typeface="+mj-ea"/>
                <a:cs typeface="+mj-cs"/>
              </a:rPr>
              <a:t>1986</a:t>
            </a:r>
          </a:p>
        </p:txBody>
      </p:sp>
      <p:sp>
        <p:nvSpPr>
          <p:cNvPr id="5" name="Rectangle 3"/>
          <p:cNvSpPr txBox="1">
            <a:spLocks noChangeArrowheads="1"/>
          </p:cNvSpPr>
          <p:nvPr/>
        </p:nvSpPr>
        <p:spPr>
          <a:xfrm>
            <a:off x="533400" y="1828800"/>
            <a:ext cx="8229600" cy="41148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After nothing short of Byzantine complications a meeting is held to plan the Carbon 14 testing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A protocol was developed for seven labs and mutiple sample sites, at least three and preferably five or more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201222">
            <a:off x="7859511" y="60576"/>
            <a:ext cx="998538"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56</a:t>
            </a:fld>
            <a:endParaRPr lang="en-US"/>
          </a:p>
        </p:txBody>
      </p:sp>
      <p:sp>
        <p:nvSpPr>
          <p:cNvPr id="4" name="AutoShape 4"/>
          <p:cNvSpPr>
            <a:spLocks noChangeArrowheads="1"/>
          </p:cNvSpPr>
          <p:nvPr/>
        </p:nvSpPr>
        <p:spPr bwMode="auto">
          <a:xfrm>
            <a:off x="3124200" y="990600"/>
            <a:ext cx="4114800" cy="4495800"/>
          </a:xfrm>
          <a:prstGeom prst="wedgeRoundRectCallout">
            <a:avLst>
              <a:gd name="adj1" fmla="val 66356"/>
              <a:gd name="adj2" fmla="val 47954"/>
              <a:gd name="adj3" fmla="val 16667"/>
            </a:avLst>
          </a:prstGeom>
          <a:solidFill>
            <a:schemeClr val="tx1"/>
          </a:solidFill>
          <a:ln w="38100" algn="ctr">
            <a:solidFill>
              <a:schemeClr val="tx1"/>
            </a:solidFill>
            <a:miter lim="800000"/>
            <a:headEnd/>
            <a:tailEnd/>
          </a:ln>
        </p:spPr>
        <p:txBody>
          <a:bodyPr anchor="ctr"/>
          <a:lstStyle/>
          <a:p>
            <a:pPr algn="ctr"/>
            <a:endParaRPr lang="en-US"/>
          </a:p>
        </p:txBody>
      </p:sp>
      <p:sp>
        <p:nvSpPr>
          <p:cNvPr id="5" name="Rectangle 5"/>
          <p:cNvSpPr>
            <a:spLocks noChangeArrowheads="1"/>
          </p:cNvSpPr>
          <p:nvPr/>
        </p:nvSpPr>
        <p:spPr bwMode="auto">
          <a:xfrm>
            <a:off x="609600" y="3581400"/>
            <a:ext cx="2438400" cy="254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US" sz="900"/>
          </a:p>
          <a:p>
            <a:pPr marL="342900" indent="-342900">
              <a:spcBef>
                <a:spcPct val="20000"/>
              </a:spcBef>
              <a:buFontTx/>
              <a:buChar char="•"/>
            </a:pPr>
            <a:r>
              <a:rPr lang="en-US" sz="2800"/>
              <a:t>Arizona</a:t>
            </a:r>
          </a:p>
          <a:p>
            <a:pPr marL="342900" indent="-342900">
              <a:spcBef>
                <a:spcPct val="20000"/>
              </a:spcBef>
              <a:buFontTx/>
              <a:buChar char="•"/>
            </a:pPr>
            <a:r>
              <a:rPr lang="en-US" sz="2800"/>
              <a:t>Zurich</a:t>
            </a:r>
          </a:p>
          <a:p>
            <a:pPr marL="342900" indent="-342900">
              <a:spcBef>
                <a:spcPct val="20000"/>
              </a:spcBef>
              <a:buFontTx/>
              <a:buChar char="•"/>
            </a:pPr>
            <a:r>
              <a:rPr lang="en-US" sz="2800"/>
              <a:t>Oxford</a:t>
            </a:r>
          </a:p>
          <a:p>
            <a:pPr marL="342900" indent="-342900">
              <a:spcBef>
                <a:spcPct val="20000"/>
              </a:spcBef>
              <a:buFontTx/>
              <a:buChar char="•"/>
            </a:pPr>
            <a:endParaRPr lang="en-US" sz="2800"/>
          </a:p>
        </p:txBody>
      </p:sp>
      <p:pic>
        <p:nvPicPr>
          <p:cNvPr id="6"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0" y="1600200"/>
            <a:ext cx="4132263"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pic>
      <p:pic>
        <p:nvPicPr>
          <p:cNvPr id="7" name="Picture 7"/>
          <p:cNvPicPr>
            <a:picLocks noChangeAspect="1" noChangeArrowheads="1"/>
          </p:cNvPicPr>
          <p:nvPr/>
        </p:nvPicPr>
        <p:blipFill>
          <a:blip r:embed="rId4" cstate="print">
            <a:lum contrast="12000"/>
            <a:extLst>
              <a:ext uri="{28A0092B-C50C-407E-A947-70E740481C1C}">
                <a14:useLocalDpi xmlns="" xmlns:a14="http://schemas.microsoft.com/office/drawing/2010/main" val="0"/>
              </a:ext>
            </a:extLst>
          </a:blip>
          <a:srcRect/>
          <a:stretch>
            <a:fillRect/>
          </a:stretch>
        </p:blipFill>
        <p:spPr bwMode="auto">
          <a:xfrm>
            <a:off x="7696200" y="1143000"/>
            <a:ext cx="12573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457200" y="1873250"/>
            <a:ext cx="2514600" cy="216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a:t>Three labs supervised by the British Museum</a:t>
            </a:r>
            <a:r>
              <a:rPr lang="en-US" sz="2400" b="1" dirty="0"/>
              <a:t/>
            </a:r>
            <a:br>
              <a:rPr lang="en-US" sz="2400" b="1" dirty="0"/>
            </a:br>
            <a:endParaRPr lang="en-US" sz="2400" b="1" dirty="0"/>
          </a:p>
        </p:txBody>
      </p:sp>
      <p:pic>
        <p:nvPicPr>
          <p:cNvPr id="10" name="Picture 10" descr="Photo of a sample being cut from the Shroud of Turin"/>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953000" y="1143000"/>
            <a:ext cx="2667000" cy="21748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1" name="Rectangle 11"/>
          <p:cNvSpPr txBox="1">
            <a:spLocks noChangeArrowheads="1"/>
          </p:cNvSpPr>
          <p:nvPr/>
        </p:nvSpPr>
        <p:spPr>
          <a:xfrm>
            <a:off x="381000" y="1524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effectLst/>
                <a:uLnTx/>
                <a:uFillTx/>
                <a:latin typeface="+mj-lt"/>
                <a:ea typeface="+mj-ea"/>
                <a:cs typeface="+mj-cs"/>
              </a:rPr>
              <a:t>Carbon Dating 1988</a:t>
            </a:r>
          </a:p>
        </p:txBody>
      </p:sp>
      <p:sp>
        <p:nvSpPr>
          <p:cNvPr id="12" name="Line 13"/>
          <p:cNvSpPr>
            <a:spLocks noChangeShapeType="1"/>
          </p:cNvSpPr>
          <p:nvPr/>
        </p:nvSpPr>
        <p:spPr bwMode="auto">
          <a:xfrm>
            <a:off x="7239000" y="3352800"/>
            <a:ext cx="609600" cy="27432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57</a:t>
            </a:fld>
            <a:endParaRPr lang="en-US"/>
          </a:p>
        </p:txBody>
      </p:sp>
      <p:sp>
        <p:nvSpPr>
          <p:cNvPr id="4" name="Rectangle 4"/>
          <p:cNvSpPr>
            <a:spLocks noChangeArrowheads="1"/>
          </p:cNvSpPr>
          <p:nvPr/>
        </p:nvSpPr>
        <p:spPr bwMode="auto">
          <a:xfrm>
            <a:off x="1295400" y="533400"/>
            <a:ext cx="7391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5400" dirty="0"/>
              <a:t>The Dating of the Shroud</a:t>
            </a:r>
            <a:br>
              <a:rPr lang="en-US" sz="5400" dirty="0"/>
            </a:br>
            <a:endParaRPr lang="en-US" sz="5400" dirty="0"/>
          </a:p>
        </p:txBody>
      </p:sp>
      <p:pic>
        <p:nvPicPr>
          <p:cNvPr id="5" name="Picture 5" descr="c14-Hall-Tite-Hedges"/>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19400" y="1066800"/>
            <a:ext cx="6097588" cy="3275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6" descr="c14sample-CardinalBallestrero-ProfTestore-ProfRiggi"/>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 y="3352800"/>
            <a:ext cx="4114800" cy="281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4784725" y="4419600"/>
            <a:ext cx="4359275" cy="192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latin typeface="Times New Roman" charset="0"/>
              </a:rPr>
              <a:t>British scientists Professor Edward Hall, Dr. Michael Tite, and Dr. Robert Hedges announcing the results of the carbon-dating at a press conference held at the British Museum </a:t>
            </a:r>
          </a:p>
          <a:p>
            <a:r>
              <a:rPr lang="en-US" sz="2000" b="1">
                <a:latin typeface="Times New Roman" charset="0"/>
              </a:rPr>
              <a:t>13 October 1988</a:t>
            </a:r>
          </a:p>
        </p:txBody>
      </p:sp>
      <p:sp>
        <p:nvSpPr>
          <p:cNvPr id="8" name="Text Box 8"/>
          <p:cNvSpPr txBox="1">
            <a:spLocks noChangeArrowheads="1"/>
          </p:cNvSpPr>
          <p:nvPr/>
        </p:nvSpPr>
        <p:spPr bwMode="auto">
          <a:xfrm>
            <a:off x="1066800" y="1981200"/>
            <a:ext cx="171767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t>Round 1</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58</a:t>
            </a:fld>
            <a:endParaRPr lang="en-US"/>
          </a:p>
        </p:txBody>
      </p:sp>
      <p:sp>
        <p:nvSpPr>
          <p:cNvPr id="4" name="Rectangle 4"/>
          <p:cNvSpPr txBox="1">
            <a:spLocks noChangeArrowheads="1"/>
          </p:cNvSpPr>
          <p:nvPr/>
        </p:nvSpPr>
        <p:spPr>
          <a:xfrm>
            <a:off x="457200" y="228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chemeClr val="tx1"/>
                </a:solidFill>
                <a:effectLst/>
                <a:uLnTx/>
                <a:uFillTx/>
                <a:latin typeface="+mj-lt"/>
                <a:ea typeface="+mj-ea"/>
                <a:cs typeface="+mj-cs"/>
              </a:rPr>
              <a:t>1260 to 1390!</a:t>
            </a:r>
          </a:p>
        </p:txBody>
      </p:sp>
      <p:grpSp>
        <p:nvGrpSpPr>
          <p:cNvPr id="10" name="Group 9"/>
          <p:cNvGrpSpPr/>
          <p:nvPr/>
        </p:nvGrpSpPr>
        <p:grpSpPr>
          <a:xfrm>
            <a:off x="500063" y="1114425"/>
            <a:ext cx="7805737" cy="5210175"/>
            <a:chOff x="304800" y="990600"/>
            <a:chExt cx="7805737" cy="5210175"/>
          </a:xfrm>
        </p:grpSpPr>
        <p:graphicFrame>
          <p:nvGraphicFramePr>
            <p:cNvPr id="6" name="Object 7"/>
            <p:cNvGraphicFramePr>
              <a:graphicFrameLocks noChangeAspect="1"/>
            </p:cNvGraphicFramePr>
            <p:nvPr/>
          </p:nvGraphicFramePr>
          <p:xfrm>
            <a:off x="990600" y="990600"/>
            <a:ext cx="7119937" cy="4794250"/>
          </p:xfrm>
          <a:graphic>
            <a:graphicData uri="http://schemas.openxmlformats.org/presentationml/2006/ole">
              <p:oleObj spid="_x0000_s55298" name="Worksheet" r:id="rId3" imgW="3810000" imgH="2562315" progId="Excel.Sheet.8">
                <p:embed/>
              </p:oleObj>
            </a:graphicData>
          </a:graphic>
        </p:graphicFrame>
        <p:sp>
          <p:nvSpPr>
            <p:cNvPr id="7" name="Oval 8"/>
            <p:cNvSpPr>
              <a:spLocks noChangeArrowheads="1"/>
            </p:cNvSpPr>
            <p:nvPr/>
          </p:nvSpPr>
          <p:spPr bwMode="auto">
            <a:xfrm>
              <a:off x="4021138" y="2819400"/>
              <a:ext cx="152400" cy="152400"/>
            </a:xfrm>
            <a:prstGeom prst="ellipse">
              <a:avLst/>
            </a:prstGeom>
            <a:noFill/>
            <a:ln w="317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solidFill>
                  <a:srgbClr val="FF0000"/>
                </a:solidFill>
              </a:endParaRPr>
            </a:p>
          </p:txBody>
        </p:sp>
        <p:sp>
          <p:nvSpPr>
            <p:cNvPr id="8" name="Rectangle 9"/>
            <p:cNvSpPr>
              <a:spLocks noChangeArrowheads="1"/>
            </p:cNvSpPr>
            <p:nvPr/>
          </p:nvSpPr>
          <p:spPr bwMode="auto">
            <a:xfrm>
              <a:off x="7357240" y="4130570"/>
              <a:ext cx="152400" cy="228600"/>
            </a:xfrm>
            <a:prstGeom prst="rect">
              <a:avLst/>
            </a:prstGeom>
            <a:noFill/>
            <a:ln w="317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 name="Text Box 10"/>
            <p:cNvSpPr txBox="1">
              <a:spLocks noChangeArrowheads="1"/>
            </p:cNvSpPr>
            <p:nvPr/>
          </p:nvSpPr>
          <p:spPr bwMode="auto">
            <a:xfrm>
              <a:off x="304800" y="5168900"/>
              <a:ext cx="3297238" cy="1031875"/>
            </a:xfrm>
            <a:prstGeom prst="rect">
              <a:avLst/>
            </a:prstGeom>
            <a:solidFill>
              <a:schemeClr val="bg1"/>
            </a:solidFill>
            <a:ln w="25400">
              <a:solidFill>
                <a:schemeClr val="tx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dirty="0">
                  <a:latin typeface="Times New Roman" charset="0"/>
                </a:rPr>
                <a:t>Too Much C14</a:t>
              </a:r>
            </a:p>
            <a:p>
              <a:r>
                <a:rPr lang="en-US" sz="2000" b="1" dirty="0">
                  <a:latin typeface="Times New Roman" charset="0"/>
                </a:rPr>
                <a:t>Nominally 92% versus 79% </a:t>
              </a:r>
            </a:p>
            <a:p>
              <a:r>
                <a:rPr lang="en-US" sz="2000" b="1" dirty="0">
                  <a:latin typeface="Times New Roman" charset="0"/>
                </a:rPr>
                <a:t>i.e. 13% too much</a:t>
              </a:r>
            </a:p>
          </p:txBody>
        </p:sp>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59</a:t>
            </a:fld>
            <a:endParaRPr lang="en-US"/>
          </a:p>
        </p:txBody>
      </p:sp>
      <p:pic>
        <p:nvPicPr>
          <p:cNvPr id="4" name="Picture 4" descr="ShroudFakeC1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95400" y="152400"/>
            <a:ext cx="4486698"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4876800" y="533400"/>
            <a:ext cx="5105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5400" dirty="0"/>
              <a:t>Predictable </a:t>
            </a:r>
            <a:endParaRPr lang="en-US" sz="5400" dirty="0" smtClean="0"/>
          </a:p>
          <a:p>
            <a:pPr algn="ctr"/>
            <a:r>
              <a:rPr lang="en-US" sz="5400" dirty="0" smtClean="0"/>
              <a:t>Results</a:t>
            </a:r>
            <a:endParaRPr lang="en-US" sz="5400" dirty="0"/>
          </a:p>
        </p:txBody>
      </p:sp>
      <p:sp>
        <p:nvSpPr>
          <p:cNvPr id="6" name="Text Box 6"/>
          <p:cNvSpPr txBox="1">
            <a:spLocks noChangeArrowheads="1"/>
          </p:cNvSpPr>
          <p:nvPr/>
        </p:nvSpPr>
        <p:spPr bwMode="auto">
          <a:xfrm>
            <a:off x="5715000" y="1905000"/>
            <a:ext cx="3581400"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400" dirty="0"/>
              <a:t>The publicity and </a:t>
            </a:r>
            <a:r>
              <a:rPr lang="en-US" sz="2400" dirty="0" smtClean="0"/>
              <a:t>controversy surrounding </a:t>
            </a:r>
            <a:r>
              <a:rPr lang="en-US" sz="2400" dirty="0"/>
              <a:t>the 1988 Carbon 14 </a:t>
            </a:r>
            <a:r>
              <a:rPr lang="en-US" sz="2400" dirty="0" smtClean="0"/>
              <a:t>date </a:t>
            </a:r>
            <a:r>
              <a:rPr lang="en-US" sz="2400" dirty="0"/>
              <a:t>brought shroud</a:t>
            </a:r>
          </a:p>
          <a:p>
            <a:r>
              <a:rPr lang="en-US" sz="2400" dirty="0"/>
              <a:t>research to a standstill.</a:t>
            </a:r>
          </a:p>
          <a:p>
            <a:endParaRPr lang="en-US" sz="2400" dirty="0"/>
          </a:p>
          <a:p>
            <a:r>
              <a:rPr lang="en-US" sz="2400" b="1" dirty="0"/>
              <a:t>But one bad result in the midst of universal good results calls for an </a:t>
            </a:r>
            <a:r>
              <a:rPr lang="en-US" sz="2400" b="1" dirty="0" smtClean="0"/>
              <a:t>explanation not dismissal.</a:t>
            </a:r>
            <a:endParaRPr lang="en-US" sz="24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6</a:t>
            </a:fld>
            <a:endParaRPr lang="en-US"/>
          </a:p>
        </p:txBody>
      </p:sp>
      <p:sp>
        <p:nvSpPr>
          <p:cNvPr id="4" name="Footer Placeholder 2"/>
          <p:cNvSpPr txBox="1">
            <a:spLocks/>
          </p:cNvSpPr>
          <p:nvPr/>
        </p:nvSpPr>
        <p:spPr>
          <a:xfrm>
            <a:off x="3124200" y="6245225"/>
            <a:ext cx="28956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chemeClr val="bg1"/>
                </a:solidFill>
                <a:effectLst/>
                <a:uLnTx/>
                <a:uFillTx/>
                <a:latin typeface="Arial" charset="0"/>
                <a:ea typeface="+mn-ea"/>
                <a:cs typeface="+mn-cs"/>
              </a:rPr>
              <a:t>Science and the Shroud of Turin © 2014  R. Schneider</a:t>
            </a:r>
            <a:endParaRPr kumimoji="0" lang="en-US" sz="1200" b="0" i="0" u="none" strike="noStrike" kern="1200" cap="none" spc="0" normalizeH="0" baseline="0" noProof="0">
              <a:ln>
                <a:noFill/>
              </a:ln>
              <a:solidFill>
                <a:schemeClr val="bg1"/>
              </a:solidFill>
              <a:effectLst/>
              <a:uLnTx/>
              <a:uFillTx/>
              <a:latin typeface="Arial" charset="0"/>
              <a:ea typeface="+mn-ea"/>
              <a:cs typeface="+mn-cs"/>
            </a:endParaRPr>
          </a:p>
        </p:txBody>
      </p:sp>
      <p:sp>
        <p:nvSpPr>
          <p:cNvPr id="5" name="Slide Number Placeholder 3"/>
          <p:cNvSpPr txBox="1">
            <a:spLocks/>
          </p:cNvSpPr>
          <p:nvPr/>
        </p:nvSpPr>
        <p:spPr>
          <a:xfrm>
            <a:off x="6553200" y="6245225"/>
            <a:ext cx="21336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07A356-9938-4E42-A38E-93121078CD78}" type="slidenum">
              <a:rPr kumimoji="0" lang="en-US" sz="1200" b="0" i="0" u="none" strike="noStrike" kern="1200" cap="none" spc="0" normalizeH="0" baseline="0" noProof="0" smtClean="0">
                <a:ln>
                  <a:noFill/>
                </a:ln>
                <a:solidFill>
                  <a:schemeClr val="bg1"/>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chemeClr val="bg1"/>
              </a:solidFill>
              <a:effectLst/>
              <a:uLnTx/>
              <a:uFillTx/>
              <a:latin typeface="Arial" charset="0"/>
              <a:ea typeface="+mn-ea"/>
              <a:cs typeface="+mn-cs"/>
            </a:endParaRPr>
          </a:p>
        </p:txBody>
      </p:sp>
      <p:pic>
        <p:nvPicPr>
          <p:cNvPr id="6" name="Picture 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181600" y="1143000"/>
            <a:ext cx="3411538" cy="484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9"/>
          <p:cNvSpPr txBox="1">
            <a:spLocks noChangeArrowheads="1"/>
          </p:cNvSpPr>
          <p:nvPr/>
        </p:nvSpPr>
        <p:spPr bwMode="auto">
          <a:xfrm>
            <a:off x="1066800" y="3505200"/>
            <a:ext cx="3460750" cy="253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000" dirty="0"/>
              <a:t>The Shroud</a:t>
            </a:r>
          </a:p>
          <a:p>
            <a:pPr eaLnBrk="1" hangingPunct="1"/>
            <a:r>
              <a:rPr lang="en-US" sz="4000" dirty="0"/>
              <a:t>behaved like a</a:t>
            </a:r>
          </a:p>
          <a:p>
            <a:pPr eaLnBrk="1" hangingPunct="1"/>
            <a:r>
              <a:rPr lang="en-US" sz="4000" dirty="0"/>
              <a:t>photographic</a:t>
            </a:r>
          </a:p>
          <a:p>
            <a:pPr eaLnBrk="1" hangingPunct="1"/>
            <a:r>
              <a:rPr lang="en-US" sz="4000" dirty="0"/>
              <a:t>negative!</a:t>
            </a:r>
          </a:p>
        </p:txBody>
      </p:sp>
      <p:sp>
        <p:nvSpPr>
          <p:cNvPr id="8" name="Text Box 10"/>
          <p:cNvSpPr txBox="1">
            <a:spLocks noChangeArrowheads="1"/>
          </p:cNvSpPr>
          <p:nvPr/>
        </p:nvSpPr>
        <p:spPr bwMode="auto">
          <a:xfrm>
            <a:off x="6477000" y="6096000"/>
            <a:ext cx="958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positive</a:t>
            </a:r>
          </a:p>
        </p:txBody>
      </p:sp>
      <p:grpSp>
        <p:nvGrpSpPr>
          <p:cNvPr id="9" name="Group 11"/>
          <p:cNvGrpSpPr>
            <a:grpSpLocks/>
          </p:cNvGrpSpPr>
          <p:nvPr/>
        </p:nvGrpSpPr>
        <p:grpSpPr bwMode="auto">
          <a:xfrm>
            <a:off x="0" y="0"/>
            <a:ext cx="4800600" cy="3132138"/>
            <a:chOff x="144" y="96"/>
            <a:chExt cx="3024" cy="1973"/>
          </a:xfrm>
        </p:grpSpPr>
        <p:pic>
          <p:nvPicPr>
            <p:cNvPr id="10" name="Picture 12" descr="SecondoPia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4" y="96"/>
              <a:ext cx="1454" cy="19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296" y="672"/>
              <a:ext cx="941" cy="960"/>
            </a:xfrm>
            <a:prstGeom prst="rect">
              <a:avLst/>
            </a:prstGeom>
            <a:noFill/>
            <a:ln w="50800">
              <a:solidFill>
                <a:srgbClr val="CC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2" name="Picture 14" descr="Tom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352" y="1344"/>
              <a:ext cx="816" cy="6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 name="Rectangle 15"/>
          <p:cNvSpPr>
            <a:spLocks noChangeArrowheads="1"/>
          </p:cNvSpPr>
          <p:nvPr/>
        </p:nvSpPr>
        <p:spPr bwMode="auto">
          <a:xfrm>
            <a:off x="2286000" y="0"/>
            <a:ext cx="7010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4400" dirty="0"/>
              <a:t>Science Discovers the Shroud</a:t>
            </a:r>
          </a:p>
        </p:txBody>
      </p:sp>
      <p:sp>
        <p:nvSpPr>
          <p:cNvPr id="14" name="TextBox 13"/>
          <p:cNvSpPr txBox="1"/>
          <p:nvPr/>
        </p:nvSpPr>
        <p:spPr>
          <a:xfrm>
            <a:off x="2220310" y="2438400"/>
            <a:ext cx="1326004" cy="369332"/>
          </a:xfrm>
          <a:prstGeom prst="rect">
            <a:avLst/>
          </a:prstGeom>
          <a:noFill/>
        </p:spPr>
        <p:txBody>
          <a:bodyPr wrap="none" rtlCol="0">
            <a:spAutoFit/>
          </a:bodyPr>
          <a:lstStyle/>
          <a:p>
            <a:r>
              <a:rPr lang="en-US" dirty="0" err="1" smtClean="0"/>
              <a:t>Secundo</a:t>
            </a:r>
            <a:r>
              <a:rPr lang="en-US" dirty="0" smtClean="0"/>
              <a:t> </a:t>
            </a:r>
            <a:r>
              <a:rPr lang="en-US" dirty="0" err="1" smtClean="0"/>
              <a:t>Pia</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60</a:t>
            </a:fld>
            <a:endParaRPr lang="en-US"/>
          </a:p>
        </p:txBody>
      </p:sp>
      <p:sp>
        <p:nvSpPr>
          <p:cNvPr id="4" name="Rectangle 4"/>
          <p:cNvSpPr>
            <a:spLocks noChangeArrowheads="1"/>
          </p:cNvSpPr>
          <p:nvPr/>
        </p:nvSpPr>
        <p:spPr bwMode="auto">
          <a:xfrm>
            <a:off x="1295400" y="228600"/>
            <a:ext cx="64008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5400" dirty="0"/>
              <a:t>The Carbon-14 Data</a:t>
            </a:r>
          </a:p>
        </p:txBody>
      </p:sp>
      <p:pic>
        <p:nvPicPr>
          <p:cNvPr id="5" name="Picture 5" descr="c14-0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05000" y="1676400"/>
            <a:ext cx="3175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5410200" y="1828800"/>
            <a:ext cx="2089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t>Shroud of Turin</a:t>
            </a:r>
          </a:p>
        </p:txBody>
      </p:sp>
      <p:sp>
        <p:nvSpPr>
          <p:cNvPr id="7" name="AutoShape 7"/>
          <p:cNvSpPr>
            <a:spLocks/>
          </p:cNvSpPr>
          <p:nvPr/>
        </p:nvSpPr>
        <p:spPr bwMode="auto">
          <a:xfrm>
            <a:off x="5108575" y="1824038"/>
            <a:ext cx="228600" cy="612775"/>
          </a:xfrm>
          <a:prstGeom prst="rightBrace">
            <a:avLst>
              <a:gd name="adj1" fmla="val 22338"/>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 name="AutoShape 8"/>
          <p:cNvSpPr>
            <a:spLocks/>
          </p:cNvSpPr>
          <p:nvPr/>
        </p:nvSpPr>
        <p:spPr bwMode="auto">
          <a:xfrm>
            <a:off x="5108575" y="2667000"/>
            <a:ext cx="228600" cy="612775"/>
          </a:xfrm>
          <a:prstGeom prst="rightBrace">
            <a:avLst>
              <a:gd name="adj1" fmla="val 22338"/>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 name="AutoShape 9"/>
          <p:cNvSpPr>
            <a:spLocks/>
          </p:cNvSpPr>
          <p:nvPr/>
        </p:nvSpPr>
        <p:spPr bwMode="auto">
          <a:xfrm>
            <a:off x="5108575" y="3505200"/>
            <a:ext cx="228600" cy="612775"/>
          </a:xfrm>
          <a:prstGeom prst="rightBrace">
            <a:avLst>
              <a:gd name="adj1" fmla="val 22338"/>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 name="AutoShape 10"/>
          <p:cNvSpPr>
            <a:spLocks/>
          </p:cNvSpPr>
          <p:nvPr/>
        </p:nvSpPr>
        <p:spPr bwMode="auto">
          <a:xfrm>
            <a:off x="5108575" y="4343400"/>
            <a:ext cx="228600" cy="612775"/>
          </a:xfrm>
          <a:prstGeom prst="rightBrace">
            <a:avLst>
              <a:gd name="adj1" fmla="val 22338"/>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 name="Text Box 11"/>
          <p:cNvSpPr txBox="1">
            <a:spLocks noChangeArrowheads="1"/>
          </p:cNvSpPr>
          <p:nvPr/>
        </p:nvSpPr>
        <p:spPr bwMode="auto">
          <a:xfrm>
            <a:off x="5410200" y="3203575"/>
            <a:ext cx="3444875"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t>Egyptian Mummy carbon dated earlier to 2010 ±80 </a:t>
            </a:r>
          </a:p>
          <a:p>
            <a:r>
              <a:rPr lang="en-US" sz="2000" b="1"/>
              <a:t>-110 B.C. to 75 A.D.</a:t>
            </a:r>
          </a:p>
        </p:txBody>
      </p:sp>
      <p:sp>
        <p:nvSpPr>
          <p:cNvPr id="12" name="Text Box 12"/>
          <p:cNvSpPr txBox="1">
            <a:spLocks noChangeArrowheads="1"/>
          </p:cNvSpPr>
          <p:nvPr/>
        </p:nvSpPr>
        <p:spPr bwMode="auto">
          <a:xfrm>
            <a:off x="5410200" y="4267200"/>
            <a:ext cx="3287713"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t>Cope of St. Louis d’Anjou</a:t>
            </a:r>
          </a:p>
          <a:p>
            <a:r>
              <a:rPr lang="en-US" sz="2000" b="1"/>
              <a:t>dated 1290-1310 A.D.</a:t>
            </a:r>
          </a:p>
        </p:txBody>
      </p:sp>
      <p:sp>
        <p:nvSpPr>
          <p:cNvPr id="13" name="Text Box 13"/>
          <p:cNvSpPr txBox="1">
            <a:spLocks noChangeArrowheads="1"/>
          </p:cNvSpPr>
          <p:nvPr/>
        </p:nvSpPr>
        <p:spPr bwMode="auto">
          <a:xfrm>
            <a:off x="5410200" y="2438400"/>
            <a:ext cx="32575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t>Linen from tomb in Nubia</a:t>
            </a:r>
          </a:p>
          <a:p>
            <a:r>
              <a:rPr lang="en-US" sz="2000" b="1"/>
              <a:t>11th to 12th century A.D.</a:t>
            </a:r>
          </a:p>
        </p:txBody>
      </p:sp>
      <p:sp>
        <p:nvSpPr>
          <p:cNvPr id="14" name="Text Box 14"/>
          <p:cNvSpPr txBox="1">
            <a:spLocks noChangeArrowheads="1"/>
          </p:cNvSpPr>
          <p:nvPr/>
        </p:nvSpPr>
        <p:spPr bwMode="auto">
          <a:xfrm>
            <a:off x="2057400" y="1066800"/>
            <a:ext cx="65500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200" b="1">
                <a:latin typeface="Times New Roman" charset="0"/>
                <a:sym typeface="Symbol" pitchFamily="18" charset="2"/>
              </a:rPr>
              <a:t></a:t>
            </a:r>
            <a:r>
              <a:rPr lang="en-US" sz="3200" b="1" baseline="30000">
                <a:latin typeface="Times New Roman" charset="0"/>
                <a:sym typeface="Symbol" pitchFamily="18" charset="2"/>
              </a:rPr>
              <a:t>2</a:t>
            </a:r>
            <a:r>
              <a:rPr lang="en-US" sz="3200" b="1">
                <a:latin typeface="Times New Roman" charset="0"/>
                <a:sym typeface="Symbol" pitchFamily="18" charset="2"/>
              </a:rPr>
              <a:t>=6.4 for Shroud, anomalously high</a:t>
            </a:r>
            <a:endParaRPr lang="en-US" sz="3200" b="1">
              <a:latin typeface="Times New Roman" charset="0"/>
            </a:endParaRPr>
          </a:p>
        </p:txBody>
      </p:sp>
      <p:sp>
        <p:nvSpPr>
          <p:cNvPr id="15" name="Text Box 15"/>
          <p:cNvSpPr txBox="1">
            <a:spLocks noChangeArrowheads="1"/>
          </p:cNvSpPr>
          <p:nvPr/>
        </p:nvSpPr>
        <p:spPr bwMode="auto">
          <a:xfrm>
            <a:off x="685800" y="1600200"/>
            <a:ext cx="825867" cy="34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dirty="0">
                <a:latin typeface="Times New Roman" charset="0"/>
                <a:sym typeface="Symbol" pitchFamily="18" charset="2"/>
              </a:rPr>
              <a:t></a:t>
            </a:r>
            <a:r>
              <a:rPr lang="en-US" sz="2000" b="1" baseline="30000" dirty="0">
                <a:latin typeface="Times New Roman" charset="0"/>
                <a:sym typeface="Symbol" pitchFamily="18" charset="2"/>
              </a:rPr>
              <a:t>2</a:t>
            </a:r>
            <a:r>
              <a:rPr lang="en-US" sz="2000" b="1" dirty="0">
                <a:latin typeface="Times New Roman" charset="0"/>
                <a:sym typeface="Symbol" pitchFamily="18" charset="2"/>
              </a:rPr>
              <a:t>    </a:t>
            </a:r>
            <a:r>
              <a:rPr lang="en-US" sz="2000" b="1" dirty="0" smtClean="0">
                <a:latin typeface="Times New Roman" charset="0"/>
                <a:sym typeface="Symbol" pitchFamily="18" charset="2"/>
              </a:rPr>
              <a:t>&gt;</a:t>
            </a:r>
            <a:endParaRPr lang="en-US" sz="2000" b="1" dirty="0">
              <a:latin typeface="Times New Roman" charset="0"/>
            </a:endParaRPr>
          </a:p>
          <a:p>
            <a:r>
              <a:rPr lang="en-US" sz="2000" b="1" dirty="0">
                <a:latin typeface="Times New Roman" charset="0"/>
              </a:rPr>
              <a:t>6.4 </a:t>
            </a:r>
            <a:r>
              <a:rPr lang="en-US" sz="2000" b="1" dirty="0" smtClean="0">
                <a:latin typeface="Times New Roman" charset="0"/>
              </a:rPr>
              <a:t>5</a:t>
            </a:r>
            <a:endParaRPr lang="en-US" sz="2000" b="1" dirty="0">
              <a:latin typeface="Times New Roman" charset="0"/>
            </a:endParaRPr>
          </a:p>
          <a:p>
            <a:endParaRPr lang="en-US" sz="2000" b="1" dirty="0">
              <a:latin typeface="Times New Roman" charset="0"/>
            </a:endParaRPr>
          </a:p>
          <a:p>
            <a:endParaRPr lang="en-US" sz="2000" b="1" dirty="0">
              <a:latin typeface="Times New Roman" charset="0"/>
            </a:endParaRPr>
          </a:p>
          <a:p>
            <a:r>
              <a:rPr lang="en-US" sz="2000" b="1" dirty="0">
                <a:latin typeface="Times New Roman" charset="0"/>
              </a:rPr>
              <a:t>0.1 </a:t>
            </a:r>
            <a:r>
              <a:rPr lang="en-US" sz="2000" b="1" dirty="0" smtClean="0">
                <a:latin typeface="Times New Roman" charset="0"/>
              </a:rPr>
              <a:t>90</a:t>
            </a:r>
            <a:endParaRPr lang="en-US" sz="2000" b="1" dirty="0">
              <a:latin typeface="Times New Roman" charset="0"/>
            </a:endParaRPr>
          </a:p>
          <a:p>
            <a:endParaRPr lang="en-US" sz="2000" b="1" dirty="0">
              <a:latin typeface="Times New Roman" charset="0"/>
            </a:endParaRPr>
          </a:p>
          <a:p>
            <a:endParaRPr lang="en-US" sz="2000" b="1" dirty="0">
              <a:latin typeface="Times New Roman" charset="0"/>
            </a:endParaRPr>
          </a:p>
          <a:p>
            <a:r>
              <a:rPr lang="en-US" sz="2000" b="1" dirty="0">
                <a:latin typeface="Times New Roman" charset="0"/>
              </a:rPr>
              <a:t>1.3 </a:t>
            </a:r>
            <a:r>
              <a:rPr lang="en-US" sz="2000" b="1" dirty="0" smtClean="0">
                <a:latin typeface="Times New Roman" charset="0"/>
              </a:rPr>
              <a:t>50</a:t>
            </a:r>
            <a:endParaRPr lang="en-US" sz="2000" b="1" dirty="0">
              <a:latin typeface="Times New Roman" charset="0"/>
            </a:endParaRPr>
          </a:p>
          <a:p>
            <a:endParaRPr lang="en-US" sz="2000" b="1" dirty="0">
              <a:latin typeface="Times New Roman" charset="0"/>
            </a:endParaRPr>
          </a:p>
          <a:p>
            <a:endParaRPr lang="en-US" sz="2000" b="1" dirty="0">
              <a:latin typeface="Times New Roman" charset="0"/>
            </a:endParaRPr>
          </a:p>
          <a:p>
            <a:r>
              <a:rPr lang="en-US" sz="2000" b="1" dirty="0">
                <a:latin typeface="Times New Roman" charset="0"/>
              </a:rPr>
              <a:t>2.4 </a:t>
            </a:r>
            <a:r>
              <a:rPr lang="en-US" sz="2000" b="1" dirty="0" smtClean="0">
                <a:latin typeface="Times New Roman" charset="0"/>
              </a:rPr>
              <a:t>30</a:t>
            </a:r>
            <a:endParaRPr lang="en-US" sz="2000" b="1" dirty="0">
              <a:latin typeface="Times New Roman" charset="0"/>
            </a:endParaRPr>
          </a:p>
        </p:txBody>
      </p:sp>
      <p:sp>
        <p:nvSpPr>
          <p:cNvPr id="16" name="Text Box 16"/>
          <p:cNvSpPr txBox="1">
            <a:spLocks noChangeArrowheads="1"/>
          </p:cNvSpPr>
          <p:nvPr/>
        </p:nvSpPr>
        <p:spPr bwMode="auto">
          <a:xfrm>
            <a:off x="1447800" y="5638800"/>
            <a:ext cx="5199063"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b="1"/>
              <a:t>IS IT REALLY A VALID TEST?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61</a:t>
            </a:fld>
            <a:endParaRPr lang="en-US"/>
          </a:p>
        </p:txBody>
      </p:sp>
      <p:sp>
        <p:nvSpPr>
          <p:cNvPr id="4" name="Rectangle 2"/>
          <p:cNvSpPr txBox="1">
            <a:spLocks noChangeArrowheads="1"/>
          </p:cNvSpPr>
          <p:nvPr/>
        </p:nvSpPr>
        <p:spPr>
          <a:xfrm>
            <a:off x="457200" y="6858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chemeClr val="tx1"/>
                </a:solidFill>
                <a:effectLst/>
                <a:uLnTx/>
                <a:uFillTx/>
                <a:latin typeface="+mj-lt"/>
                <a:ea typeface="+mj-ea"/>
                <a:cs typeface="+mj-cs"/>
              </a:rPr>
              <a:t>The Aftermath</a:t>
            </a:r>
          </a:p>
        </p:txBody>
      </p:sp>
      <p:sp>
        <p:nvSpPr>
          <p:cNvPr id="5" name="Rectangle 3"/>
          <p:cNvSpPr txBox="1">
            <a:spLocks noChangeArrowheads="1"/>
          </p:cNvSpPr>
          <p:nvPr/>
        </p:nvSpPr>
        <p:spPr>
          <a:xfrm>
            <a:off x="304800" y="2057400"/>
            <a:ext cx="8610600" cy="4525963"/>
          </a:xfrm>
          <a:prstGeom prst="rect">
            <a:avLst/>
          </a:prstGeom>
        </p:spPr>
        <p:txBody>
          <a:bodyPr/>
          <a:lstStyle/>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Speculation ensued on why the Shroud could be so convincing in other respects and yet date Medieval?</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Many Unsatisfactory Accounts were advanced:</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 1532 fire contaminated it </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biological contamination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bioplastic</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coatings)</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biofractionalization</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isotope enrichment </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radiation induced enhancement due to "the physics of the Resurrection"</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Many Just Accepted the Date</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Support and Interest in Shroud research declined</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62</a:t>
            </a:fld>
            <a:endParaRPr lang="en-US"/>
          </a:p>
        </p:txBody>
      </p:sp>
      <p:sp>
        <p:nvSpPr>
          <p:cNvPr id="5" name="Rectangle 3"/>
          <p:cNvSpPr>
            <a:spLocks noChangeArrowheads="1"/>
          </p:cNvSpPr>
          <p:nvPr/>
        </p:nvSpPr>
        <p:spPr bwMode="auto">
          <a:xfrm>
            <a:off x="152400" y="1752600"/>
            <a:ext cx="64008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sz="2400" dirty="0"/>
              <a:t>Only a Single Sample Site</a:t>
            </a:r>
          </a:p>
          <a:p>
            <a:pPr marL="342900" indent="-342900">
              <a:lnSpc>
                <a:spcPct val="90000"/>
              </a:lnSpc>
              <a:spcBef>
                <a:spcPct val="20000"/>
              </a:spcBef>
              <a:buFontTx/>
              <a:buChar char="•"/>
            </a:pPr>
            <a:r>
              <a:rPr lang="en-US" sz="2400" dirty="0"/>
              <a:t>High Probability of Contamination at Selected Site </a:t>
            </a:r>
            <a:r>
              <a:rPr lang="en-US" sz="2400" dirty="0">
                <a:cs typeface="Times New Roman" charset="0"/>
              </a:rPr>
              <a:t>— </a:t>
            </a:r>
            <a:r>
              <a:rPr lang="en-US" sz="2400" b="1" dirty="0">
                <a:solidFill>
                  <a:srgbClr val="FFC000"/>
                </a:solidFill>
                <a:cs typeface="Times New Roman" charset="0"/>
              </a:rPr>
              <a:t>contamination found (ex. cotton and dyes) in the sample area</a:t>
            </a:r>
            <a:endParaRPr lang="en-US" sz="2400" b="1" dirty="0">
              <a:solidFill>
                <a:srgbClr val="FFC000"/>
              </a:solidFill>
            </a:endParaRPr>
          </a:p>
          <a:p>
            <a:pPr marL="342900" indent="-342900">
              <a:lnSpc>
                <a:spcPct val="90000"/>
              </a:lnSpc>
              <a:spcBef>
                <a:spcPct val="20000"/>
              </a:spcBef>
              <a:buFontTx/>
              <a:buChar char="•"/>
            </a:pPr>
            <a:r>
              <a:rPr lang="en-US" sz="2400" dirty="0"/>
              <a:t>History of Shroud Makes It a Difficult Subject</a:t>
            </a:r>
            <a:endParaRPr lang="en-US" sz="2800" dirty="0"/>
          </a:p>
          <a:p>
            <a:pPr marL="742950" lvl="1" indent="-285750">
              <a:lnSpc>
                <a:spcPct val="90000"/>
              </a:lnSpc>
              <a:spcBef>
                <a:spcPct val="20000"/>
              </a:spcBef>
              <a:buFontTx/>
              <a:buChar char="–"/>
            </a:pPr>
            <a:r>
              <a:rPr lang="en-US" sz="2400" dirty="0"/>
              <a:t>Fire of 1532 Subjected It to Extreme Opportunities for Contamination</a:t>
            </a:r>
          </a:p>
          <a:p>
            <a:pPr marL="742950" lvl="1" indent="-285750">
              <a:lnSpc>
                <a:spcPct val="90000"/>
              </a:lnSpc>
              <a:spcBef>
                <a:spcPct val="20000"/>
              </a:spcBef>
              <a:buFontTx/>
              <a:buChar char="–"/>
            </a:pPr>
            <a:r>
              <a:rPr lang="en-US" sz="2400" dirty="0"/>
              <a:t>Textiles Often Date Unreliably </a:t>
            </a:r>
          </a:p>
          <a:p>
            <a:pPr marL="1143000" lvl="2" indent="-228600">
              <a:lnSpc>
                <a:spcPct val="90000"/>
              </a:lnSpc>
              <a:spcBef>
                <a:spcPct val="20000"/>
              </a:spcBef>
              <a:buFontTx/>
              <a:buChar char="•"/>
            </a:pPr>
            <a:r>
              <a:rPr lang="en-US" sz="2000" b="1" dirty="0" err="1"/>
              <a:t>biofractionalization</a:t>
            </a:r>
            <a:r>
              <a:rPr lang="en-US" sz="2000" b="1" dirty="0"/>
              <a:t>,  ion-exchange, and build up of contamination (ex. "</a:t>
            </a:r>
            <a:r>
              <a:rPr lang="en-US" sz="2000" b="1" dirty="0" err="1"/>
              <a:t>bioplastic</a:t>
            </a:r>
            <a:r>
              <a:rPr lang="en-US" sz="2000" b="1" dirty="0"/>
              <a:t>") are examples of possible skewing mechanisms </a:t>
            </a:r>
          </a:p>
          <a:p>
            <a:pPr marL="1143000" lvl="2" indent="-228600">
              <a:lnSpc>
                <a:spcPct val="90000"/>
              </a:lnSpc>
              <a:spcBef>
                <a:spcPct val="20000"/>
              </a:spcBef>
              <a:buFontTx/>
              <a:buChar char="•"/>
            </a:pPr>
            <a:r>
              <a:rPr lang="en-US" sz="2000" b="1" dirty="0"/>
              <a:t>possible site of repair and reweaving and evidence from UV and Blue Mosaic show that the region is anomalous. </a:t>
            </a:r>
          </a:p>
          <a:p>
            <a:pPr marL="342900" indent="-342900">
              <a:lnSpc>
                <a:spcPct val="90000"/>
              </a:lnSpc>
              <a:spcBef>
                <a:spcPct val="20000"/>
              </a:spcBef>
              <a:buFontTx/>
              <a:buChar char="•"/>
            </a:pPr>
            <a:endParaRPr lang="en-US" sz="2800" b="1" dirty="0"/>
          </a:p>
        </p:txBody>
      </p:sp>
      <p:sp>
        <p:nvSpPr>
          <p:cNvPr id="7" name="Rectangle 5"/>
          <p:cNvSpPr txBox="1">
            <a:spLocks noChangeArrowheads="1"/>
          </p:cNvSpPr>
          <p:nvPr/>
        </p:nvSpPr>
        <p:spPr>
          <a:xfrm>
            <a:off x="762000" y="152400"/>
            <a:ext cx="64008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effectLst/>
                <a:uLnTx/>
                <a:uFillTx/>
                <a:latin typeface="+mj-lt"/>
                <a:ea typeface="+mj-ea"/>
                <a:cs typeface="+mj-cs"/>
              </a:rPr>
              <a:t>Problems with the C14 Test</a:t>
            </a:r>
          </a:p>
        </p:txBody>
      </p:sp>
      <p:grpSp>
        <p:nvGrpSpPr>
          <p:cNvPr id="12" name="Group 11"/>
          <p:cNvGrpSpPr/>
          <p:nvPr/>
        </p:nvGrpSpPr>
        <p:grpSpPr>
          <a:xfrm>
            <a:off x="6553200" y="0"/>
            <a:ext cx="2590800" cy="6858000"/>
            <a:chOff x="0" y="0"/>
            <a:chExt cx="2590800" cy="6858000"/>
          </a:xfrm>
        </p:grpSpPr>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2582863"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pic>
          <p:nvPicPr>
            <p:cNvPr id="6" name="Picture 4" descr="mosaicbx"/>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2743200"/>
              <a:ext cx="2563813"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 descr="marcel0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4695825"/>
              <a:ext cx="2590800" cy="216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990600" y="5257800"/>
              <a:ext cx="1479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Sample Site</a:t>
              </a:r>
            </a:p>
          </p:txBody>
        </p:sp>
      </p:grpSp>
      <p:sp>
        <p:nvSpPr>
          <p:cNvPr id="10" name="Text Box 8"/>
          <p:cNvSpPr txBox="1">
            <a:spLocks noChangeArrowheads="1"/>
          </p:cNvSpPr>
          <p:nvPr/>
        </p:nvSpPr>
        <p:spPr bwMode="auto">
          <a:xfrm>
            <a:off x="7467600" y="2971800"/>
            <a:ext cx="15176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t>Blue Mosaic</a:t>
            </a:r>
          </a:p>
        </p:txBody>
      </p:sp>
      <p:sp>
        <p:nvSpPr>
          <p:cNvPr id="11" name="Text Box 9"/>
          <p:cNvSpPr txBox="1">
            <a:spLocks noChangeArrowheads="1"/>
          </p:cNvSpPr>
          <p:nvPr/>
        </p:nvSpPr>
        <p:spPr bwMode="auto">
          <a:xfrm>
            <a:off x="7010400" y="381000"/>
            <a:ext cx="18986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t>UV Florescence</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63</a:t>
            </a:fld>
            <a:endParaRPr lang="en-US"/>
          </a:p>
        </p:txBody>
      </p:sp>
      <p:sp>
        <p:nvSpPr>
          <p:cNvPr id="4" name="Rectangle 2"/>
          <p:cNvSpPr txBox="1">
            <a:spLocks noChangeArrowheads="1"/>
          </p:cNvSpPr>
          <p:nvPr/>
        </p:nvSpPr>
        <p:spPr>
          <a:xfrm>
            <a:off x="533400" y="762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effectLst/>
                <a:uLnTx/>
                <a:uFillTx/>
                <a:latin typeface="+mj-lt"/>
                <a:ea typeface="+mj-ea"/>
                <a:cs typeface="+mj-cs"/>
              </a:rPr>
              <a:t>1999 A Clue</a:t>
            </a:r>
          </a:p>
        </p:txBody>
      </p:sp>
      <p:sp>
        <p:nvSpPr>
          <p:cNvPr id="5" name="Rectangle 6"/>
          <p:cNvSpPr txBox="1">
            <a:spLocks noChangeArrowheads="1"/>
          </p:cNvSpPr>
          <p:nvPr/>
        </p:nvSpPr>
        <p:spPr>
          <a:xfrm>
            <a:off x="1295400" y="838200"/>
            <a:ext cx="82296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effectLst/>
                <a:uLnTx/>
                <a:uFillTx/>
                <a:latin typeface="+mn-lt"/>
                <a:ea typeface="+mn-ea"/>
                <a:cs typeface="+mn-cs"/>
              </a:rPr>
              <a:t>Brian Walsh points out an interesting fact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effectLst/>
                <a:uLnTx/>
                <a:uFillTx/>
                <a:latin typeface="+mn-lt"/>
                <a:ea typeface="+mn-ea"/>
                <a:cs typeface="+mn-cs"/>
              </a:rPr>
              <a:t>The Carbon Dates exhibit a systematic shift with distance from cloth edge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effectLst/>
                <a:uLnTx/>
                <a:uFillTx/>
                <a:latin typeface="+mn-lt"/>
                <a:ea typeface="+mn-ea"/>
                <a:cs typeface="+mn-cs"/>
              </a:rPr>
              <a:t>Chance or Evidence of a Problem</a:t>
            </a:r>
          </a:p>
        </p:txBody>
      </p:sp>
      <p:pic>
        <p:nvPicPr>
          <p:cNvPr id="6" name="Picture 5" descr="Walshimage00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62400" y="3048000"/>
            <a:ext cx="4876800" cy="31400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3733800"/>
            <a:ext cx="2822575"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pic>
      <p:pic>
        <p:nvPicPr>
          <p:cNvPr id="8" name="Picture 8" descr="BrianWalshimage00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2400" y="3048000"/>
            <a:ext cx="38481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64</a:t>
            </a:fld>
            <a:endParaRPr lang="en-US"/>
          </a:p>
        </p:txBody>
      </p:sp>
      <p:sp>
        <p:nvSpPr>
          <p:cNvPr id="4" name="TextBox 3"/>
          <p:cNvSpPr txBox="1"/>
          <p:nvPr/>
        </p:nvSpPr>
        <p:spPr>
          <a:xfrm>
            <a:off x="1066800" y="838200"/>
            <a:ext cx="8185895" cy="369332"/>
          </a:xfrm>
          <a:prstGeom prst="rect">
            <a:avLst/>
          </a:prstGeom>
          <a:noFill/>
        </p:spPr>
        <p:txBody>
          <a:bodyPr wrap="none" rtlCol="0">
            <a:spAutoFit/>
          </a:bodyPr>
          <a:lstStyle/>
          <a:p>
            <a:r>
              <a:rPr lang="en-US" b="1" dirty="0" smtClean="0"/>
              <a:t>To Be Valid The Samples Must Be Uncontaminated and Representative of the Whole</a:t>
            </a:r>
            <a:endParaRPr lang="en-US" b="1" dirty="0"/>
          </a:p>
        </p:txBody>
      </p:sp>
      <p:pic>
        <p:nvPicPr>
          <p:cNvPr id="5" name="Picture 4" descr="Quad Mosaic Ventral LegsC.jpg"/>
          <p:cNvPicPr>
            <a:picLocks noChangeAspect="1"/>
          </p:cNvPicPr>
          <p:nvPr/>
        </p:nvPicPr>
        <p:blipFill>
          <a:blip r:embed="rId2" cstate="print"/>
          <a:stretch>
            <a:fillRect/>
          </a:stretch>
        </p:blipFill>
        <p:spPr>
          <a:xfrm>
            <a:off x="188032" y="1295400"/>
            <a:ext cx="2884363" cy="2590800"/>
          </a:xfrm>
          <a:prstGeom prst="rect">
            <a:avLst/>
          </a:prstGeom>
        </p:spPr>
      </p:pic>
      <p:sp>
        <p:nvSpPr>
          <p:cNvPr id="6" name="TextBox 5"/>
          <p:cNvSpPr txBox="1"/>
          <p:nvPr/>
        </p:nvSpPr>
        <p:spPr>
          <a:xfrm>
            <a:off x="304800" y="3886200"/>
            <a:ext cx="2438400" cy="369332"/>
          </a:xfrm>
          <a:prstGeom prst="rect">
            <a:avLst/>
          </a:prstGeom>
          <a:noFill/>
        </p:spPr>
        <p:txBody>
          <a:bodyPr wrap="square" rtlCol="0">
            <a:spAutoFit/>
          </a:bodyPr>
          <a:lstStyle/>
          <a:p>
            <a:r>
              <a:rPr lang="en-US" dirty="0" smtClean="0"/>
              <a:t>Blue Quad Mosaic</a:t>
            </a:r>
            <a:endParaRPr lang="en-US" dirty="0"/>
          </a:p>
        </p:txBody>
      </p:sp>
      <p:pic>
        <p:nvPicPr>
          <p:cNvPr id="7" name="Picture 2"/>
          <p:cNvPicPr>
            <a:picLocks noChangeAspect="1" noChangeArrowheads="1"/>
          </p:cNvPicPr>
          <p:nvPr/>
        </p:nvPicPr>
        <p:blipFill>
          <a:blip r:embed="rId3" cstate="print"/>
          <a:srcRect/>
          <a:stretch>
            <a:fillRect/>
          </a:stretch>
        </p:blipFill>
        <p:spPr bwMode="auto">
          <a:xfrm>
            <a:off x="3124200" y="1295400"/>
            <a:ext cx="2716150" cy="2619375"/>
          </a:xfrm>
          <a:prstGeom prst="rect">
            <a:avLst/>
          </a:prstGeom>
          <a:noFill/>
          <a:ln w="9525">
            <a:noFill/>
            <a:miter lim="800000"/>
            <a:headEnd/>
            <a:tailEnd/>
          </a:ln>
        </p:spPr>
      </p:pic>
      <p:sp>
        <p:nvSpPr>
          <p:cNvPr id="8" name="TextBox 7"/>
          <p:cNvSpPr txBox="1"/>
          <p:nvPr/>
        </p:nvSpPr>
        <p:spPr>
          <a:xfrm>
            <a:off x="3124200" y="3886200"/>
            <a:ext cx="2362200" cy="369332"/>
          </a:xfrm>
          <a:prstGeom prst="rect">
            <a:avLst/>
          </a:prstGeom>
          <a:noFill/>
        </p:spPr>
        <p:txBody>
          <a:bodyPr wrap="square" rtlCol="0">
            <a:spAutoFit/>
          </a:bodyPr>
          <a:lstStyle/>
          <a:p>
            <a:r>
              <a:rPr lang="en-US" dirty="0" smtClean="0"/>
              <a:t>UV-Fluorescence </a:t>
            </a:r>
            <a:endParaRPr lang="en-US" dirty="0"/>
          </a:p>
        </p:txBody>
      </p:sp>
      <p:pic>
        <p:nvPicPr>
          <p:cNvPr id="9" name="Picture 3"/>
          <p:cNvPicPr>
            <a:picLocks noChangeAspect="1" noChangeArrowheads="1"/>
          </p:cNvPicPr>
          <p:nvPr/>
        </p:nvPicPr>
        <p:blipFill>
          <a:blip r:embed="rId4" cstate="print"/>
          <a:srcRect/>
          <a:stretch>
            <a:fillRect/>
          </a:stretch>
        </p:blipFill>
        <p:spPr bwMode="auto">
          <a:xfrm>
            <a:off x="5943600" y="1295400"/>
            <a:ext cx="2571470" cy="2609850"/>
          </a:xfrm>
          <a:prstGeom prst="rect">
            <a:avLst/>
          </a:prstGeom>
          <a:noFill/>
          <a:ln w="9525">
            <a:noFill/>
            <a:miter lim="800000"/>
            <a:headEnd/>
            <a:tailEnd/>
          </a:ln>
        </p:spPr>
      </p:pic>
      <p:sp>
        <p:nvSpPr>
          <p:cNvPr id="10" name="TextBox 9"/>
          <p:cNvSpPr txBox="1"/>
          <p:nvPr/>
        </p:nvSpPr>
        <p:spPr>
          <a:xfrm>
            <a:off x="5943600" y="3886200"/>
            <a:ext cx="2408223" cy="646331"/>
          </a:xfrm>
          <a:prstGeom prst="rect">
            <a:avLst/>
          </a:prstGeom>
          <a:noFill/>
        </p:spPr>
        <p:txBody>
          <a:bodyPr wrap="none" rtlCol="0">
            <a:spAutoFit/>
          </a:bodyPr>
          <a:lstStyle/>
          <a:p>
            <a:r>
              <a:rPr lang="en-US" dirty="0" smtClean="0"/>
              <a:t>False Color Depiction of</a:t>
            </a:r>
          </a:p>
          <a:p>
            <a:r>
              <a:rPr lang="en-US" dirty="0" smtClean="0"/>
              <a:t>1</a:t>
            </a:r>
            <a:r>
              <a:rPr lang="en-US" baseline="30000" dirty="0" smtClean="0"/>
              <a:t>st</a:t>
            </a:r>
            <a:r>
              <a:rPr lang="en-US" dirty="0" smtClean="0"/>
              <a:t> Component of PCA</a:t>
            </a:r>
            <a:endParaRPr lang="en-US" dirty="0"/>
          </a:p>
        </p:txBody>
      </p:sp>
      <p:pic>
        <p:nvPicPr>
          <p:cNvPr id="11" name="Picture 4"/>
          <p:cNvPicPr>
            <a:picLocks noChangeAspect="1" noChangeArrowheads="1"/>
          </p:cNvPicPr>
          <p:nvPr/>
        </p:nvPicPr>
        <p:blipFill>
          <a:blip r:embed="rId5" cstate="print"/>
          <a:srcRect/>
          <a:stretch>
            <a:fillRect/>
          </a:stretch>
        </p:blipFill>
        <p:spPr bwMode="auto">
          <a:xfrm>
            <a:off x="152400" y="4267200"/>
            <a:ext cx="3138487" cy="1818831"/>
          </a:xfrm>
          <a:prstGeom prst="rect">
            <a:avLst/>
          </a:prstGeom>
          <a:noFill/>
          <a:ln w="9525">
            <a:noFill/>
            <a:miter lim="800000"/>
            <a:headEnd/>
            <a:tailEnd/>
          </a:ln>
        </p:spPr>
      </p:pic>
      <p:pic>
        <p:nvPicPr>
          <p:cNvPr id="12" name="Picture 5"/>
          <p:cNvPicPr>
            <a:picLocks noChangeAspect="1" noChangeArrowheads="1"/>
          </p:cNvPicPr>
          <p:nvPr/>
        </p:nvPicPr>
        <p:blipFill>
          <a:blip r:embed="rId6" cstate="print"/>
          <a:srcRect/>
          <a:stretch>
            <a:fillRect/>
          </a:stretch>
        </p:blipFill>
        <p:spPr bwMode="auto">
          <a:xfrm>
            <a:off x="3352800" y="4572000"/>
            <a:ext cx="3790950" cy="1858163"/>
          </a:xfrm>
          <a:prstGeom prst="rect">
            <a:avLst/>
          </a:prstGeom>
          <a:noFill/>
          <a:ln w="9525">
            <a:noFill/>
            <a:miter lim="800000"/>
            <a:headEnd/>
            <a:tailEnd/>
          </a:ln>
        </p:spPr>
      </p:pic>
      <p:sp>
        <p:nvSpPr>
          <p:cNvPr id="13" name="TextBox 12"/>
          <p:cNvSpPr txBox="1"/>
          <p:nvPr/>
        </p:nvSpPr>
        <p:spPr>
          <a:xfrm>
            <a:off x="7239000" y="4724400"/>
            <a:ext cx="2285999" cy="1477328"/>
          </a:xfrm>
          <a:prstGeom prst="rect">
            <a:avLst/>
          </a:prstGeom>
          <a:noFill/>
        </p:spPr>
        <p:txBody>
          <a:bodyPr wrap="square" rtlCol="0">
            <a:spAutoFit/>
          </a:bodyPr>
          <a:lstStyle/>
          <a:p>
            <a:r>
              <a:rPr lang="en-US" b="1" dirty="0" smtClean="0"/>
              <a:t>Samples were contaminated and dating correlated strongly with the contamination</a:t>
            </a:r>
            <a:endParaRPr lang="en-US" b="1" dirty="0"/>
          </a:p>
        </p:txBody>
      </p:sp>
      <p:sp>
        <p:nvSpPr>
          <p:cNvPr id="14" name="Title 1"/>
          <p:cNvSpPr txBox="1">
            <a:spLocks/>
          </p:cNvSpPr>
          <p:nvPr/>
        </p:nvSpPr>
        <p:spPr>
          <a:xfrm>
            <a:off x="1219200" y="0"/>
            <a:ext cx="7924800" cy="1143000"/>
          </a:xfrm>
          <a:prstGeom prst="rect">
            <a:avLst/>
          </a:prstGeom>
        </p:spPr>
        <p:txBody>
          <a:bodyP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What's Wrong With Carbon Dating?</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5" name="TextBox 14"/>
          <p:cNvSpPr txBox="1"/>
          <p:nvPr/>
        </p:nvSpPr>
        <p:spPr>
          <a:xfrm>
            <a:off x="228600" y="6595646"/>
            <a:ext cx="8915400" cy="338554"/>
          </a:xfrm>
          <a:prstGeom prst="rect">
            <a:avLst/>
          </a:prstGeom>
          <a:noFill/>
        </p:spPr>
        <p:txBody>
          <a:bodyPr wrap="square" rtlCol="0">
            <a:spAutoFit/>
          </a:bodyPr>
          <a:lstStyle/>
          <a:p>
            <a:r>
              <a:rPr lang="en-US" sz="1600" dirty="0" smtClean="0"/>
              <a:t>©1978 Barrie M. </a:t>
            </a:r>
            <a:r>
              <a:rPr lang="en-US" sz="1600" dirty="0" err="1" smtClean="0"/>
              <a:t>Schwortz</a:t>
            </a:r>
            <a:r>
              <a:rPr lang="en-US" sz="1600" dirty="0" smtClean="0"/>
              <a:t> Collection, STERA, Inc. , ©1978 Vernon Miller, © 2012 J.M. Morgan, III</a:t>
            </a:r>
            <a:endParaRPr lang="en-US" sz="1600" dirty="0"/>
          </a:p>
        </p:txBody>
      </p:sp>
      <p:sp>
        <p:nvSpPr>
          <p:cNvPr id="16" name="Slide Number Placeholder 16"/>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544F191B-7659-47EC-98D3-89B21B41DD79}"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8" name="TextBox 17"/>
          <p:cNvSpPr txBox="1"/>
          <p:nvPr/>
        </p:nvSpPr>
        <p:spPr>
          <a:xfrm>
            <a:off x="4572000" y="4038600"/>
            <a:ext cx="1327608" cy="523220"/>
          </a:xfrm>
          <a:prstGeom prst="rect">
            <a:avLst/>
          </a:prstGeom>
          <a:noFill/>
        </p:spPr>
        <p:txBody>
          <a:bodyPr wrap="none" rtlCol="0">
            <a:spAutoFit/>
          </a:bodyPr>
          <a:lstStyle/>
          <a:p>
            <a:r>
              <a:rPr lang="en-US" sz="2800" b="1" dirty="0" smtClean="0">
                <a:latin typeface="Symbol" pitchFamily="18" charset="2"/>
                <a:sym typeface="Symbol"/>
              </a:rPr>
              <a:t></a:t>
            </a:r>
            <a:r>
              <a:rPr lang="en-US" sz="2800" b="1" baseline="30000" dirty="0" smtClean="0">
                <a:latin typeface="Symbol" pitchFamily="18" charset="2"/>
                <a:sym typeface="Symbol"/>
              </a:rPr>
              <a:t>2</a:t>
            </a:r>
            <a:r>
              <a:rPr lang="en-US" sz="2800" b="1" dirty="0" smtClean="0">
                <a:latin typeface="Symbol" pitchFamily="18" charset="2"/>
                <a:sym typeface="Symbol"/>
              </a:rPr>
              <a:t> = 6.4</a:t>
            </a:r>
            <a:endParaRPr lang="en-US" sz="2800" b="1" dirty="0">
              <a:latin typeface="Symbol" pitchFamily="18" charset="2"/>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noChangeArrowheads="1"/>
          </p:cNvPicPr>
          <p:nvPr/>
        </p:nvPicPr>
        <p:blipFill>
          <a:blip r:embed="rId2" cstate="print">
            <a:lum contrast="18000"/>
            <a:extLst>
              <a:ext uri="{28A0092B-C50C-407E-A947-70E740481C1C}">
                <a14:useLocalDpi xmlns="" xmlns:a14="http://schemas.microsoft.com/office/drawing/2010/main" val="0"/>
              </a:ext>
            </a:extLst>
          </a:blip>
          <a:srcRect/>
          <a:stretch>
            <a:fillRect/>
          </a:stretch>
        </p:blipFill>
        <p:spPr bwMode="auto">
          <a:xfrm>
            <a:off x="2971800" y="1828800"/>
            <a:ext cx="3276600" cy="244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8" descr="image0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811337"/>
            <a:ext cx="2895600" cy="207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65</a:t>
            </a:fld>
            <a:endParaRPr lang="en-US"/>
          </a:p>
        </p:txBody>
      </p:sp>
      <p:sp>
        <p:nvSpPr>
          <p:cNvPr id="4" name="Rectangle 4"/>
          <p:cNvSpPr txBox="1">
            <a:spLocks noChangeArrowheads="1"/>
          </p:cNvSpPr>
          <p:nvPr/>
        </p:nvSpPr>
        <p:spPr>
          <a:xfrm>
            <a:off x="990600" y="76200"/>
            <a:ext cx="48768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err="1" smtClean="0">
                <a:ln>
                  <a:noFill/>
                </a:ln>
                <a:solidFill>
                  <a:schemeClr val="tx1"/>
                </a:solidFill>
                <a:effectLst/>
                <a:uLnTx/>
                <a:uFillTx/>
                <a:latin typeface="+mj-lt"/>
                <a:ea typeface="+mj-ea"/>
                <a:cs typeface="+mj-cs"/>
              </a:rPr>
              <a:t>Benford</a:t>
            </a:r>
            <a:r>
              <a:rPr kumimoji="0" lang="en-US" sz="3600" b="0" i="0" u="none" strike="noStrike" kern="1200" cap="none" spc="0" normalizeH="0" baseline="0" noProof="0" dirty="0" smtClean="0">
                <a:ln>
                  <a:noFill/>
                </a:ln>
                <a:solidFill>
                  <a:schemeClr val="tx1"/>
                </a:solidFill>
                <a:effectLst/>
                <a:uLnTx/>
                <a:uFillTx/>
                <a:latin typeface="+mj-lt"/>
                <a:ea typeface="+mj-ea"/>
                <a:cs typeface="+mj-cs"/>
              </a:rPr>
              <a:t> and Marino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Propose the Mediaeval Patch Theory</a:t>
            </a:r>
          </a:p>
        </p:txBody>
      </p:sp>
      <p:pic>
        <p:nvPicPr>
          <p:cNvPr id="5" name="Picture 5" descr="image00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3581400"/>
            <a:ext cx="3819525" cy="316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6" descr="image00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715000" y="228600"/>
            <a:ext cx="3276600" cy="3676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7" descr="image008"/>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314950" y="4267200"/>
            <a:ext cx="3829050" cy="2447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66</a:t>
            </a:fld>
            <a:endParaRPr lang="en-US"/>
          </a:p>
        </p:txBody>
      </p:sp>
      <p:sp>
        <p:nvSpPr>
          <p:cNvPr id="4" name="Rectangle 4"/>
          <p:cNvSpPr>
            <a:spLocks noChangeArrowheads="1"/>
          </p:cNvSpPr>
          <p:nvPr/>
        </p:nvSpPr>
        <p:spPr bwMode="auto">
          <a:xfrm>
            <a:off x="1066800" y="533400"/>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4400" dirty="0" smtClean="0"/>
              <a:t>Introducing Raymond </a:t>
            </a:r>
            <a:r>
              <a:rPr lang="en-US" sz="4400" dirty="0"/>
              <a:t>Rogers</a:t>
            </a:r>
          </a:p>
        </p:txBody>
      </p:sp>
      <p:sp>
        <p:nvSpPr>
          <p:cNvPr id="5" name="Rectangle 5"/>
          <p:cNvSpPr>
            <a:spLocks noChangeArrowheads="1"/>
          </p:cNvSpPr>
          <p:nvPr/>
        </p:nvSpPr>
        <p:spPr bwMode="auto">
          <a:xfrm>
            <a:off x="457200" y="1905000"/>
            <a:ext cx="52578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FontTx/>
              <a:buChar char="•"/>
            </a:pPr>
            <a:r>
              <a:rPr lang="en-US" sz="2800" dirty="0"/>
              <a:t>UCLA / Los Alamos Science Fellow</a:t>
            </a:r>
          </a:p>
          <a:p>
            <a:pPr marL="342900" indent="-342900">
              <a:lnSpc>
                <a:spcPct val="80000"/>
              </a:lnSpc>
              <a:spcBef>
                <a:spcPct val="20000"/>
              </a:spcBef>
              <a:buFontTx/>
              <a:buChar char="•"/>
            </a:pPr>
            <a:r>
              <a:rPr lang="en-US" sz="2800" dirty="0"/>
              <a:t>Member of the 1978 STURP team</a:t>
            </a:r>
          </a:p>
          <a:p>
            <a:pPr marL="342900" indent="-342900">
              <a:lnSpc>
                <a:spcPct val="80000"/>
              </a:lnSpc>
              <a:spcBef>
                <a:spcPct val="20000"/>
              </a:spcBef>
              <a:buFontTx/>
              <a:buChar char="•"/>
            </a:pPr>
            <a:r>
              <a:rPr lang="en-US" sz="2800" dirty="0"/>
              <a:t>Cofounder of the Coalition for Excellence in Science Education.</a:t>
            </a:r>
          </a:p>
          <a:p>
            <a:pPr marL="342900" indent="-342900">
              <a:lnSpc>
                <a:spcPct val="80000"/>
              </a:lnSpc>
              <a:spcBef>
                <a:spcPct val="20000"/>
              </a:spcBef>
              <a:buFontTx/>
              <a:buChar char="•"/>
            </a:pPr>
            <a:r>
              <a:rPr lang="en-US" sz="2800" dirty="0"/>
              <a:t>Member of the Department of the Air Force Scientific Advisory Board</a:t>
            </a:r>
          </a:p>
          <a:p>
            <a:pPr marL="342900" indent="-342900">
              <a:lnSpc>
                <a:spcPct val="80000"/>
              </a:lnSpc>
              <a:spcBef>
                <a:spcPct val="20000"/>
              </a:spcBef>
              <a:buFontTx/>
              <a:buChar char="•"/>
            </a:pPr>
            <a:r>
              <a:rPr lang="en-US" sz="2800" dirty="0"/>
              <a:t>Published over 50 peer-reviewed papers in scientific journals. </a:t>
            </a:r>
          </a:p>
        </p:txBody>
      </p:sp>
      <p:pic>
        <p:nvPicPr>
          <p:cNvPr id="6" name="Picture 6" descr="9-a-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789260" y="1468613"/>
            <a:ext cx="3278540" cy="4855987"/>
          </a:xfrm>
          <a:prstGeom prst="rect">
            <a:avLst/>
          </a:prstGeom>
          <a:noFill/>
          <a:ln w="15875">
            <a:no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67</a:t>
            </a:fld>
            <a:endParaRPr lang="en-US"/>
          </a:p>
        </p:txBody>
      </p:sp>
      <p:sp>
        <p:nvSpPr>
          <p:cNvPr id="4" name="Rectangle 2"/>
          <p:cNvSpPr txBox="1">
            <a:spLocks noChangeArrowheads="1"/>
          </p:cNvSpPr>
          <p:nvPr/>
        </p:nvSpPr>
        <p:spPr>
          <a:xfrm>
            <a:off x="1371600" y="152400"/>
            <a:ext cx="8229600" cy="1630363"/>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1" u="none" strike="noStrike" kern="1200" cap="none" spc="0" normalizeH="0" baseline="0" noProof="0" dirty="0" smtClean="0">
                <a:ln>
                  <a:noFill/>
                </a:ln>
                <a:effectLst/>
                <a:uLnTx/>
                <a:uFillTx/>
                <a:latin typeface="+mj-lt"/>
                <a:ea typeface="+mj-ea"/>
                <a:cs typeface="+mj-cs"/>
              </a:rPr>
              <a:t>SURPRISINGLY</a:t>
            </a:r>
            <a:r>
              <a:rPr kumimoji="0" lang="en-US" sz="4800" b="0" i="0" u="none" strike="noStrike" kern="1200" cap="none" spc="0" normalizeH="0" baseline="0" noProof="0" dirty="0" smtClean="0">
                <a:ln>
                  <a:noFill/>
                </a:ln>
                <a:effectLst/>
                <a:uLnTx/>
                <a:uFillTx/>
                <a:latin typeface="+mj-lt"/>
                <a:ea typeface="+mj-ea"/>
                <a:cs typeface="+mj-cs"/>
              </a:rPr>
              <a:t> </a:t>
            </a:r>
            <a:br>
              <a:rPr kumimoji="0" lang="en-US" sz="4800" b="0" i="0" u="none" strike="noStrike" kern="1200" cap="none" spc="0" normalizeH="0" baseline="0" noProof="0" dirty="0" smtClean="0">
                <a:ln>
                  <a:noFill/>
                </a:ln>
                <a:effectLst/>
                <a:uLnTx/>
                <a:uFillTx/>
                <a:latin typeface="+mj-lt"/>
                <a:ea typeface="+mj-ea"/>
                <a:cs typeface="+mj-cs"/>
              </a:rPr>
            </a:br>
            <a:r>
              <a:rPr kumimoji="0" lang="en-US" sz="2000" b="0" i="0" u="none" strike="noStrike" kern="1200" cap="none" spc="0" normalizeH="0" baseline="0" noProof="0" dirty="0" smtClean="0">
                <a:ln>
                  <a:noFill/>
                </a:ln>
                <a:effectLst/>
                <a:uLnTx/>
                <a:uFillTx/>
                <a:latin typeface="+mj-lt"/>
                <a:ea typeface="+mj-ea"/>
                <a:cs typeface="+mj-cs"/>
              </a:rPr>
              <a:t/>
            </a:r>
            <a:br>
              <a:rPr kumimoji="0" lang="en-US" sz="2000" b="0" i="0" u="none" strike="noStrike" kern="1200" cap="none" spc="0" normalizeH="0" baseline="0" noProof="0" dirty="0" smtClean="0">
                <a:ln>
                  <a:noFill/>
                </a:ln>
                <a:effectLst/>
                <a:uLnTx/>
                <a:uFillTx/>
                <a:latin typeface="+mj-lt"/>
                <a:ea typeface="+mj-ea"/>
                <a:cs typeface="+mj-cs"/>
              </a:rPr>
            </a:br>
            <a:r>
              <a:rPr kumimoji="0" lang="en-US" sz="2000" b="0" i="0" u="none" strike="noStrike" kern="1200" cap="none" spc="0" normalizeH="0" baseline="0" noProof="0" dirty="0" smtClean="0">
                <a:ln>
                  <a:noFill/>
                </a:ln>
                <a:effectLst/>
                <a:uLnTx/>
                <a:uFillTx/>
                <a:latin typeface="+mj-lt"/>
                <a:ea typeface="+mj-ea"/>
                <a:cs typeface="+mj-cs"/>
              </a:rPr>
              <a:t>         </a:t>
            </a:r>
            <a:r>
              <a:rPr kumimoji="0" lang="en-US" sz="3600" b="0" i="0" u="none" strike="noStrike" kern="1200" cap="none" spc="0" normalizeH="0" baseline="0" noProof="0" dirty="0" smtClean="0">
                <a:ln>
                  <a:noFill/>
                </a:ln>
                <a:effectLst/>
                <a:uLnTx/>
                <a:uFillTx/>
                <a:latin typeface="+mj-lt"/>
                <a:ea typeface="+mj-ea"/>
                <a:cs typeface="+mj-cs"/>
              </a:rPr>
              <a:t>He found splices dyed at one end</a:t>
            </a:r>
          </a:p>
        </p:txBody>
      </p:sp>
      <p:pic>
        <p:nvPicPr>
          <p:cNvPr id="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a:xfrm>
            <a:off x="1066800" y="2133600"/>
            <a:ext cx="7467600" cy="4106863"/>
          </a:xfrm>
          <a:prstGeom prst="rect">
            <a:avLst/>
          </a:prstGeom>
        </p:spPr>
      </p:pic>
      <p:pic>
        <p:nvPicPr>
          <p:cNvPr id="6" name="Picture 2"/>
          <p:cNvPicPr>
            <a:picLocks noChangeAspect="1" noChangeArrowheads="1"/>
          </p:cNvPicPr>
          <p:nvPr/>
        </p:nvPicPr>
        <p:blipFill>
          <a:blip r:embed="rId3" cstate="print"/>
          <a:srcRect/>
          <a:stretch>
            <a:fillRect/>
          </a:stretch>
        </p:blipFill>
        <p:spPr bwMode="auto">
          <a:xfrm>
            <a:off x="304800" y="1911744"/>
            <a:ext cx="2447925" cy="2888856"/>
          </a:xfrm>
          <a:prstGeom prst="rect">
            <a:avLst/>
          </a:prstGeom>
          <a:noFill/>
          <a:ln w="9525">
            <a:noFill/>
            <a:miter lim="800000"/>
            <a:headEnd/>
            <a:tailEnd/>
          </a:ln>
        </p:spPr>
      </p:pic>
      <p:sp>
        <p:nvSpPr>
          <p:cNvPr id="7" name="TextBox 6"/>
          <p:cNvSpPr txBox="1"/>
          <p:nvPr/>
        </p:nvSpPr>
        <p:spPr>
          <a:xfrm>
            <a:off x="2894712" y="2514600"/>
            <a:ext cx="3108030" cy="1200329"/>
          </a:xfrm>
          <a:prstGeom prst="rect">
            <a:avLst/>
          </a:prstGeom>
          <a:solidFill>
            <a:schemeClr val="bg1">
              <a:lumMod val="50000"/>
            </a:schemeClr>
          </a:solidFill>
        </p:spPr>
        <p:txBody>
          <a:bodyPr wrap="none" rtlCol="0">
            <a:spAutoFit/>
          </a:bodyPr>
          <a:lstStyle/>
          <a:p>
            <a:r>
              <a:rPr lang="en-US" b="1" dirty="0" smtClean="0"/>
              <a:t>under analysis at Los Alamos</a:t>
            </a:r>
          </a:p>
          <a:p>
            <a:r>
              <a:rPr lang="en-US" b="1" dirty="0" smtClean="0"/>
              <a:t> the sample divided into three </a:t>
            </a:r>
          </a:p>
          <a:p>
            <a:r>
              <a:rPr lang="en-US" b="1" dirty="0" smtClean="0"/>
              <a:t>parts one of which was </a:t>
            </a:r>
          </a:p>
          <a:p>
            <a:r>
              <a:rPr lang="en-US" b="1" dirty="0" smtClean="0"/>
              <a:t>an adhesive resin</a:t>
            </a:r>
            <a:endParaRPr lang="en-US" b="1"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68</a:t>
            </a:fld>
            <a:endParaRPr lang="en-US"/>
          </a:p>
        </p:txBody>
      </p:sp>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90600" y="1828800"/>
            <a:ext cx="7010400" cy="438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a:xfrm>
            <a:off x="1371600" y="304800"/>
            <a:ext cx="8991600" cy="14017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rgbClr val="FF0000"/>
                </a:solidFill>
                <a:effectLst/>
                <a:uLnTx/>
                <a:uFillTx/>
                <a:latin typeface="+mj-lt"/>
                <a:ea typeface="+mj-ea"/>
                <a:cs typeface="+mj-cs"/>
              </a:rPr>
              <a:t>AND</a:t>
            </a:r>
            <a:br>
              <a:rPr kumimoji="0" lang="en-US" sz="4000" b="1" i="1" u="none" strike="noStrike" kern="1200" cap="none" spc="0" normalizeH="0" baseline="0" noProof="0" dirty="0" smtClean="0">
                <a:ln>
                  <a:noFill/>
                </a:ln>
                <a:solidFill>
                  <a:srgbClr val="FF0000"/>
                </a:solidFill>
                <a:effectLst/>
                <a:uLnTx/>
                <a:uFillTx/>
                <a:latin typeface="+mj-lt"/>
                <a:ea typeface="+mj-ea"/>
                <a:cs typeface="+mj-cs"/>
              </a:rPr>
            </a:br>
            <a:r>
              <a:rPr kumimoji="0" lang="en-US" sz="4000" b="0" i="0" u="none" strike="noStrike" kern="1200" cap="none" spc="0" normalizeH="0" baseline="0" noProof="0" dirty="0" smtClean="0">
                <a:ln>
                  <a:noFill/>
                </a:ln>
                <a:solidFill>
                  <a:srgbClr val="FFFFCC"/>
                </a:solidFill>
                <a:effectLst/>
                <a:uLnTx/>
                <a:uFillTx/>
                <a:latin typeface="+mj-lt"/>
                <a:ea typeface="+mj-ea"/>
                <a:cs typeface="+mj-cs"/>
              </a:rPr>
              <a:t>the fibers were encrusted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4000" dirty="0" smtClean="0">
                <a:solidFill>
                  <a:srgbClr val="FFFFCC"/>
                </a:solidFill>
                <a:latin typeface="+mj-lt"/>
                <a:ea typeface="+mj-ea"/>
                <a:cs typeface="+mj-cs"/>
              </a:rPr>
              <a:t>                                      </a:t>
            </a:r>
            <a:r>
              <a:rPr kumimoji="0" lang="en-US" sz="4000" b="0" i="0" u="none" strike="noStrike" kern="1200" cap="none" spc="0" normalizeH="0" baseline="0" noProof="0" dirty="0" smtClean="0">
                <a:ln>
                  <a:noFill/>
                </a:ln>
                <a:solidFill>
                  <a:srgbClr val="FFFFCC"/>
                </a:solidFill>
                <a:effectLst/>
                <a:uLnTx/>
                <a:uFillTx/>
                <a:latin typeface="+mj-lt"/>
                <a:ea typeface="+mj-ea"/>
                <a:cs typeface="+mj-cs"/>
              </a:rPr>
              <a:t>with dyestuff</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69</a:t>
            </a:fld>
            <a:endParaRPr lang="en-US"/>
          </a:p>
        </p:txBody>
      </p:sp>
      <p:sp>
        <p:nvSpPr>
          <p:cNvPr id="4" name="Rectangle 2"/>
          <p:cNvSpPr txBox="1">
            <a:spLocks noChangeArrowheads="1"/>
          </p:cNvSpPr>
          <p:nvPr/>
        </p:nvSpPr>
        <p:spPr>
          <a:xfrm>
            <a:off x="1524000" y="685800"/>
            <a:ext cx="472440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1" u="none" strike="noStrike" kern="1200" cap="none" spc="0" normalizeH="0" baseline="0" noProof="0" dirty="0" smtClean="0">
                <a:ln>
                  <a:noFill/>
                </a:ln>
                <a:solidFill>
                  <a:srgbClr val="FF0000"/>
                </a:solidFill>
                <a:effectLst/>
                <a:uLnTx/>
                <a:uFillTx/>
                <a:latin typeface="+mj-lt"/>
                <a:ea typeface="+mj-ea"/>
                <a:cs typeface="+mj-cs"/>
              </a:rPr>
              <a:t>AND</a:t>
            </a:r>
          </a:p>
        </p:txBody>
      </p:sp>
      <p:sp>
        <p:nvSpPr>
          <p:cNvPr id="5" name="Rectangle 3"/>
          <p:cNvSpPr txBox="1">
            <a:spLocks noChangeArrowheads="1"/>
          </p:cNvSpPr>
          <p:nvPr/>
        </p:nvSpPr>
        <p:spPr>
          <a:xfrm>
            <a:off x="1981200" y="1828800"/>
            <a:ext cx="5715000" cy="25146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rgbClr val="FFFFCC"/>
                </a:solidFill>
                <a:effectLst/>
                <a:uLnTx/>
                <a:uFillTx/>
                <a:latin typeface="+mn-lt"/>
                <a:ea typeface="+mn-ea"/>
                <a:cs typeface="+mn-cs"/>
              </a:rPr>
              <a:t>Madder root dye (Alizarin)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rgbClr val="FFFFCC"/>
                </a:solidFill>
                <a:effectLst/>
                <a:uLnTx/>
                <a:uFillTx/>
                <a:latin typeface="+mn-lt"/>
                <a:ea typeface="+mn-ea"/>
                <a:cs typeface="+mn-cs"/>
              </a:rPr>
              <a:t>Alum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rgbClr val="FFFFCC"/>
                </a:solidFill>
                <a:effectLst/>
                <a:uLnTx/>
                <a:uFillTx/>
                <a:latin typeface="+mn-lt"/>
                <a:ea typeface="+mn-ea"/>
                <a:cs typeface="+mn-cs"/>
              </a:rPr>
              <a:t>Gum Arabic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sng" strike="noStrike" kern="1200" cap="none" spc="0" normalizeH="0" baseline="0" noProof="0" dirty="0" smtClean="0">
                <a:ln>
                  <a:noFill/>
                </a:ln>
                <a:solidFill>
                  <a:srgbClr val="FFFFCC"/>
                </a:solidFill>
                <a:effectLst/>
                <a:uLnTx/>
                <a:uFillTx/>
                <a:latin typeface="+mn-lt"/>
                <a:ea typeface="+mn-ea"/>
                <a:cs typeface="+mn-cs"/>
              </a:rPr>
              <a:t>Vanillin</a:t>
            </a:r>
          </a:p>
        </p:txBody>
      </p:sp>
      <p:pic>
        <p:nvPicPr>
          <p:cNvPr id="6" name="Picture 4"/>
          <p:cNvPicPr>
            <a:picLocks noChangeAspect="1" noChangeArrowheads="1"/>
          </p:cNvPicPr>
          <p:nvPr/>
        </p:nvPicPr>
        <p:blipFill>
          <a:blip r:embed="rId2" cstate="print">
            <a:lum contrast="6000"/>
            <a:extLst>
              <a:ext uri="{28A0092B-C50C-407E-A947-70E740481C1C}">
                <a14:useLocalDpi xmlns="" xmlns:a14="http://schemas.microsoft.com/office/drawing/2010/main" val="0"/>
              </a:ext>
            </a:extLst>
          </a:blip>
          <a:srcRect/>
          <a:stretch>
            <a:fillRect/>
          </a:stretch>
        </p:blipFill>
        <p:spPr bwMode="auto">
          <a:xfrm>
            <a:off x="7086600" y="993775"/>
            <a:ext cx="1077913"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AutoShape 5"/>
          <p:cNvSpPr>
            <a:spLocks noChangeArrowheads="1"/>
          </p:cNvSpPr>
          <p:nvPr/>
        </p:nvSpPr>
        <p:spPr bwMode="auto">
          <a:xfrm>
            <a:off x="2057400" y="4194175"/>
            <a:ext cx="4724400" cy="2133600"/>
          </a:xfrm>
          <a:prstGeom prst="rightArrow">
            <a:avLst>
              <a:gd name="adj1" fmla="val 62500"/>
              <a:gd name="adj2" fmla="val 55070"/>
            </a:avLst>
          </a:prstGeom>
          <a:solidFill>
            <a:srgbClr val="FFFF99"/>
          </a:solidFill>
          <a:ln w="9525">
            <a:solidFill>
              <a:schemeClr val="tx1"/>
            </a:solidFill>
            <a:miter lim="800000"/>
            <a:headEnd/>
            <a:tailEnd/>
          </a:ln>
        </p:spPr>
        <p:txBody>
          <a:bodyPr wrap="none" anchor="ctr"/>
          <a:lstStyle/>
          <a:p>
            <a:r>
              <a:rPr lang="en-US" sz="2400"/>
              <a:t>  </a:t>
            </a:r>
            <a:r>
              <a:rPr lang="en-US" sz="2800" b="1" i="1">
                <a:solidFill>
                  <a:srgbClr val="CC0000"/>
                </a:solidFill>
              </a:rPr>
              <a:t>But only in the corner.</a:t>
            </a:r>
            <a:br>
              <a:rPr lang="en-US" sz="2800" b="1" i="1">
                <a:solidFill>
                  <a:srgbClr val="CC0000"/>
                </a:solidFill>
              </a:rPr>
            </a:br>
            <a:r>
              <a:rPr lang="en-US" sz="2800" b="1" i="1">
                <a:solidFill>
                  <a:srgbClr val="CC0000"/>
                </a:solidFill>
              </a:rPr>
              <a:t>  Not anywhere else.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7</a:t>
            </a:fld>
            <a:endParaRPr lang="en-US"/>
          </a:p>
        </p:txBody>
      </p:sp>
      <p:sp>
        <p:nvSpPr>
          <p:cNvPr id="4" name="Footer Placeholder 4"/>
          <p:cNvSpPr txBox="1">
            <a:spLocks/>
          </p:cNvSpPr>
          <p:nvPr/>
        </p:nvSpPr>
        <p:spPr>
          <a:xfrm>
            <a:off x="3124200" y="6245225"/>
            <a:ext cx="28956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Arial" charset="0"/>
                <a:ea typeface="+mn-ea"/>
                <a:cs typeface="+mn-cs"/>
              </a:rPr>
              <a:t>Science and the Shroud of Turin © 2014  R. Schneider</a:t>
            </a:r>
            <a:endParaRPr kumimoji="0" lang="en-US" sz="1200" b="0" i="0" u="none" strike="noStrike" kern="1200" cap="none" spc="0" normalizeH="0" baseline="0" noProof="0" dirty="0">
              <a:ln>
                <a:noFill/>
              </a:ln>
              <a:solidFill>
                <a:schemeClr val="bg1"/>
              </a:solidFill>
              <a:effectLst/>
              <a:uLnTx/>
              <a:uFillTx/>
              <a:latin typeface="Arial" charset="0"/>
              <a:ea typeface="+mn-ea"/>
              <a:cs typeface="+mn-cs"/>
            </a:endParaRPr>
          </a:p>
        </p:txBody>
      </p:sp>
      <p:sp>
        <p:nvSpPr>
          <p:cNvPr id="5" name="Slide Number Placeholder 5"/>
          <p:cNvSpPr txBox="1">
            <a:spLocks/>
          </p:cNvSpPr>
          <p:nvPr/>
        </p:nvSpPr>
        <p:spPr>
          <a:xfrm>
            <a:off x="6553200" y="6245225"/>
            <a:ext cx="21336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28E67AF-D1FD-4C18-A137-BD1934A956E5}" type="slidenum">
              <a:rPr kumimoji="0" lang="en-US" sz="1200" b="0" i="0" u="none" strike="noStrike" kern="1200" cap="none" spc="0" normalizeH="0" baseline="0" noProof="0" smtClean="0">
                <a:ln>
                  <a:noFill/>
                </a:ln>
                <a:solidFill>
                  <a:schemeClr val="bg1"/>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chemeClr val="bg1"/>
              </a:solidFill>
              <a:effectLst/>
              <a:uLnTx/>
              <a:uFillTx/>
              <a:latin typeface="Arial" charset="0"/>
              <a:ea typeface="+mn-ea"/>
              <a:cs typeface="+mn-cs"/>
            </a:endParaRPr>
          </a:p>
        </p:txBody>
      </p:sp>
      <p:sp>
        <p:nvSpPr>
          <p:cNvPr id="6"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smtClean="0">
                <a:ln>
                  <a:noFill/>
                </a:ln>
                <a:solidFill>
                  <a:schemeClr val="tx1"/>
                </a:solidFill>
                <a:effectLst/>
                <a:uLnTx/>
                <a:uFillTx/>
                <a:latin typeface="+mj-lt"/>
                <a:ea typeface="+mj-ea"/>
                <a:cs typeface="+mj-cs"/>
              </a:rPr>
              <a:t>A Sensation!</a:t>
            </a:r>
          </a:p>
        </p:txBody>
      </p:sp>
      <p:sp>
        <p:nvSpPr>
          <p:cNvPr id="7" name="Rectangle 3"/>
          <p:cNvSpPr txBox="1">
            <a:spLocks noChangeArrowheads="1"/>
          </p:cNvSpPr>
          <p:nvPr/>
        </p:nvSpPr>
        <p:spPr>
          <a:xfrm>
            <a:off x="609600" y="1722437"/>
            <a:ext cx="82296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Pia's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photographs create a sensation!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 group of scientists at the Sorbonne in Paris become interested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On the advice of Yves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Delage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 member of the French Academy of Sciences and a scientist of international reputation,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Paul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Vignon</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an instructor of Science and associates take up the study of the Shroud</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70</a:t>
            </a:fld>
            <a:endParaRPr lang="en-US"/>
          </a:p>
        </p:txBody>
      </p:sp>
      <p:sp>
        <p:nvSpPr>
          <p:cNvPr id="4" name="AutoShape 2"/>
          <p:cNvSpPr>
            <a:spLocks noChangeArrowheads="1"/>
          </p:cNvSpPr>
          <p:nvPr/>
        </p:nvSpPr>
        <p:spPr bwMode="auto">
          <a:xfrm>
            <a:off x="1524000" y="2590800"/>
            <a:ext cx="6248400" cy="1752600"/>
          </a:xfrm>
          <a:prstGeom prst="plaque">
            <a:avLst>
              <a:gd name="adj" fmla="val 16667"/>
            </a:avLst>
          </a:prstGeom>
          <a:solidFill>
            <a:srgbClr val="FFFF99"/>
          </a:solidFill>
          <a:ln w="22225" algn="ctr">
            <a:solidFill>
              <a:schemeClr val="tx1"/>
            </a:solidFill>
            <a:miter lim="800000"/>
            <a:headEnd/>
            <a:tailEnd/>
          </a:ln>
        </p:spPr>
        <p:txBody>
          <a:bodyPr wrap="none" anchor="ctr"/>
          <a:lstStyle/>
          <a:p>
            <a:endParaRPr lang="en-US"/>
          </a:p>
        </p:txBody>
      </p:sp>
      <p:sp>
        <p:nvSpPr>
          <p:cNvPr id="5" name="Rectangle 4"/>
          <p:cNvSpPr txBox="1">
            <a:spLocks noChangeArrowheads="1"/>
          </p:cNvSpPr>
          <p:nvPr/>
        </p:nvSpPr>
        <p:spPr>
          <a:xfrm>
            <a:off x="685800" y="4343400"/>
            <a:ext cx="8686800" cy="21336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
                <a:srgbClr val="FFFF99"/>
              </a:buClr>
              <a:buSzTx/>
              <a:buFont typeface="Wingdings" pitchFamily="2" charset="2"/>
              <a:buChar char="ü"/>
              <a:tabLst/>
              <a:defRPr/>
            </a:pPr>
            <a:r>
              <a:rPr kumimoji="0" lang="en-US" sz="3200" b="0" i="0" u="none" strike="noStrike" kern="1200" cap="none" spc="0" normalizeH="0" baseline="0" noProof="0" dirty="0" smtClean="0">
                <a:ln>
                  <a:noFill/>
                </a:ln>
                <a:effectLst/>
                <a:uLnTx/>
                <a:uFillTx/>
                <a:latin typeface="+mn-lt"/>
                <a:ea typeface="+mn-ea"/>
                <a:cs typeface="+mn-cs"/>
              </a:rPr>
              <a:t>Lloyd Curry in U.S. Government’s </a:t>
            </a:r>
            <a:r>
              <a:rPr kumimoji="0" lang="en-US" sz="3200" b="0" i="1" u="none" strike="noStrike" kern="1200" cap="none" spc="0" normalizeH="0" baseline="0" noProof="0" dirty="0" smtClean="0">
                <a:ln>
                  <a:noFill/>
                </a:ln>
                <a:effectLst/>
                <a:uLnTx/>
                <a:uFillTx/>
                <a:latin typeface="+mn-lt"/>
                <a:ea typeface="+mn-ea"/>
                <a:cs typeface="+mn-cs"/>
              </a:rPr>
              <a:t>Journal of Research of the National Institute of Standards and Technology</a:t>
            </a:r>
            <a:r>
              <a:rPr kumimoji="0" lang="en-US" sz="3200" b="0" i="0" u="none" strike="noStrike" kern="1200" cap="none" spc="0" normalizeH="0" baseline="0" noProof="0" dirty="0" smtClean="0">
                <a:ln>
                  <a:noFill/>
                </a:ln>
                <a:effectLst/>
                <a:uLnTx/>
                <a:uFillTx/>
                <a:latin typeface="+mn-lt"/>
                <a:ea typeface="+mn-ea"/>
                <a:cs typeface="+mn-cs"/>
              </a:rPr>
              <a:t> credited Rogers with significant findings.</a:t>
            </a:r>
          </a:p>
        </p:txBody>
      </p:sp>
      <p:sp>
        <p:nvSpPr>
          <p:cNvPr id="6" name="Text Box 5"/>
          <p:cNvSpPr txBox="1">
            <a:spLocks noChangeArrowheads="1"/>
          </p:cNvSpPr>
          <p:nvPr/>
        </p:nvSpPr>
        <p:spPr bwMode="auto">
          <a:xfrm>
            <a:off x="1371600" y="868740"/>
            <a:ext cx="83058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t>In 2002, Rogers and Anna </a:t>
            </a:r>
            <a:r>
              <a:rPr lang="en-US" sz="3200" dirty="0" err="1"/>
              <a:t>Arnoldi</a:t>
            </a:r>
            <a:r>
              <a:rPr lang="en-US" sz="3200" dirty="0"/>
              <a:t> of the University of Milan published preliminary findings suggesting mending.  </a:t>
            </a:r>
            <a:endParaRPr lang="en-US" sz="3200" i="1" dirty="0"/>
          </a:p>
        </p:txBody>
      </p:sp>
      <p:sp>
        <p:nvSpPr>
          <p:cNvPr id="7" name="Text Box 6"/>
          <p:cNvSpPr txBox="1">
            <a:spLocks noChangeArrowheads="1"/>
          </p:cNvSpPr>
          <p:nvPr/>
        </p:nvSpPr>
        <p:spPr bwMode="auto">
          <a:xfrm>
            <a:off x="2057400" y="2667000"/>
            <a:ext cx="54102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dirty="0">
                <a:solidFill>
                  <a:srgbClr val="FF0000"/>
                </a:solidFill>
              </a:rPr>
              <a:t>Important Point:</a:t>
            </a:r>
            <a:r>
              <a:rPr lang="en-US" sz="3200" dirty="0">
                <a:solidFill>
                  <a:srgbClr val="FF0000"/>
                </a:solidFill>
              </a:rPr>
              <a:t> What was dated was chemically unlike the rest of the cloth.</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An Enduring Mystery ©2015 R. Schneider</a:t>
            </a:r>
            <a:endParaRPr lang="en-US" dirty="0"/>
          </a:p>
        </p:txBody>
      </p:sp>
      <p:sp>
        <p:nvSpPr>
          <p:cNvPr id="3" name="Slide Number Placeholder 2"/>
          <p:cNvSpPr>
            <a:spLocks noGrp="1"/>
          </p:cNvSpPr>
          <p:nvPr>
            <p:ph type="sldNum" sz="quarter" idx="12"/>
          </p:nvPr>
        </p:nvSpPr>
        <p:spPr/>
        <p:txBody>
          <a:bodyPr/>
          <a:lstStyle/>
          <a:p>
            <a:fld id="{48A028EF-D103-4C28-9A2D-9D4A318C56C1}" type="slidenum">
              <a:rPr lang="en-US" smtClean="0"/>
              <a:pPr/>
              <a:t>71</a:t>
            </a:fld>
            <a:endParaRPr lang="en-US"/>
          </a:p>
        </p:txBody>
      </p:sp>
      <p:sp>
        <p:nvSpPr>
          <p:cNvPr id="4" name="Rectangle 3"/>
          <p:cNvSpPr txBox="1">
            <a:spLocks noChangeArrowheads="1"/>
          </p:cNvSpPr>
          <p:nvPr/>
        </p:nvSpPr>
        <p:spPr>
          <a:xfrm>
            <a:off x="381000" y="1752600"/>
            <a:ext cx="8229600" cy="41910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
                <a:srgbClr val="FFFF99"/>
              </a:buClr>
              <a:buSzTx/>
              <a:buFont typeface="Wingdings" pitchFamily="2" charset="2"/>
              <a:buChar char="ü"/>
              <a:tabLst/>
              <a:defRPr/>
            </a:pPr>
            <a:r>
              <a:rPr kumimoji="0" lang="en-US" sz="3200" b="0" i="0" u="none" strike="noStrike" kern="1200" cap="none" spc="0" normalizeH="0" baseline="0" noProof="0" dirty="0" smtClean="0">
                <a:ln>
                  <a:noFill/>
                </a:ln>
                <a:solidFill>
                  <a:srgbClr val="FFFFCC"/>
                </a:solidFill>
                <a:effectLst/>
                <a:uLnTx/>
                <a:uFillTx/>
                <a:latin typeface="+mn-lt"/>
                <a:ea typeface="+mn-ea"/>
                <a:cs typeface="+mn-cs"/>
              </a:rPr>
              <a:t>BBC: “Shroud Older Than Thought”</a:t>
            </a:r>
            <a:br>
              <a:rPr kumimoji="0" lang="en-US" sz="3200" b="0" i="0" u="none" strike="noStrike" kern="1200" cap="none" spc="0" normalizeH="0" baseline="0" noProof="0" dirty="0" smtClean="0">
                <a:ln>
                  <a:noFill/>
                </a:ln>
                <a:solidFill>
                  <a:srgbClr val="FFFFCC"/>
                </a:solidFill>
                <a:effectLst/>
                <a:uLnTx/>
                <a:uFillTx/>
                <a:latin typeface="+mn-lt"/>
                <a:ea typeface="+mn-ea"/>
                <a:cs typeface="+mn-cs"/>
              </a:rPr>
            </a:br>
            <a:endParaRPr kumimoji="0" lang="en-US" sz="3200" b="0" i="0" u="none" strike="noStrike" kern="1200" cap="none" spc="0" normalizeH="0" baseline="0" noProof="0" dirty="0" smtClean="0">
              <a:ln>
                <a:noFill/>
              </a:ln>
              <a:solidFill>
                <a:srgbClr val="FFFFCC"/>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FFFF99"/>
              </a:buClr>
              <a:buSzTx/>
              <a:buFont typeface="Wingdings" pitchFamily="2" charset="2"/>
              <a:buChar char="ü"/>
              <a:tabLst/>
              <a:defRPr/>
            </a:pPr>
            <a:r>
              <a:rPr kumimoji="0" lang="en-US" sz="3200" b="0" i="0" u="none" strike="noStrike" kern="1200" cap="none" spc="0" normalizeH="0" baseline="0" noProof="0" dirty="0" smtClean="0">
                <a:ln>
                  <a:noFill/>
                </a:ln>
                <a:solidFill>
                  <a:srgbClr val="FFFFCC"/>
                </a:solidFill>
                <a:effectLst/>
                <a:uLnTx/>
                <a:uFillTx/>
                <a:latin typeface="+mn-lt"/>
                <a:ea typeface="+mn-ea"/>
                <a:cs typeface="+mn-cs"/>
              </a:rPr>
              <a:t>Philip Ball, writing in </a:t>
            </a:r>
            <a:r>
              <a:rPr kumimoji="0" lang="en-US" sz="3200" b="0" i="1" u="none" strike="noStrike" kern="1200" cap="none" spc="0" normalizeH="0" baseline="0" noProof="0" dirty="0" smtClean="0">
                <a:ln>
                  <a:noFill/>
                </a:ln>
                <a:solidFill>
                  <a:srgbClr val="FFFFCC"/>
                </a:solidFill>
                <a:effectLst/>
                <a:uLnTx/>
                <a:uFillTx/>
                <a:latin typeface="+mn-lt"/>
                <a:ea typeface="+mn-ea"/>
                <a:cs typeface="+mn-cs"/>
              </a:rPr>
              <a:t>Nature Online,</a:t>
            </a:r>
            <a:r>
              <a:rPr kumimoji="0" lang="en-US" sz="3200" b="0" i="0" u="none" strike="noStrike" kern="1200" cap="none" spc="0" normalizeH="0" baseline="0" noProof="0" dirty="0" smtClean="0">
                <a:ln>
                  <a:noFill/>
                </a:ln>
                <a:solidFill>
                  <a:srgbClr val="FFFFCC"/>
                </a:solidFill>
                <a:effectLst/>
                <a:uLnTx/>
                <a:uFillTx/>
                <a:latin typeface="+mn-lt"/>
                <a:ea typeface="+mn-ea"/>
                <a:cs typeface="+mn-cs"/>
              </a:rPr>
              <a:t> found the </a:t>
            </a:r>
            <a:r>
              <a:rPr kumimoji="0" lang="en-US" sz="3200" b="0" i="0" u="sng" strike="noStrike" kern="1200" cap="none" spc="0" normalizeH="0" baseline="0" noProof="0" dirty="0" smtClean="0">
                <a:ln>
                  <a:noFill/>
                </a:ln>
                <a:solidFill>
                  <a:srgbClr val="FFFFCC"/>
                </a:solidFill>
                <a:effectLst/>
                <a:uLnTx/>
                <a:uFillTx/>
                <a:latin typeface="+mn-lt"/>
                <a:ea typeface="+mn-ea"/>
                <a:cs typeface="+mn-cs"/>
              </a:rPr>
              <a:t>vanillin</a:t>
            </a:r>
            <a:r>
              <a:rPr kumimoji="0" lang="en-US" sz="3200" b="0" i="0" u="none" strike="noStrike" kern="1200" cap="none" spc="0" normalizeH="0" baseline="0" noProof="0" dirty="0" smtClean="0">
                <a:ln>
                  <a:noFill/>
                </a:ln>
                <a:solidFill>
                  <a:srgbClr val="FFFFCC"/>
                </a:solidFill>
                <a:effectLst/>
                <a:uLnTx/>
                <a:uFillTx/>
                <a:latin typeface="+mn-lt"/>
                <a:ea typeface="+mn-ea"/>
                <a:cs typeface="+mn-cs"/>
              </a:rPr>
              <a:t> discovery particularly significant.</a:t>
            </a:r>
            <a:br>
              <a:rPr kumimoji="0" lang="en-US" sz="3200" b="0" i="0" u="none" strike="noStrike" kern="1200" cap="none" spc="0" normalizeH="0" baseline="0" noProof="0" dirty="0" smtClean="0">
                <a:ln>
                  <a:noFill/>
                </a:ln>
                <a:solidFill>
                  <a:srgbClr val="FFFFCC"/>
                </a:solidFill>
                <a:effectLst/>
                <a:uLnTx/>
                <a:uFillTx/>
                <a:latin typeface="+mn-lt"/>
                <a:ea typeface="+mn-ea"/>
                <a:cs typeface="+mn-cs"/>
              </a:rPr>
            </a:br>
            <a:endParaRPr kumimoji="0" lang="en-US" sz="3200" b="0" i="0" u="none" strike="noStrike" kern="1200" cap="none" spc="0" normalizeH="0" baseline="0" noProof="0" dirty="0" smtClean="0">
              <a:ln>
                <a:noFill/>
              </a:ln>
              <a:solidFill>
                <a:srgbClr val="FFFFCC"/>
              </a:solidFill>
              <a:effectLst/>
              <a:uLnTx/>
              <a:uFillTx/>
              <a:latin typeface="+mn-lt"/>
              <a:ea typeface="+mn-ea"/>
              <a:cs typeface="+mn-cs"/>
            </a:endParaRPr>
          </a:p>
        </p:txBody>
      </p:sp>
      <p:sp>
        <p:nvSpPr>
          <p:cNvPr id="5" name="Text Box 4"/>
          <p:cNvSpPr txBox="1">
            <a:spLocks noChangeArrowheads="1"/>
          </p:cNvSpPr>
          <p:nvPr/>
        </p:nvSpPr>
        <p:spPr bwMode="auto">
          <a:xfrm>
            <a:off x="1371600" y="304800"/>
            <a:ext cx="76200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solidFill>
                  <a:srgbClr val="FFFFCC"/>
                </a:solidFill>
              </a:rPr>
              <a:t>In January 2005, Rogers’ findings were published in </a:t>
            </a:r>
            <a:r>
              <a:rPr lang="en-US" sz="3200" i="1" dirty="0" err="1">
                <a:solidFill>
                  <a:srgbClr val="FFFFCC"/>
                </a:solidFill>
              </a:rPr>
              <a:t>Thermochimica</a:t>
            </a:r>
            <a:r>
              <a:rPr lang="en-US" sz="3200" i="1" dirty="0">
                <a:solidFill>
                  <a:srgbClr val="FFFFCC"/>
                </a:solidFill>
              </a:rPr>
              <a:t> </a:t>
            </a:r>
            <a:r>
              <a:rPr lang="en-US" sz="3200" i="1" dirty="0" err="1">
                <a:solidFill>
                  <a:srgbClr val="FFFFCC"/>
                </a:solidFill>
              </a:rPr>
              <a:t>Acta</a:t>
            </a:r>
            <a:endParaRPr lang="en-US" sz="3200" i="1" dirty="0">
              <a:solidFill>
                <a:srgbClr val="FFFFCC"/>
              </a:solidFill>
            </a:endParaRPr>
          </a:p>
        </p:txBody>
      </p:sp>
      <p:pic>
        <p:nvPicPr>
          <p:cNvPr id="6"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13208">
            <a:off x="6106269" y="4020740"/>
            <a:ext cx="1812925"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72</a:t>
            </a:fld>
            <a:endParaRPr lang="en-US"/>
          </a:p>
        </p:txBody>
      </p:sp>
      <p:pic>
        <p:nvPicPr>
          <p:cNvPr id="56322" name="Picture 2"/>
          <p:cNvPicPr>
            <a:picLocks noChangeAspect="1" noChangeArrowheads="1"/>
          </p:cNvPicPr>
          <p:nvPr/>
        </p:nvPicPr>
        <p:blipFill>
          <a:blip r:embed="rId2" cstate="print"/>
          <a:srcRect/>
          <a:stretch>
            <a:fillRect/>
          </a:stretch>
        </p:blipFill>
        <p:spPr bwMode="auto">
          <a:xfrm>
            <a:off x="914400" y="1981200"/>
            <a:ext cx="7715250" cy="4457700"/>
          </a:xfrm>
          <a:prstGeom prst="rect">
            <a:avLst/>
          </a:prstGeom>
          <a:noFill/>
          <a:ln w="9525">
            <a:noFill/>
            <a:miter lim="800000"/>
            <a:headEnd/>
            <a:tailEnd/>
          </a:ln>
        </p:spPr>
      </p:pic>
      <p:sp>
        <p:nvSpPr>
          <p:cNvPr id="6" name="TextBox 5"/>
          <p:cNvSpPr txBox="1"/>
          <p:nvPr/>
        </p:nvSpPr>
        <p:spPr>
          <a:xfrm>
            <a:off x="1600200" y="838200"/>
            <a:ext cx="3429000" cy="1015663"/>
          </a:xfrm>
          <a:prstGeom prst="rect">
            <a:avLst/>
          </a:prstGeom>
          <a:noFill/>
        </p:spPr>
        <p:txBody>
          <a:bodyPr wrap="square" rtlCol="0">
            <a:spAutoFit/>
          </a:bodyPr>
          <a:lstStyle/>
          <a:p>
            <a:r>
              <a:rPr lang="en-US" sz="6000" b="1" dirty="0" smtClean="0">
                <a:solidFill>
                  <a:srgbClr val="FF0000"/>
                </a:solidFill>
              </a:rPr>
              <a:t>VANILLIN</a:t>
            </a:r>
            <a:endParaRPr lang="en-US" sz="6000" b="1" dirty="0">
              <a:solidFill>
                <a:srgbClr val="FF0000"/>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73</a:t>
            </a:fld>
            <a:endParaRPr lang="en-US"/>
          </a:p>
        </p:txBody>
      </p:sp>
      <p:pic>
        <p:nvPicPr>
          <p:cNvPr id="4" name="Picture 2" descr="http://shroudofturin.files.wordpress.com/2013/03/image38.png"/>
          <p:cNvPicPr>
            <a:picLocks noChangeAspect="1" noChangeArrowheads="1"/>
          </p:cNvPicPr>
          <p:nvPr/>
        </p:nvPicPr>
        <p:blipFill>
          <a:blip r:embed="rId2" cstate="print"/>
          <a:srcRect/>
          <a:stretch>
            <a:fillRect/>
          </a:stretch>
        </p:blipFill>
        <p:spPr bwMode="auto">
          <a:xfrm>
            <a:off x="5943600" y="0"/>
            <a:ext cx="3200400" cy="2455550"/>
          </a:xfrm>
          <a:prstGeom prst="rect">
            <a:avLst/>
          </a:prstGeom>
          <a:noFill/>
        </p:spPr>
      </p:pic>
      <p:sp>
        <p:nvSpPr>
          <p:cNvPr id="5" name="Title 1"/>
          <p:cNvSpPr txBox="1">
            <a:spLocks/>
          </p:cNvSpPr>
          <p:nvPr/>
        </p:nvSpPr>
        <p:spPr>
          <a:xfrm>
            <a:off x="228600" y="152400"/>
            <a:ext cx="67818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chemeClr val="tx1"/>
                </a:solidFill>
                <a:effectLst/>
                <a:uLnTx/>
                <a:uFillTx/>
                <a:latin typeface="+mj-lt"/>
                <a:ea typeface="+mj-ea"/>
                <a:cs typeface="+mj-cs"/>
              </a:rPr>
              <a:t>Three New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chemeClr val="tx1"/>
                </a:solidFill>
                <a:effectLst/>
                <a:uLnTx/>
                <a:uFillTx/>
                <a:latin typeface="+mj-lt"/>
                <a:ea typeface="+mj-ea"/>
                <a:cs typeface="+mj-cs"/>
              </a:rPr>
              <a:t>Dating Methods</a:t>
            </a:r>
            <a:endParaRPr kumimoji="0" lang="en-US" sz="5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Content Placeholder 5"/>
          <p:cNvSpPr txBox="1">
            <a:spLocks/>
          </p:cNvSpPr>
          <p:nvPr/>
        </p:nvSpPr>
        <p:spPr>
          <a:xfrm>
            <a:off x="381000" y="2027237"/>
            <a:ext cx="8991600" cy="43735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Three Mechanical Tests </a:t>
            </a:r>
            <a:br>
              <a:rPr kumimoji="0" lang="en-US" sz="3200" b="0" i="0" u="none" strike="noStrike" kern="1200" cap="none" spc="0" normalizeH="0" baseline="0" noProof="0" dirty="0" smtClean="0">
                <a:ln>
                  <a:noFill/>
                </a:ln>
                <a:solidFill>
                  <a:schemeClr val="tx1"/>
                </a:solidFill>
                <a:effectLst/>
                <a:uLnTx/>
                <a:uFillTx/>
                <a:latin typeface="+mn-lt"/>
                <a:ea typeface="+mn-ea"/>
                <a:cs typeface="+mn-cs"/>
              </a:rPr>
            </a:br>
            <a:r>
              <a:rPr kumimoji="0" lang="en-US" sz="3200" b="0" i="0" u="none" strike="noStrike" kern="1200" cap="none" spc="0" normalizeH="0" baseline="0" noProof="0" dirty="0" smtClean="0">
                <a:ln>
                  <a:noFill/>
                </a:ln>
                <a:solidFill>
                  <a:schemeClr val="tx1"/>
                </a:solidFill>
                <a:effectLst/>
                <a:uLnTx/>
                <a:uFillTx/>
                <a:latin typeface="+mn-lt"/>
                <a:ea typeface="+mn-ea"/>
                <a:cs typeface="+mn-cs"/>
              </a:rPr>
              <a:t>Developed by Italian Researcher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Giulio</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Fanti</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nine ancient fabrics used in compiling the calibration curves: 3000 B.C. to 1000 A.D.</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5 from Egypt, 3 from Israel, 1 from Peru</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plus two modern fabrics of recent manufacture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Results: 300 BC ± 400; 200 BC ± 500; and </a:t>
            </a:r>
            <a:br>
              <a:rPr kumimoji="0" lang="en-US" sz="2800" b="0" i="0" u="none" strike="noStrike" kern="1200" cap="none" spc="0" normalizeH="0" baseline="0" noProof="0" dirty="0" smtClean="0">
                <a:ln>
                  <a:noFill/>
                </a:ln>
                <a:solidFill>
                  <a:schemeClr val="tx1"/>
                </a:solidFill>
                <a:effectLst/>
                <a:uLnTx/>
                <a:uFillTx/>
                <a:latin typeface="+mn-lt"/>
                <a:ea typeface="+mn-ea"/>
                <a:cs typeface="+mn-cs"/>
              </a:rPr>
            </a:br>
            <a:r>
              <a:rPr kumimoji="0" lang="en-US" sz="2800" b="0" i="0" u="none" strike="noStrike" kern="1200" cap="none" spc="0" normalizeH="0" baseline="0" noProof="0" dirty="0" smtClean="0">
                <a:ln>
                  <a:noFill/>
                </a:ln>
                <a:solidFill>
                  <a:schemeClr val="tx1"/>
                </a:solidFill>
                <a:effectLst/>
                <a:uLnTx/>
                <a:uFillTx/>
                <a:latin typeface="+mn-lt"/>
                <a:ea typeface="+mn-ea"/>
                <a:cs typeface="+mn-cs"/>
              </a:rPr>
              <a:t>400 AD ± 400</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Jointly: Averaged 33 BC ± 250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74</a:t>
            </a:fld>
            <a:endParaRPr lang="en-US"/>
          </a:p>
        </p:txBody>
      </p:sp>
      <p:sp>
        <p:nvSpPr>
          <p:cNvPr id="4" name="Title 1"/>
          <p:cNvSpPr txBox="1">
            <a:spLocks/>
          </p:cNvSpPr>
          <p:nvPr/>
        </p:nvSpPr>
        <p:spPr>
          <a:xfrm>
            <a:off x="457200" y="609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chemeClr val="tx1"/>
                </a:solidFill>
                <a:effectLst/>
                <a:uLnTx/>
                <a:uFillTx/>
                <a:latin typeface="+mj-lt"/>
                <a:ea typeface="+mj-ea"/>
                <a:cs typeface="+mj-cs"/>
              </a:rPr>
              <a:t>Dating Status</a:t>
            </a:r>
            <a:endParaRPr kumimoji="0" lang="en-US" sz="5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Content Placeholder 2"/>
          <p:cNvSpPr txBox="1">
            <a:spLocks/>
          </p:cNvSpPr>
          <p:nvPr/>
        </p:nvSpPr>
        <p:spPr>
          <a:xfrm>
            <a:off x="762000" y="1722437"/>
            <a:ext cx="85344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Five independent dating methods now</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C14</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Vanillin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Fourier transform infrared spectroscopy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Raman spectroscopy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mechanical parameters of fibers under tension and breaking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Four agree only C14 is the outlier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Fanti's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methods require further confirmation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dirty="0" smtClean="0"/>
              <a:t>Next Time</a:t>
            </a:r>
            <a:endParaRPr lang="en-US" sz="5400" dirty="0"/>
          </a:p>
        </p:txBody>
      </p:sp>
      <p:sp>
        <p:nvSpPr>
          <p:cNvPr id="5" name="Content Placeholder 4"/>
          <p:cNvSpPr>
            <a:spLocks noGrp="1"/>
          </p:cNvSpPr>
          <p:nvPr>
            <p:ph idx="1"/>
          </p:nvPr>
        </p:nvSpPr>
        <p:spPr>
          <a:xfrm>
            <a:off x="457200" y="1600201"/>
            <a:ext cx="8229600" cy="3733800"/>
          </a:xfrm>
        </p:spPr>
        <p:txBody>
          <a:bodyPr/>
          <a:lstStyle/>
          <a:p>
            <a:r>
              <a:rPr lang="en-US" dirty="0" smtClean="0"/>
              <a:t>So if we can't rule out authenticity then where exactly did the Shroud of Turin come from?</a:t>
            </a:r>
          </a:p>
          <a:p>
            <a:r>
              <a:rPr lang="en-US" dirty="0" smtClean="0"/>
              <a:t>How can the burial cloth of Jesus Christ have been hidden in history only to turn up in the hands of a Christian knight around 1353?</a:t>
            </a:r>
          </a:p>
          <a:p>
            <a:r>
              <a:rPr lang="en-US" dirty="0" smtClean="0"/>
              <a:t>Next time we'll look at that question</a:t>
            </a:r>
            <a:endParaRPr lang="en-US" dirty="0"/>
          </a:p>
        </p:txBody>
      </p:sp>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75</a:t>
            </a:fld>
            <a:endParaRPr lang="en-US"/>
          </a:p>
        </p:txBody>
      </p:sp>
      <p:sp>
        <p:nvSpPr>
          <p:cNvPr id="6" name="TextBox 5"/>
          <p:cNvSpPr txBox="1"/>
          <p:nvPr/>
        </p:nvSpPr>
        <p:spPr>
          <a:xfrm>
            <a:off x="609600" y="4953000"/>
            <a:ext cx="8360302" cy="1015663"/>
          </a:xfrm>
          <a:prstGeom prst="rect">
            <a:avLst/>
          </a:prstGeom>
          <a:noFill/>
        </p:spPr>
        <p:txBody>
          <a:bodyPr wrap="none" rtlCol="0">
            <a:spAutoFit/>
          </a:bodyPr>
          <a:lstStyle/>
          <a:p>
            <a:r>
              <a:rPr lang="en-US" sz="6000" b="1" dirty="0" smtClean="0">
                <a:solidFill>
                  <a:srgbClr val="FFC000"/>
                </a:solidFill>
              </a:rPr>
              <a:t>The History of the Shroud</a:t>
            </a:r>
            <a:endParaRPr lang="en-US" sz="6000" b="1" dirty="0">
              <a:solidFill>
                <a:srgbClr val="FFC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8</a:t>
            </a:fld>
            <a:endParaRPr lang="en-US"/>
          </a:p>
        </p:txBody>
      </p:sp>
      <p:sp>
        <p:nvSpPr>
          <p:cNvPr id="4" name="Rectangle 2"/>
          <p:cNvSpPr txBox="1">
            <a:spLocks noChangeArrowheads="1"/>
          </p:cNvSpPr>
          <p:nvPr/>
        </p:nvSpPr>
        <p:spPr>
          <a:xfrm>
            <a:off x="381000" y="6858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smtClean="0">
                <a:ln>
                  <a:noFill/>
                </a:ln>
                <a:solidFill>
                  <a:schemeClr val="tx1"/>
                </a:solidFill>
                <a:effectLst/>
                <a:uLnTx/>
                <a:uFillTx/>
                <a:latin typeface="+mj-lt"/>
                <a:ea typeface="+mj-ea"/>
                <a:cs typeface="+mj-cs"/>
              </a:rPr>
              <a:t>Paul </a:t>
            </a:r>
            <a:r>
              <a:rPr kumimoji="0" lang="en-US" sz="6600" b="0" i="0" u="none" strike="noStrike" kern="1200" cap="none" spc="0" normalizeH="0" baseline="0" noProof="0" dirty="0" err="1" smtClean="0">
                <a:ln>
                  <a:noFill/>
                </a:ln>
                <a:solidFill>
                  <a:schemeClr val="tx1"/>
                </a:solidFill>
                <a:effectLst/>
                <a:uLnTx/>
                <a:uFillTx/>
                <a:latin typeface="+mj-lt"/>
                <a:ea typeface="+mj-ea"/>
                <a:cs typeface="+mj-cs"/>
              </a:rPr>
              <a:t>Vignon</a:t>
            </a:r>
            <a:endParaRPr kumimoji="0" lang="en-US" sz="66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5" name="Rectangle 3"/>
          <p:cNvSpPr txBox="1">
            <a:spLocks noChangeArrowheads="1"/>
          </p:cNvSpPr>
          <p:nvPr/>
        </p:nvSpPr>
        <p:spPr>
          <a:xfrm>
            <a:off x="609600" y="1752600"/>
            <a:ext cx="82296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For almost three years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Vignon</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and his associates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conducted an intense study of the Shroud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He concluded: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"The impressions on the Holy Shroud are produced by chemical action, largely without absolute contact between the body and the cloth.  Of this we have no doubt."</a:t>
            </a:r>
          </a:p>
          <a:p>
            <a:pPr marL="1143000" marR="0" lvl="2" indent="-228600" algn="l" defTabSz="9144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                        ― </a:t>
            </a:r>
            <a:r>
              <a:rPr kumimoji="0" lang="en-US" sz="2000" b="0" i="1" u="none" strike="noStrike" kern="1200" cap="none" spc="0" normalizeH="0" baseline="0" noProof="0" dirty="0" smtClean="0">
                <a:ln>
                  <a:noFill/>
                </a:ln>
                <a:solidFill>
                  <a:schemeClr val="tx1"/>
                </a:solidFill>
                <a:effectLst/>
                <a:uLnTx/>
                <a:uFillTx/>
                <a:latin typeface="+mn-lt"/>
                <a:ea typeface="+mn-ea"/>
                <a:cs typeface="+mn-cs"/>
              </a:rPr>
              <a:t>The Shroud of Christ by Paul </a:t>
            </a:r>
            <a:r>
              <a:rPr kumimoji="0" lang="en-US" sz="2000" b="0" i="1" u="none" strike="noStrike" kern="1200" cap="none" spc="0" normalizeH="0" baseline="0" noProof="0" dirty="0" err="1" smtClean="0">
                <a:ln>
                  <a:noFill/>
                </a:ln>
                <a:solidFill>
                  <a:schemeClr val="tx1"/>
                </a:solidFill>
                <a:effectLst/>
                <a:uLnTx/>
                <a:uFillTx/>
                <a:latin typeface="+mn-lt"/>
                <a:ea typeface="+mn-ea"/>
                <a:cs typeface="+mn-cs"/>
              </a:rPr>
              <a:t>Vignon</a:t>
            </a:r>
            <a:endParaRPr kumimoji="0" lang="en-US" sz="2000" b="0" i="1"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Tx/>
              <a:buNone/>
              <a:tabLst/>
              <a:defRPr/>
            </a:pPr>
            <a:r>
              <a:rPr kumimoji="0" lang="en-US" sz="2000" b="0" i="1"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1" u="none" strike="noStrike" kern="1200" cap="none" spc="0" normalizeH="0" baseline="0" noProof="0" dirty="0" smtClean="0">
                <a:ln>
                  <a:noFill/>
                </a:ln>
                <a:solidFill>
                  <a:schemeClr val="tx1"/>
                </a:solidFill>
                <a:effectLst/>
                <a:uLnTx/>
                <a:uFillTx/>
                <a:latin typeface="+mn-lt"/>
                <a:ea typeface="+mn-ea"/>
                <a:cs typeface="Arial" charset="0"/>
              </a:rPr>
              <a:t>© 1902 pg. 154 English Version</a:t>
            </a:r>
            <a:endParaRPr kumimoji="0" lang="en-US" sz="2000" b="0" i="0" u="none" strike="noStrike" kern="1200" cap="none" spc="0" normalizeH="0" baseline="0" noProof="0" dirty="0" smtClean="0">
              <a:ln>
                <a:noFill/>
              </a:ln>
              <a:solidFill>
                <a:schemeClr val="tx1"/>
              </a:solidFill>
              <a:effectLst/>
              <a:uLnTx/>
              <a:uFillTx/>
              <a:latin typeface="+mn-lt"/>
              <a:ea typeface="+mn-ea"/>
              <a:cs typeface="Arial" charset="0"/>
            </a:endParaRPr>
          </a:p>
        </p:txBody>
      </p:sp>
      <p:pic>
        <p:nvPicPr>
          <p:cNvPr id="6" name="Picture 4" descr="VignonAsYoungMa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15225" y="0"/>
            <a:ext cx="1628775" cy="2105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9</a:t>
            </a:fld>
            <a:endParaRPr lang="en-US"/>
          </a:p>
        </p:txBody>
      </p:sp>
      <p:sp>
        <p:nvSpPr>
          <p:cNvPr id="4" name="Rectangle 2"/>
          <p:cNvSpPr txBox="1">
            <a:spLocks noChangeArrowheads="1"/>
          </p:cNvSpPr>
          <p:nvPr/>
        </p:nvSpPr>
        <p:spPr>
          <a:xfrm>
            <a:off x="1600200" y="533400"/>
            <a:ext cx="56388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smtClean="0">
                <a:ln>
                  <a:noFill/>
                </a:ln>
                <a:solidFill>
                  <a:schemeClr val="tx1"/>
                </a:solidFill>
                <a:effectLst/>
                <a:uLnTx/>
                <a:uFillTx/>
                <a:latin typeface="+mj-lt"/>
                <a:ea typeface="+mj-ea"/>
                <a:cs typeface="+mj-cs"/>
              </a:rPr>
              <a:t>April 21, 1902</a:t>
            </a:r>
          </a:p>
        </p:txBody>
      </p:sp>
      <p:pic>
        <p:nvPicPr>
          <p:cNvPr id="5" name="Picture 5" descr="DelageYvesThm"/>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391400" y="76200"/>
            <a:ext cx="1752600" cy="2191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228600" y="1752600"/>
            <a:ext cx="7696200" cy="58674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Yves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Delage</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presented their findings </a:t>
            </a:r>
            <a:br>
              <a:rPr kumimoji="0" lang="en-US" sz="2800" b="0" i="0" u="none" strike="noStrike" kern="1200" cap="none" spc="0" normalizeH="0" baseline="0" noProof="0" dirty="0" smtClean="0">
                <a:ln>
                  <a:noFill/>
                </a:ln>
                <a:solidFill>
                  <a:schemeClr val="tx1"/>
                </a:solidFill>
                <a:effectLst/>
                <a:uLnTx/>
                <a:uFillTx/>
                <a:latin typeface="+mn-lt"/>
                <a:ea typeface="+mn-ea"/>
                <a:cs typeface="+mn-cs"/>
              </a:rPr>
            </a:br>
            <a:r>
              <a:rPr kumimoji="0" lang="en-US" sz="2800" b="0" i="0" u="none" strike="noStrike" kern="1200" cap="none" spc="0" normalizeH="0" baseline="0" noProof="0" dirty="0" smtClean="0">
                <a:ln>
                  <a:noFill/>
                </a:ln>
                <a:solidFill>
                  <a:schemeClr val="tx1"/>
                </a:solidFill>
                <a:effectLst/>
                <a:uLnTx/>
                <a:uFillTx/>
                <a:latin typeface="+mn-lt"/>
                <a:ea typeface="+mn-ea"/>
                <a:cs typeface="+mn-cs"/>
              </a:rPr>
              <a:t>to the French Academy of Sciences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 Shroud is </a:t>
            </a:r>
            <a:r>
              <a:rPr kumimoji="0" lang="en-US" sz="2400" b="1" i="0" u="none" strike="noStrike" kern="1200" cap="none" spc="0" normalizeH="0" baseline="0" noProof="0" dirty="0" smtClean="0">
                <a:ln>
                  <a:noFill/>
                </a:ln>
                <a:solidFill>
                  <a:srgbClr val="FFC000"/>
                </a:solidFill>
                <a:effectLst/>
                <a:uLnTx/>
                <a:uFillTx/>
                <a:latin typeface="+mn-lt"/>
                <a:ea typeface="+mn-ea"/>
                <a:cs typeface="+mn-cs"/>
              </a:rPr>
              <a:t>not a painting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regardless of historical documents that say it is.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rgbClr val="FFC000"/>
                </a:solidFill>
                <a:effectLst/>
                <a:uLnTx/>
                <a:uFillTx/>
                <a:latin typeface="+mn-lt"/>
                <a:ea typeface="+mn-ea"/>
                <a:cs typeface="+mn-cs"/>
              </a:rPr>
              <a:t>negative image</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and fidelity beyond the ability of Renaissance artists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rgbClr val="FFC000"/>
                </a:solidFill>
                <a:effectLst/>
                <a:uLnTx/>
                <a:uFillTx/>
                <a:latin typeface="+mn-lt"/>
                <a:ea typeface="+mn-ea"/>
                <a:cs typeface="+mn-cs"/>
              </a:rPr>
              <a:t>no pigments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present nor signs of artistic preparation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conclude </a:t>
            </a:r>
            <a:r>
              <a:rPr kumimoji="0" lang="en-US" sz="2400" b="1" i="0" u="none" strike="noStrike" kern="1200" cap="none" spc="0" normalizeH="0" baseline="0" noProof="0" dirty="0" smtClean="0">
                <a:ln>
                  <a:noFill/>
                </a:ln>
                <a:solidFill>
                  <a:srgbClr val="FFFF00"/>
                </a:solidFill>
                <a:effectLst/>
                <a:uLnTx/>
                <a:uFillTx/>
                <a:latin typeface="+mn-lt"/>
                <a:ea typeface="+mn-ea"/>
                <a:cs typeface="+mn-cs"/>
              </a:rPr>
              <a:t>image is an imprint of a human corpse produced by the action of natural forces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presented a physical theory of image formation called the </a:t>
            </a:r>
            <a:r>
              <a:rPr kumimoji="0" lang="en-US" sz="2400" b="1" i="0" u="none" strike="noStrike" kern="1200" cap="none" spc="0" normalizeH="0" baseline="0" noProof="0" dirty="0" err="1" smtClean="0">
                <a:ln>
                  <a:noFill/>
                </a:ln>
                <a:solidFill>
                  <a:srgbClr val="FFC000"/>
                </a:solidFill>
                <a:effectLst/>
                <a:uLnTx/>
                <a:uFillTx/>
                <a:latin typeface="+mn-lt"/>
                <a:ea typeface="+mn-ea"/>
                <a:cs typeface="+mn-cs"/>
              </a:rPr>
              <a:t>vaporograph</a:t>
            </a:r>
            <a:r>
              <a:rPr kumimoji="0" lang="en-US" sz="2400" b="1" i="0" u="none" strike="noStrike" kern="1200" cap="none" spc="0" normalizeH="0" baseline="0" noProof="0" dirty="0" smtClean="0">
                <a:ln>
                  <a:noFill/>
                </a:ln>
                <a:solidFill>
                  <a:srgbClr val="FFC000"/>
                </a:solidFill>
                <a:effectLst/>
                <a:uLnTx/>
                <a:uFillTx/>
                <a:latin typeface="+mn-lt"/>
                <a:ea typeface="+mn-ea"/>
                <a:cs typeface="+mn-cs"/>
              </a:rPr>
              <a:t> theory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5856</TotalTime>
  <Words>4033</Words>
  <Application>Microsoft Office PowerPoint</Application>
  <PresentationFormat>On-screen Show (4:3)</PresentationFormat>
  <Paragraphs>635</Paragraphs>
  <Slides>75</Slides>
  <Notes>1</Notes>
  <HiddenSlides>0</HiddenSlides>
  <MMClips>4</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75</vt:i4>
      </vt:variant>
    </vt:vector>
  </HeadingPairs>
  <TitlesOfParts>
    <vt:vector size="79" baseType="lpstr">
      <vt:lpstr>Office Theme</vt:lpstr>
      <vt:lpstr>1_Custom Design</vt:lpstr>
      <vt:lpstr>Custom Design</vt:lpstr>
      <vt:lpstr>Worksheet</vt:lpstr>
      <vt:lpstr>The Shroud of Turin an Enduring Mystery Part 2: Science Encounters the Shroud</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Pollens</vt:lpstr>
      <vt:lpstr>Slide 17</vt:lpstr>
      <vt:lpstr>Slide 18</vt:lpstr>
      <vt:lpstr>Slide 19</vt:lpstr>
      <vt:lpstr>Slide 20</vt:lpstr>
      <vt:lpstr>More VP-8 Examples</vt:lpstr>
      <vt:lpstr>Slide 22</vt:lpstr>
      <vt:lpstr>Slide 23</vt:lpstr>
      <vt:lpstr>A Later Result</vt:lpstr>
      <vt:lpstr>Slide 25</vt:lpstr>
      <vt:lpstr>Slide 26</vt:lpstr>
      <vt:lpstr>Slide 27</vt:lpstr>
      <vt:lpstr>Slide 28</vt:lpstr>
      <vt:lpstr>Intermission</vt:lpstr>
      <vt:lpstr>Before We Go On</vt:lpstr>
      <vt:lpstr>Slide 31</vt:lpstr>
      <vt:lpstr>Slide 32</vt:lpstr>
      <vt:lpstr>Slide 33</vt:lpstr>
      <vt:lpstr>Slide 34</vt:lpstr>
      <vt:lpstr>Slide 35</vt:lpstr>
      <vt:lpstr>Slide 36</vt:lpstr>
      <vt:lpstr>Slide 37</vt:lpstr>
      <vt:lpstr>Slide 38</vt:lpstr>
      <vt:lpstr>Slide 39</vt:lpstr>
      <vt:lpstr>A Banding Example</vt:lpstr>
      <vt:lpstr>Slide 41</vt:lpstr>
      <vt:lpstr>Slide 42</vt:lpstr>
      <vt:lpstr>Some Mark Evans Micrographs</vt:lpstr>
      <vt:lpstr>Dorsal Microphotography Map</vt:lpstr>
      <vt:lpstr>Ventral Microphotography Map</vt:lpstr>
      <vt:lpstr>Slide 46</vt:lpstr>
      <vt:lpstr>Blood Transport</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Next Time</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Shroud of Turin an Enduring Mystery Part 1: Introduction</dc:title>
  <dc:creator>Ray</dc:creator>
  <cp:lastModifiedBy>Ray</cp:lastModifiedBy>
  <cp:revision>48</cp:revision>
  <dcterms:created xsi:type="dcterms:W3CDTF">2015-01-10T19:24:08Z</dcterms:created>
  <dcterms:modified xsi:type="dcterms:W3CDTF">2015-02-11T13:11:38Z</dcterms:modified>
</cp:coreProperties>
</file>