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88" r:id="rId5"/>
    <p:sldId id="306" r:id="rId6"/>
    <p:sldId id="289" r:id="rId7"/>
    <p:sldId id="266" r:id="rId8"/>
    <p:sldId id="307" r:id="rId9"/>
    <p:sldId id="279" r:id="rId10"/>
    <p:sldId id="308" r:id="rId11"/>
    <p:sldId id="319" r:id="rId12"/>
    <p:sldId id="286" r:id="rId13"/>
    <p:sldId id="303" r:id="rId14"/>
    <p:sldId id="293" r:id="rId15"/>
    <p:sldId id="309" r:id="rId16"/>
    <p:sldId id="297" r:id="rId17"/>
    <p:sldId id="298" r:id="rId18"/>
    <p:sldId id="299" r:id="rId19"/>
    <p:sldId id="300" r:id="rId20"/>
    <p:sldId id="302" r:id="rId21"/>
    <p:sldId id="304" r:id="rId22"/>
    <p:sldId id="320" r:id="rId23"/>
    <p:sldId id="305" r:id="rId24"/>
    <p:sldId id="259" r:id="rId25"/>
    <p:sldId id="313" r:id="rId26"/>
    <p:sldId id="296" r:id="rId27"/>
    <p:sldId id="264" r:id="rId28"/>
    <p:sldId id="260" r:id="rId29"/>
    <p:sldId id="265" r:id="rId30"/>
    <p:sldId id="314" r:id="rId31"/>
    <p:sldId id="315" r:id="rId32"/>
    <p:sldId id="310" r:id="rId33"/>
    <p:sldId id="317" r:id="rId34"/>
    <p:sldId id="322" r:id="rId35"/>
    <p:sldId id="318" r:id="rId36"/>
    <p:sldId id="261" r:id="rId37"/>
    <p:sldId id="275" r:id="rId38"/>
    <p:sldId id="323" r:id="rId39"/>
    <p:sldId id="291" r:id="rId40"/>
    <p:sldId id="262" r:id="rId41"/>
    <p:sldId id="287" r:id="rId42"/>
    <p:sldId id="281" r:id="rId43"/>
    <p:sldId id="290" r:id="rId44"/>
    <p:sldId id="276" r:id="rId45"/>
    <p:sldId id="283" r:id="rId46"/>
    <p:sldId id="294" r:id="rId47"/>
    <p:sldId id="274" r:id="rId48"/>
    <p:sldId id="277" r:id="rId49"/>
    <p:sldId id="311" r:id="rId50"/>
    <p:sldId id="295" r:id="rId51"/>
    <p:sldId id="292" r:id="rId52"/>
    <p:sldId id="267" r:id="rId53"/>
    <p:sldId id="263" r:id="rId54"/>
    <p:sldId id="268" r:id="rId55"/>
    <p:sldId id="301" r:id="rId56"/>
    <p:sldId id="285" r:id="rId57"/>
    <p:sldId id="282" r:id="rId58"/>
    <p:sldId id="272" r:id="rId59"/>
    <p:sldId id="273" r:id="rId60"/>
    <p:sldId id="321" r:id="rId61"/>
    <p:sldId id="324" r:id="rId62"/>
    <p:sldId id="280" r:id="rId63"/>
    <p:sldId id="269" r:id="rId64"/>
    <p:sldId id="270" r:id="rId65"/>
    <p:sldId id="31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BFCBC-0276-4548-B436-619273FE4952}" type="datetimeFigureOut">
              <a:rPr lang="en-US" smtClean="0"/>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EFC18-4B1A-459F-8905-4F2B56CA3A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15FE0-402F-48B3-9130-B3BCA51783A0}" type="datetime1">
              <a:rPr lang="en-US" smtClean="0"/>
              <a:pPr/>
              <a:t>2/18/2015</a:t>
            </a:fld>
            <a:endParaRPr lang="en-US"/>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10CD2-6D12-400B-9900-1094DFB76528}" type="datetime1">
              <a:rPr lang="en-US" smtClean="0"/>
              <a:pPr/>
              <a:t>2/18/2015</a:t>
            </a:fld>
            <a:endParaRPr lang="en-US"/>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079EB-569B-4E4E-B76C-337E9FD69815}" type="datetime1">
              <a:rPr lang="en-US" smtClean="0"/>
              <a:pPr/>
              <a:t>2/18/2015</a:t>
            </a:fld>
            <a:endParaRPr lang="en-US"/>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E1BC5-98FA-4AC5-8173-FF600260E41C}" type="datetime1">
              <a:rPr lang="en-US" smtClean="0"/>
              <a:pPr/>
              <a:t>2/18/2015</a:t>
            </a:fld>
            <a:endParaRPr lang="en-US"/>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EF34A-5BBD-4EDA-9F4F-5D90FD9E0667}" type="datetime1">
              <a:rPr lang="en-US" smtClean="0"/>
              <a:pPr/>
              <a:t>2/18/2015</a:t>
            </a:fld>
            <a:endParaRPr lang="en-US"/>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4F3CB-6CA6-4E0A-9C27-0FF6343082D9}" type="datetime1">
              <a:rPr lang="en-US" smtClean="0"/>
              <a:pPr/>
              <a:t>2/18/2015</a:t>
            </a:fld>
            <a:endParaRPr lang="en-US"/>
          </a:p>
        </p:txBody>
      </p:sp>
      <p:sp>
        <p:nvSpPr>
          <p:cNvPr id="6" name="Footer Placeholder 5"/>
          <p:cNvSpPr>
            <a:spLocks noGrp="1"/>
          </p:cNvSpPr>
          <p:nvPr>
            <p:ph type="ftr" sz="quarter" idx="11"/>
          </p:nvPr>
        </p:nvSpPr>
        <p:spPr/>
        <p:txBody>
          <a:bodyPr/>
          <a:lstStyle/>
          <a:p>
            <a:r>
              <a:rPr lang="en-US" smtClean="0"/>
              <a:t>An Enduring Mystery © 2015 R. Schneider</a:t>
            </a:r>
            <a:endParaRPr lang="en-US"/>
          </a:p>
        </p:txBody>
      </p:sp>
      <p:sp>
        <p:nvSpPr>
          <p:cNvPr id="7" name="Slide Number Placeholder 6"/>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DB8BC-9E72-47A9-916A-7B3B1B5D3E72}" type="datetime1">
              <a:rPr lang="en-US" smtClean="0"/>
              <a:pPr/>
              <a:t>2/18/2015</a:t>
            </a:fld>
            <a:endParaRPr lang="en-US"/>
          </a:p>
        </p:txBody>
      </p:sp>
      <p:sp>
        <p:nvSpPr>
          <p:cNvPr id="8" name="Footer Placeholder 7"/>
          <p:cNvSpPr>
            <a:spLocks noGrp="1"/>
          </p:cNvSpPr>
          <p:nvPr>
            <p:ph type="ftr" sz="quarter" idx="11"/>
          </p:nvPr>
        </p:nvSpPr>
        <p:spPr/>
        <p:txBody>
          <a:bodyPr/>
          <a:lstStyle/>
          <a:p>
            <a:r>
              <a:rPr lang="en-US" smtClean="0"/>
              <a:t>An Enduring Mystery © 2015 R. Schneider</a:t>
            </a:r>
            <a:endParaRPr lang="en-US"/>
          </a:p>
        </p:txBody>
      </p:sp>
      <p:sp>
        <p:nvSpPr>
          <p:cNvPr id="9" name="Slide Number Placeholder 8"/>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98BC8-527D-424F-BAD1-9F83877BCC02}" type="datetime1">
              <a:rPr lang="en-US" smtClean="0"/>
              <a:pPr/>
              <a:t>2/18/2015</a:t>
            </a:fld>
            <a:endParaRPr lang="en-US"/>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038D7-59A5-487C-BB06-BFA0481B7E7D}" type="datetime1">
              <a:rPr lang="en-US" smtClean="0"/>
              <a:pPr/>
              <a:t>2/18/2015</a:t>
            </a:fld>
            <a:endParaRPr lang="en-US"/>
          </a:p>
        </p:txBody>
      </p:sp>
      <p:sp>
        <p:nvSpPr>
          <p:cNvPr id="3" name="Footer Placeholder 2"/>
          <p:cNvSpPr>
            <a:spLocks noGrp="1"/>
          </p:cNvSpPr>
          <p:nvPr>
            <p:ph type="ftr" sz="quarter" idx="11"/>
          </p:nvPr>
        </p:nvSpPr>
        <p:spPr/>
        <p:txBody>
          <a:bodyPr/>
          <a:lstStyle/>
          <a:p>
            <a:r>
              <a:rPr lang="en-US" smtClean="0"/>
              <a:t>An Enduring Mystery © 2015 R. Schneider</a:t>
            </a:r>
            <a:endParaRPr lang="en-US"/>
          </a:p>
        </p:txBody>
      </p:sp>
      <p:sp>
        <p:nvSpPr>
          <p:cNvPr id="4" name="Slide Number Placeholder 3"/>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33878-D206-4CCC-BF1F-DE1B2FDCCDC7}" type="datetime1">
              <a:rPr lang="en-US" smtClean="0"/>
              <a:pPr/>
              <a:t>2/18/2015</a:t>
            </a:fld>
            <a:endParaRPr lang="en-US"/>
          </a:p>
        </p:txBody>
      </p:sp>
      <p:sp>
        <p:nvSpPr>
          <p:cNvPr id="6" name="Footer Placeholder 5"/>
          <p:cNvSpPr>
            <a:spLocks noGrp="1"/>
          </p:cNvSpPr>
          <p:nvPr>
            <p:ph type="ftr" sz="quarter" idx="11"/>
          </p:nvPr>
        </p:nvSpPr>
        <p:spPr/>
        <p:txBody>
          <a:bodyPr/>
          <a:lstStyle/>
          <a:p>
            <a:r>
              <a:rPr lang="en-US" smtClean="0"/>
              <a:t>An Enduring Mystery © 2015 R. Schneider</a:t>
            </a:r>
            <a:endParaRPr lang="en-US"/>
          </a:p>
        </p:txBody>
      </p:sp>
      <p:sp>
        <p:nvSpPr>
          <p:cNvPr id="7" name="Slide Number Placeholder 6"/>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67294-D05B-4201-88FC-C811813C57C3}" type="datetime1">
              <a:rPr lang="en-US" smtClean="0"/>
              <a:pPr/>
              <a:t>2/18/2015</a:t>
            </a:fld>
            <a:endParaRPr lang="en-US"/>
          </a:p>
        </p:txBody>
      </p:sp>
      <p:sp>
        <p:nvSpPr>
          <p:cNvPr id="6" name="Footer Placeholder 5"/>
          <p:cNvSpPr>
            <a:spLocks noGrp="1"/>
          </p:cNvSpPr>
          <p:nvPr>
            <p:ph type="ftr" sz="quarter" idx="11"/>
          </p:nvPr>
        </p:nvSpPr>
        <p:spPr/>
        <p:txBody>
          <a:bodyPr/>
          <a:lstStyle/>
          <a:p>
            <a:r>
              <a:rPr lang="en-US" smtClean="0"/>
              <a:t>An Enduring Mystery © 2015 R. Schneider</a:t>
            </a:r>
            <a:endParaRPr lang="en-US"/>
          </a:p>
        </p:txBody>
      </p:sp>
      <p:sp>
        <p:nvSpPr>
          <p:cNvPr id="7" name="Slide Number Placeholder 6"/>
          <p:cNvSpPr>
            <a:spLocks noGrp="1"/>
          </p:cNvSpPr>
          <p:nvPr>
            <p:ph type="sldNum" sz="quarter" idx="12"/>
          </p:nvPr>
        </p:nvSpPr>
        <p:spPr/>
        <p:txBody>
          <a:bodyPr/>
          <a:lstStyle/>
          <a:p>
            <a:fld id="{48A028EF-D103-4C28-9A2D-9D4A318C56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2E545-9EEA-41B7-9904-3BA8A1A4187B}" type="datetime1">
              <a:rPr lang="en-US" smtClean="0"/>
              <a:pPr/>
              <a:t>2/18/2015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Enduring Mystery © 2015 R. Schneider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28EF-D103-4C28-9A2D-9D4A318C56C1}" type="slidenum">
              <a:rPr lang="en-US" smtClean="0"/>
              <a:pPr/>
              <a:t>‹#›</a:t>
            </a:fld>
            <a:endParaRPr lang="en-US"/>
          </a:p>
        </p:txBody>
      </p:sp>
      <p:pic>
        <p:nvPicPr>
          <p:cNvPr id="7" name="Picture 6" descr="shroudFaceSTERA.PNG"/>
          <p:cNvPicPr>
            <a:picLocks noChangeAspect="1"/>
          </p:cNvPicPr>
          <p:nvPr userDrawn="1"/>
        </p:nvPicPr>
        <p:blipFill>
          <a:blip r:embed="rId13" cstate="print"/>
          <a:stretch>
            <a:fillRect/>
          </a:stretch>
        </p:blipFill>
        <p:spPr>
          <a:xfrm>
            <a:off x="1" y="0"/>
            <a:ext cx="1523999" cy="203199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file:///G:\LLI-Shroud\LLI-4\ShroudFace3D.MPG"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history.com/shows/the-real-face-of-jesus/articles/the-shroud-of-turin"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heshroudofturin.blogspot.com/2007_12_01_archive.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hyperlink" Target="http://www.shroud.com/pdfs/rogers10.pdf" TargetMode="Externa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hyperlink" Target="http://www.holyshroudguild.org/drmccrone5.ht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shroud.com/bar.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shroudstory.com/2009/10/11/stephen-jones-take-on-the-garlaschelli-fak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hyperlink" Target="http://theshroudofturin.blogspot.com/2012/05/you-state-that-there-is-no-paint-dye-or.html" TargetMode="Externa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shroud.com/pdfs/craig.pdf"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hyperlink" Target="http://shroudstory.com/2014/12/12/only-the-shadow-knows/"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www.shadowshroud.com/index.htm"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hyperlink" Target="https://shroudofturinwithoutallthehype.wordpress.com/2013/11/14/a-challenging-scorch-assignment-that-i-had-been-putting-off-and-off-and-off/" TargetMode="External"/><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hyperlink" Target="https://www.youtube.com/watch?v=N382dggI4C0"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hyperlink" Target="http://www.reviewofreligions.org/385/is-the-shroud-of-turin-a-medieval-photograph-a-critical-examination-of-the-theor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hroudstory.com/2014/09/30/inspired-by-colin-berrys-experiments-with-lemons/" TargetMode="Externa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hyperlink" Target="http://pegponderingagain.com/2013/01/20/shroud-of-turin/" TargetMode="External"/><Relationship Id="rId4" Type="http://schemas.openxmlformats.org/officeDocument/2006/relationships/hyperlink" Target="http://www.stthomasmore.net/STMS_Blog/151956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shroud.com/pdfs/accett2.pdf" TargetMode="External"/><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hyperlink" Target="https://www.academia.edu/9063899/The_Turin_Shroud_Was_Not_Flattened_Before_the_Images_Formed_and_no_Major_Image_Distortions_Necessarily_Occur_from_a_Real_Body" TargetMode="External"/><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hyperlink" Target="http://www.shroud.com/pdfs/ssi34part3.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hroud_of_Turin"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shroudofturin.files.wordpress.com/2013/11/mark-evans.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7772400" cy="1470025"/>
          </a:xfrm>
        </p:spPr>
        <p:txBody>
          <a:bodyPr>
            <a:normAutofit fontScale="90000"/>
          </a:bodyPr>
          <a:lstStyle/>
          <a:p>
            <a:r>
              <a:rPr lang="en-US" sz="6700" dirty="0" smtClean="0"/>
              <a:t>The Shroud of Turin</a:t>
            </a:r>
            <a:br>
              <a:rPr lang="en-US" sz="6700" dirty="0" smtClean="0"/>
            </a:br>
            <a:r>
              <a:rPr lang="en-US" sz="6700" dirty="0" smtClean="0"/>
              <a:t>an Enduring Mystery</a:t>
            </a:r>
            <a:r>
              <a:rPr lang="en-US" dirty="0" smtClean="0"/>
              <a:t/>
            </a:r>
            <a:br>
              <a:rPr lang="en-US" dirty="0" smtClean="0"/>
            </a:br>
            <a:r>
              <a:rPr lang="en-US" dirty="0" smtClean="0"/>
              <a:t>Part 4: Skeptics &amp; Image Formation</a:t>
            </a:r>
            <a:endParaRPr lang="en-US" dirty="0"/>
          </a:p>
        </p:txBody>
      </p:sp>
      <p:sp>
        <p:nvSpPr>
          <p:cNvPr id="3" name="Subtitle 2"/>
          <p:cNvSpPr>
            <a:spLocks noGrp="1"/>
          </p:cNvSpPr>
          <p:nvPr>
            <p:ph type="subTitle" idx="1"/>
          </p:nvPr>
        </p:nvSpPr>
        <p:spPr>
          <a:xfrm>
            <a:off x="2743200" y="3886200"/>
            <a:ext cx="6400800" cy="1752600"/>
          </a:xfrm>
        </p:spPr>
        <p:txBody>
          <a:bodyPr/>
          <a:lstStyle/>
          <a:p>
            <a:r>
              <a:rPr lang="en-US" dirty="0" smtClean="0"/>
              <a:t>Dr. Ray Schneider, P.E., Ph.D.</a:t>
            </a:r>
          </a:p>
          <a:p>
            <a:r>
              <a:rPr lang="en-US" dirty="0" smtClean="0"/>
              <a:t>Associate Professor Emeritus</a:t>
            </a:r>
          </a:p>
          <a:p>
            <a:r>
              <a:rPr lang="en-US" dirty="0" smtClean="0"/>
              <a:t>Bridgewater College, Virginia</a:t>
            </a:r>
          </a:p>
          <a:p>
            <a:endParaRPr lang="en-US" dirty="0"/>
          </a:p>
        </p:txBody>
      </p:sp>
      <p:pic>
        <p:nvPicPr>
          <p:cNvPr id="1026" name="Picture 2" descr="http://denisdutton.com/shroud-fake.jpg"/>
          <p:cNvPicPr>
            <a:picLocks noChangeAspect="1" noChangeArrowheads="1"/>
          </p:cNvPicPr>
          <p:nvPr/>
        </p:nvPicPr>
        <p:blipFill>
          <a:blip r:embed="rId2" cstate="print"/>
          <a:srcRect/>
          <a:stretch>
            <a:fillRect/>
          </a:stretch>
        </p:blipFill>
        <p:spPr bwMode="auto">
          <a:xfrm>
            <a:off x="457200" y="3429000"/>
            <a:ext cx="2476500" cy="3116612"/>
          </a:xfrm>
          <a:prstGeom prst="rect">
            <a:avLst/>
          </a:prstGeom>
          <a:noFill/>
        </p:spPr>
      </p:pic>
      <p:sp>
        <p:nvSpPr>
          <p:cNvPr id="6" name="Slide Number Placeholder 5"/>
          <p:cNvSpPr>
            <a:spLocks noGrp="1"/>
          </p:cNvSpPr>
          <p:nvPr>
            <p:ph type="sldNum" sz="quarter" idx="12"/>
          </p:nvPr>
        </p:nvSpPr>
        <p:spPr/>
        <p:txBody>
          <a:bodyPr/>
          <a:lstStyle/>
          <a:p>
            <a:fld id="{48A028EF-D103-4C28-9A2D-9D4A318C56C1}"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An Enduring Mystery © 2015 R. Schneider</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cirac.org/shroud/Discussion/EvinFig5.jpg"/>
          <p:cNvPicPr>
            <a:picLocks noChangeAspect="1" noChangeArrowheads="1"/>
          </p:cNvPicPr>
          <p:nvPr/>
        </p:nvPicPr>
        <p:blipFill>
          <a:blip r:embed="rId2" cstate="print"/>
          <a:srcRect/>
          <a:stretch>
            <a:fillRect/>
          </a:stretch>
        </p:blipFill>
        <p:spPr bwMode="auto">
          <a:xfrm>
            <a:off x="0" y="3810000"/>
            <a:ext cx="4086087" cy="3048000"/>
          </a:xfrm>
          <a:prstGeom prst="rect">
            <a:avLst/>
          </a:prstGeom>
          <a:noFill/>
        </p:spPr>
      </p:pic>
      <p:sp>
        <p:nvSpPr>
          <p:cNvPr id="2" name="Title 1"/>
          <p:cNvSpPr>
            <a:spLocks noGrp="1"/>
          </p:cNvSpPr>
          <p:nvPr>
            <p:ph type="title"/>
          </p:nvPr>
        </p:nvSpPr>
        <p:spPr/>
        <p:txBody>
          <a:bodyPr>
            <a:normAutofit/>
          </a:bodyPr>
          <a:lstStyle/>
          <a:p>
            <a:r>
              <a:rPr lang="en-US" sz="5400" dirty="0" smtClean="0"/>
              <a:t>Three Dimensional</a:t>
            </a:r>
            <a:endParaRPr lang="en-US" sz="5400" dirty="0"/>
          </a:p>
        </p:txBody>
      </p:sp>
      <p:sp>
        <p:nvSpPr>
          <p:cNvPr id="3" name="Content Placeholder 2"/>
          <p:cNvSpPr>
            <a:spLocks noGrp="1"/>
          </p:cNvSpPr>
          <p:nvPr>
            <p:ph idx="1"/>
          </p:nvPr>
        </p:nvSpPr>
        <p:spPr>
          <a:xfrm>
            <a:off x="1219200" y="1524000"/>
            <a:ext cx="8229600" cy="4525963"/>
          </a:xfrm>
        </p:spPr>
        <p:txBody>
          <a:bodyPr/>
          <a:lstStyle/>
          <a:p>
            <a:r>
              <a:rPr lang="en-US" dirty="0" smtClean="0"/>
              <a:t>Encodes Cloth To Body Distance</a:t>
            </a:r>
          </a:p>
          <a:p>
            <a:r>
              <a:rPr lang="en-US" dirty="0" smtClean="0"/>
              <a:t>Exponential Decay In Intensity</a:t>
            </a:r>
          </a:p>
          <a:p>
            <a:r>
              <a:rPr lang="en-US" dirty="0" smtClean="0"/>
              <a:t>Extinction at 4-5 cm</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10</a:t>
            </a:fld>
            <a:endParaRPr lang="en-US"/>
          </a:p>
        </p:txBody>
      </p:sp>
      <p:pic>
        <p:nvPicPr>
          <p:cNvPr id="7" name="Picture 7" descr="image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3257550"/>
            <a:ext cx="2381122"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p:nvPr/>
        </p:nvGrpSpPr>
        <p:grpSpPr>
          <a:xfrm>
            <a:off x="6553200" y="2362200"/>
            <a:ext cx="2438400" cy="3762375"/>
            <a:chOff x="5334000" y="1295400"/>
            <a:chExt cx="3581400" cy="4981575"/>
          </a:xfrm>
        </p:grpSpPr>
        <p:pic>
          <p:nvPicPr>
            <p:cNvPr id="9" name="Picture 5" descr="GermanVP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1295400"/>
              <a:ext cx="3152775" cy="498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5334000" y="3733800"/>
              <a:ext cx="3581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839200" cy="1143000"/>
          </a:xfrm>
        </p:spPr>
        <p:txBody>
          <a:bodyPr>
            <a:noAutofit/>
          </a:bodyPr>
          <a:lstStyle/>
          <a:p>
            <a:r>
              <a:rPr lang="en-US" sz="4800" dirty="0" smtClean="0"/>
              <a:t>Exploring The 3D Information</a:t>
            </a:r>
            <a:endParaRPr lang="en-US" sz="4800" dirty="0"/>
          </a:p>
        </p:txBody>
      </p:sp>
      <p:sp>
        <p:nvSpPr>
          <p:cNvPr id="3" name="Content Placeholder 2"/>
          <p:cNvSpPr>
            <a:spLocks noGrp="1"/>
          </p:cNvSpPr>
          <p:nvPr>
            <p:ph idx="1"/>
          </p:nvPr>
        </p:nvSpPr>
        <p:spPr>
          <a:xfrm>
            <a:off x="381000" y="2057400"/>
            <a:ext cx="8077200" cy="4525963"/>
          </a:xfrm>
        </p:spPr>
        <p:txBody>
          <a:bodyPr/>
          <a:lstStyle/>
          <a:p>
            <a:r>
              <a:rPr lang="en-US" dirty="0" smtClean="0"/>
              <a:t>Cleaning Up The 3D Information To Make A Clearer Image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11</a:t>
            </a:fld>
            <a:endParaRPr lang="en-US"/>
          </a:p>
        </p:txBody>
      </p:sp>
      <p:pic>
        <p:nvPicPr>
          <p:cNvPr id="6" name="Picture 5" descr="PetrusSoons.jpg"/>
          <p:cNvPicPr>
            <a:picLocks noChangeAspect="1"/>
          </p:cNvPicPr>
          <p:nvPr/>
        </p:nvPicPr>
        <p:blipFill>
          <a:blip r:embed="rId3" cstate="print"/>
          <a:stretch>
            <a:fillRect/>
          </a:stretch>
        </p:blipFill>
        <p:spPr>
          <a:xfrm>
            <a:off x="228600" y="3581400"/>
            <a:ext cx="2519172" cy="2807931"/>
          </a:xfrm>
          <a:prstGeom prst="rect">
            <a:avLst/>
          </a:prstGeom>
        </p:spPr>
      </p:pic>
      <p:pic>
        <p:nvPicPr>
          <p:cNvPr id="7" name="ShroudFace3D.MPG">
            <a:hlinkClick r:id="" action="ppaction://media"/>
          </p:cNvPr>
          <p:cNvPicPr>
            <a:picLocks noRot="1" noChangeAspect="1"/>
          </p:cNvPicPr>
          <p:nvPr>
            <a:videoFile r:link="rId1"/>
          </p:nvPr>
        </p:nvPicPr>
        <p:blipFill>
          <a:blip r:embed="rId4" cstate="print"/>
          <a:stretch>
            <a:fillRect/>
          </a:stretch>
        </p:blipFill>
        <p:spPr>
          <a:xfrm>
            <a:off x="3505200" y="2667000"/>
            <a:ext cx="4953000" cy="3714750"/>
          </a:xfrm>
          <a:prstGeom prst="rect">
            <a:avLst/>
          </a:prstGeom>
        </p:spPr>
      </p:pic>
      <p:sp>
        <p:nvSpPr>
          <p:cNvPr id="8" name="TextBox 7"/>
          <p:cNvSpPr txBox="1"/>
          <p:nvPr/>
        </p:nvSpPr>
        <p:spPr>
          <a:xfrm>
            <a:off x="914400" y="6324600"/>
            <a:ext cx="1395510" cy="369332"/>
          </a:xfrm>
          <a:prstGeom prst="rect">
            <a:avLst/>
          </a:prstGeom>
          <a:noFill/>
        </p:spPr>
        <p:txBody>
          <a:bodyPr wrap="none" rtlCol="0">
            <a:spAutoFit/>
          </a:bodyPr>
          <a:lstStyle/>
          <a:p>
            <a:r>
              <a:rPr lang="en-US" dirty="0" err="1" smtClean="0"/>
              <a:t>Petrus</a:t>
            </a:r>
            <a:r>
              <a:rPr lang="en-US" dirty="0" smtClean="0"/>
              <a:t> </a:t>
            </a:r>
            <a:r>
              <a:rPr lang="en-US" dirty="0" err="1" smtClean="0"/>
              <a:t>Soons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4071" y="3171513"/>
            <a:ext cx="7779329" cy="2867627"/>
            <a:chOff x="374071" y="3171513"/>
            <a:chExt cx="7779329" cy="2867627"/>
          </a:xfrm>
        </p:grpSpPr>
        <p:pic>
          <p:nvPicPr>
            <p:cNvPr id="10" name="Picture 9" descr="DowningFaceEyesOpenProc.png"/>
            <p:cNvPicPr>
              <a:picLocks noChangeAspect="1"/>
            </p:cNvPicPr>
            <p:nvPr/>
          </p:nvPicPr>
          <p:blipFill>
            <a:blip r:embed="rId2" cstate="print"/>
            <a:stretch>
              <a:fillRect/>
            </a:stretch>
          </p:blipFill>
          <p:spPr>
            <a:xfrm>
              <a:off x="5789928" y="3171513"/>
              <a:ext cx="2363472" cy="2848287"/>
            </a:xfrm>
            <a:prstGeom prst="rect">
              <a:avLst/>
            </a:prstGeom>
          </p:spPr>
        </p:pic>
        <p:pic>
          <p:nvPicPr>
            <p:cNvPr id="11" name="Picture 10" descr="DowningFaceProc.png"/>
            <p:cNvPicPr>
              <a:picLocks noChangeAspect="1"/>
            </p:cNvPicPr>
            <p:nvPr/>
          </p:nvPicPr>
          <p:blipFill>
            <a:blip r:embed="rId3" cstate="print"/>
            <a:stretch>
              <a:fillRect/>
            </a:stretch>
          </p:blipFill>
          <p:spPr>
            <a:xfrm>
              <a:off x="3656328" y="3276600"/>
              <a:ext cx="2109922" cy="2762540"/>
            </a:xfrm>
            <a:prstGeom prst="rect">
              <a:avLst/>
            </a:prstGeom>
          </p:spPr>
        </p:pic>
        <p:pic>
          <p:nvPicPr>
            <p:cNvPr id="12" name="Picture 11" descr="DowningUndistortingTheClothCurvature.PNG"/>
            <p:cNvPicPr>
              <a:picLocks noChangeAspect="1"/>
            </p:cNvPicPr>
            <p:nvPr/>
          </p:nvPicPr>
          <p:blipFill>
            <a:blip r:embed="rId4" cstate="print"/>
            <a:stretch>
              <a:fillRect/>
            </a:stretch>
          </p:blipFill>
          <p:spPr>
            <a:xfrm>
              <a:off x="374071" y="3276600"/>
              <a:ext cx="3282257" cy="2743200"/>
            </a:xfrm>
            <a:prstGeom prst="rect">
              <a:avLst/>
            </a:prstGeom>
          </p:spPr>
        </p:pic>
      </p:grpSp>
      <p:sp>
        <p:nvSpPr>
          <p:cNvPr id="3" name="Content Placeholder 2"/>
          <p:cNvSpPr>
            <a:spLocks noGrp="1"/>
          </p:cNvSpPr>
          <p:nvPr>
            <p:ph idx="1"/>
          </p:nvPr>
        </p:nvSpPr>
        <p:spPr>
          <a:xfrm>
            <a:off x="381000" y="2286000"/>
            <a:ext cx="8763000" cy="1858963"/>
          </a:xfrm>
        </p:spPr>
        <p:txBody>
          <a:bodyPr/>
          <a:lstStyle/>
          <a:p>
            <a:r>
              <a:rPr lang="en-US" dirty="0" smtClean="0"/>
              <a:t>A Fascinating Development of the 3D information on the shroud using computer technology</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12</a:t>
            </a:fld>
            <a:endParaRPr lang="en-US"/>
          </a:p>
        </p:txBody>
      </p:sp>
      <p:sp>
        <p:nvSpPr>
          <p:cNvPr id="6" name="Rectangle 5"/>
          <p:cNvSpPr/>
          <p:nvPr/>
        </p:nvSpPr>
        <p:spPr>
          <a:xfrm>
            <a:off x="457200" y="6096000"/>
            <a:ext cx="8229600" cy="369332"/>
          </a:xfrm>
          <a:prstGeom prst="rect">
            <a:avLst/>
          </a:prstGeom>
        </p:spPr>
        <p:txBody>
          <a:bodyPr wrap="square">
            <a:spAutoFit/>
          </a:bodyPr>
          <a:lstStyle/>
          <a:p>
            <a:r>
              <a:rPr lang="en-US" dirty="0" smtClean="0">
                <a:hlinkClick r:id="rId5"/>
              </a:rPr>
              <a:t>http://www.history.com/shows/the-real-face-of-jesus/articles/the-shroud-of-turin</a:t>
            </a:r>
            <a:r>
              <a:rPr lang="en-US" dirty="0" smtClean="0"/>
              <a:t> </a:t>
            </a:r>
            <a:endParaRPr lang="en-US" dirty="0"/>
          </a:p>
        </p:txBody>
      </p:sp>
      <p:pic>
        <p:nvPicPr>
          <p:cNvPr id="44034" name="Picture 2"/>
          <p:cNvPicPr>
            <a:picLocks noChangeAspect="1" noChangeArrowheads="1"/>
          </p:cNvPicPr>
          <p:nvPr/>
        </p:nvPicPr>
        <p:blipFill>
          <a:blip r:embed="rId6" cstate="print"/>
          <a:srcRect/>
          <a:stretch>
            <a:fillRect/>
          </a:stretch>
        </p:blipFill>
        <p:spPr bwMode="auto">
          <a:xfrm>
            <a:off x="4800600" y="0"/>
            <a:ext cx="4191000" cy="2340965"/>
          </a:xfrm>
          <a:prstGeom prst="rect">
            <a:avLst/>
          </a:prstGeom>
          <a:noFill/>
          <a:ln w="9525">
            <a:noFill/>
            <a:miter lim="800000"/>
            <a:headEnd/>
            <a:tailEnd/>
          </a:ln>
        </p:spPr>
      </p:pic>
      <p:pic>
        <p:nvPicPr>
          <p:cNvPr id="44035" name="Picture 3"/>
          <p:cNvPicPr>
            <a:picLocks noChangeAspect="1" noChangeArrowheads="1"/>
          </p:cNvPicPr>
          <p:nvPr/>
        </p:nvPicPr>
        <p:blipFill>
          <a:blip r:embed="rId7" cstate="print"/>
          <a:srcRect/>
          <a:stretch>
            <a:fillRect/>
          </a:stretch>
        </p:blipFill>
        <p:spPr bwMode="auto">
          <a:xfrm>
            <a:off x="1447800" y="152400"/>
            <a:ext cx="3352800" cy="2154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5400" dirty="0" smtClean="0"/>
              <a:t>Areal Density</a:t>
            </a:r>
            <a:endParaRPr lang="en-US" sz="5400" dirty="0"/>
          </a:p>
        </p:txBody>
      </p:sp>
      <p:sp>
        <p:nvSpPr>
          <p:cNvPr id="3" name="Content Placeholder 2"/>
          <p:cNvSpPr>
            <a:spLocks noGrp="1"/>
          </p:cNvSpPr>
          <p:nvPr>
            <p:ph idx="1"/>
          </p:nvPr>
        </p:nvSpPr>
        <p:spPr>
          <a:xfrm>
            <a:off x="457200" y="1752600"/>
            <a:ext cx="8229600" cy="5257800"/>
          </a:xfrm>
        </p:spPr>
        <p:txBody>
          <a:bodyPr>
            <a:normAutofit lnSpcReduction="10000"/>
          </a:bodyPr>
          <a:lstStyle/>
          <a:p>
            <a:r>
              <a:rPr lang="en-US" dirty="0" smtClean="0"/>
              <a:t>The elements that make up the shroud image are all the same color.  Like a halftone image</a:t>
            </a:r>
            <a:br>
              <a:rPr lang="en-US" dirty="0" smtClean="0"/>
            </a:br>
            <a:r>
              <a:rPr lang="en-US" dirty="0" smtClean="0"/>
              <a:t>all the "dots" are the</a:t>
            </a:r>
            <a:br>
              <a:rPr lang="en-US" dirty="0" smtClean="0"/>
            </a:br>
            <a:r>
              <a:rPr lang="en-US" dirty="0" smtClean="0"/>
              <a:t>same color, more </a:t>
            </a:r>
            <a:br>
              <a:rPr lang="en-US" dirty="0" smtClean="0"/>
            </a:br>
            <a:r>
              <a:rPr lang="en-US" dirty="0" smtClean="0"/>
              <a:t>where its darker and</a:t>
            </a:r>
            <a:br>
              <a:rPr lang="en-US" dirty="0" smtClean="0"/>
            </a:br>
            <a:r>
              <a:rPr lang="en-US" dirty="0" smtClean="0"/>
              <a:t>less where its lighter</a:t>
            </a:r>
          </a:p>
          <a:p>
            <a:r>
              <a:rPr lang="en-US" dirty="0" smtClean="0"/>
              <a:t>In the case of the </a:t>
            </a:r>
            <a:br>
              <a:rPr lang="en-US" dirty="0" smtClean="0"/>
            </a:br>
            <a:r>
              <a:rPr lang="en-US" dirty="0" smtClean="0"/>
              <a:t>shroud the fibers are</a:t>
            </a:r>
            <a:br>
              <a:rPr lang="en-US" dirty="0" smtClean="0"/>
            </a:br>
            <a:r>
              <a:rPr lang="en-US" dirty="0" smtClean="0"/>
              <a:t>a uniform yellow of</a:t>
            </a:r>
            <a:br>
              <a:rPr lang="en-US" dirty="0" smtClean="0"/>
            </a:br>
            <a:r>
              <a:rPr lang="en-US" dirty="0" smtClean="0"/>
              <a:t>oxidized cellulose</a:t>
            </a:r>
            <a:br>
              <a:rPr lang="en-US" dirty="0" smtClean="0"/>
            </a:b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13</a:t>
            </a:fld>
            <a:endParaRPr lang="en-US"/>
          </a:p>
        </p:txBody>
      </p:sp>
      <p:grpSp>
        <p:nvGrpSpPr>
          <p:cNvPr id="10" name="Group 9"/>
          <p:cNvGrpSpPr/>
          <p:nvPr/>
        </p:nvGrpSpPr>
        <p:grpSpPr>
          <a:xfrm>
            <a:off x="4495800" y="2819400"/>
            <a:ext cx="4876800" cy="3429000"/>
            <a:chOff x="4267200" y="2590800"/>
            <a:chExt cx="5334000" cy="3886200"/>
          </a:xfrm>
        </p:grpSpPr>
        <p:pic>
          <p:nvPicPr>
            <p:cNvPr id="60418" name="Picture 2" descr="http://developer.download.nvidia.com/shaderlibrary/shaderPix/512/post_halftone_dots.jpg"/>
            <p:cNvPicPr>
              <a:picLocks noChangeAspect="1" noChangeArrowheads="1"/>
            </p:cNvPicPr>
            <p:nvPr/>
          </p:nvPicPr>
          <p:blipFill>
            <a:blip r:embed="rId2" cstate="print"/>
            <a:srcRect/>
            <a:stretch>
              <a:fillRect/>
            </a:stretch>
          </p:blipFill>
          <p:spPr bwMode="auto">
            <a:xfrm>
              <a:off x="5715000" y="2590800"/>
              <a:ext cx="3886200" cy="3886200"/>
            </a:xfrm>
            <a:prstGeom prst="rect">
              <a:avLst/>
            </a:prstGeom>
            <a:noFill/>
          </p:spPr>
        </p:pic>
        <p:pic>
          <p:nvPicPr>
            <p:cNvPr id="60422" name="Picture 6" descr="Image result for halftone images"/>
            <p:cNvPicPr>
              <a:picLocks noChangeAspect="1" noChangeArrowheads="1"/>
            </p:cNvPicPr>
            <p:nvPr/>
          </p:nvPicPr>
          <p:blipFill>
            <a:blip r:embed="rId3" cstate="print"/>
            <a:srcRect/>
            <a:stretch>
              <a:fillRect/>
            </a:stretch>
          </p:blipFill>
          <p:spPr bwMode="auto">
            <a:xfrm>
              <a:off x="4267200" y="2590800"/>
              <a:ext cx="2219325" cy="2219325"/>
            </a:xfrm>
            <a:prstGeom prst="rect">
              <a:avLst/>
            </a:prstGeom>
            <a:noFill/>
          </p:spPr>
        </p:pic>
        <p:pic>
          <p:nvPicPr>
            <p:cNvPr id="9" name="Picture 4" descr="image"/>
            <p:cNvPicPr>
              <a:picLocks noChangeAspect="1" noChangeArrowheads="1"/>
            </p:cNvPicPr>
            <p:nvPr/>
          </p:nvPicPr>
          <p:blipFill>
            <a:blip r:embed="rId4" cstate="print"/>
            <a:srcRect/>
            <a:stretch>
              <a:fillRect/>
            </a:stretch>
          </p:blipFill>
          <p:spPr bwMode="auto">
            <a:xfrm>
              <a:off x="4283879" y="4648200"/>
              <a:ext cx="2229094" cy="1828800"/>
            </a:xfrm>
            <a:prstGeom prst="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l-face-of-jesusC.jpg"/>
          <p:cNvPicPr>
            <a:picLocks noChangeAspect="1"/>
          </p:cNvPicPr>
          <p:nvPr/>
        </p:nvPicPr>
        <p:blipFill>
          <a:blip r:embed="rId2" cstate="print"/>
          <a:stretch>
            <a:fillRect/>
          </a:stretch>
        </p:blipFill>
        <p:spPr>
          <a:xfrm>
            <a:off x="4130926" y="-228600"/>
            <a:ext cx="5013074" cy="2514600"/>
          </a:xfrm>
          <a:prstGeom prst="rect">
            <a:avLst/>
          </a:prstGeom>
        </p:spPr>
      </p:pic>
      <p:sp>
        <p:nvSpPr>
          <p:cNvPr id="2" name="Title 1"/>
          <p:cNvSpPr>
            <a:spLocks noGrp="1"/>
          </p:cNvSpPr>
          <p:nvPr>
            <p:ph type="title"/>
          </p:nvPr>
        </p:nvSpPr>
        <p:spPr>
          <a:xfrm>
            <a:off x="533400" y="457200"/>
            <a:ext cx="4876800" cy="1143000"/>
          </a:xfrm>
        </p:spPr>
        <p:txBody>
          <a:bodyPr>
            <a:normAutofit/>
          </a:bodyPr>
          <a:lstStyle/>
          <a:p>
            <a:r>
              <a:rPr lang="en-US" sz="5400" dirty="0" smtClean="0"/>
              <a:t>Resolution</a:t>
            </a:r>
            <a:endParaRPr lang="en-US" sz="5400" dirty="0"/>
          </a:p>
        </p:txBody>
      </p:sp>
      <p:sp>
        <p:nvSpPr>
          <p:cNvPr id="3" name="Content Placeholder 2"/>
          <p:cNvSpPr>
            <a:spLocks noGrp="1"/>
          </p:cNvSpPr>
          <p:nvPr>
            <p:ph idx="1"/>
          </p:nvPr>
        </p:nvSpPr>
        <p:spPr>
          <a:xfrm>
            <a:off x="152400" y="2057400"/>
            <a:ext cx="8229600" cy="4525963"/>
          </a:xfrm>
        </p:spPr>
        <p:txBody>
          <a:bodyPr/>
          <a:lstStyle/>
          <a:p>
            <a:r>
              <a:rPr lang="en-US" dirty="0" smtClean="0"/>
              <a:t>John Jackson pointed out the problem of the resolution of the shroud features that any image process must achieve.  Using the example of the lips he estimated the required resolution at D/d where </a:t>
            </a:r>
            <a:r>
              <a:rPr lang="en-US" dirty="0" err="1" smtClean="0"/>
              <a:t>D</a:t>
            </a:r>
            <a:r>
              <a:rPr lang="en-US" baseline="-25000" dirty="0" err="1" smtClean="0"/>
              <a:t>lips</a:t>
            </a:r>
            <a:r>
              <a:rPr lang="en-US" baseline="-25000" dirty="0" smtClean="0"/>
              <a:t> </a:t>
            </a:r>
            <a:r>
              <a:rPr lang="en-US" dirty="0" smtClean="0"/>
              <a:t> ≈ 0.4 cm and </a:t>
            </a:r>
            <a:r>
              <a:rPr lang="en-US" dirty="0" err="1" smtClean="0"/>
              <a:t>d</a:t>
            </a:r>
            <a:r>
              <a:rPr lang="en-US" baseline="-25000" dirty="0" err="1" smtClean="0"/>
              <a:t>cloth</a:t>
            </a:r>
            <a:r>
              <a:rPr lang="en-US" baseline="-25000" dirty="0" smtClean="0"/>
              <a:t> </a:t>
            </a:r>
            <a:r>
              <a:rPr lang="en-US" dirty="0" smtClean="0"/>
              <a:t>≈ 1.1 cm so D/d ≈ 1/3</a:t>
            </a:r>
          </a:p>
          <a:p>
            <a:r>
              <a:rPr lang="en-US" dirty="0" smtClean="0"/>
              <a:t>Any suitable image process</a:t>
            </a:r>
            <a:br>
              <a:rPr lang="en-US" dirty="0" smtClean="0"/>
            </a:br>
            <a:r>
              <a:rPr lang="en-US" dirty="0" smtClean="0"/>
              <a:t>must achieve this level of resolution</a:t>
            </a:r>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14</a:t>
            </a:fld>
            <a:endParaRPr lang="en-US"/>
          </a:p>
        </p:txBody>
      </p:sp>
      <p:pic>
        <p:nvPicPr>
          <p:cNvPr id="53250" name="Picture 2" descr="http://shrouduniversity.com/bodyimages/microscopy2.jpg"/>
          <p:cNvPicPr>
            <a:picLocks noChangeAspect="1" noChangeArrowheads="1"/>
          </p:cNvPicPr>
          <p:nvPr/>
        </p:nvPicPr>
        <p:blipFill>
          <a:blip r:embed="rId3" cstate="print"/>
          <a:srcRect/>
          <a:stretch>
            <a:fillRect/>
          </a:stretch>
        </p:blipFill>
        <p:spPr bwMode="auto">
          <a:xfrm>
            <a:off x="6553200" y="4724400"/>
            <a:ext cx="2590800" cy="1666748"/>
          </a:xfrm>
          <a:prstGeom prst="rect">
            <a:avLst/>
          </a:prstGeom>
          <a:noFill/>
        </p:spPr>
      </p:pic>
      <p:grpSp>
        <p:nvGrpSpPr>
          <p:cNvPr id="30" name="Group 29"/>
          <p:cNvGrpSpPr/>
          <p:nvPr/>
        </p:nvGrpSpPr>
        <p:grpSpPr>
          <a:xfrm>
            <a:off x="7019636" y="457200"/>
            <a:ext cx="152400" cy="228600"/>
            <a:chOff x="7019636" y="457200"/>
            <a:chExt cx="152400" cy="228600"/>
          </a:xfrm>
        </p:grpSpPr>
        <p:cxnSp>
          <p:nvCxnSpPr>
            <p:cNvPr id="10" name="Straight Connector 9"/>
            <p:cNvCxnSpPr/>
            <p:nvPr/>
          </p:nvCxnSpPr>
          <p:spPr>
            <a:xfrm>
              <a:off x="7019636" y="676564"/>
              <a:ext cx="152400" cy="9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086600" y="45720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924800" y="-152400"/>
            <a:ext cx="685800" cy="1066800"/>
            <a:chOff x="7924800" y="-152400"/>
            <a:chExt cx="685800" cy="1066800"/>
          </a:xfrm>
        </p:grpSpPr>
        <p:grpSp>
          <p:nvGrpSpPr>
            <p:cNvPr id="16" name="Group 15"/>
            <p:cNvGrpSpPr/>
            <p:nvPr/>
          </p:nvGrpSpPr>
          <p:grpSpPr>
            <a:xfrm>
              <a:off x="8153399" y="0"/>
              <a:ext cx="228601" cy="533400"/>
              <a:chOff x="7978419" y="304800"/>
              <a:chExt cx="46281" cy="228600"/>
            </a:xfrm>
          </p:grpSpPr>
          <p:cxnSp>
            <p:nvCxnSpPr>
              <p:cNvPr id="14" name="Straight Connector 13"/>
              <p:cNvCxnSpPr/>
              <p:nvPr/>
            </p:nvCxnSpPr>
            <p:spPr>
              <a:xfrm>
                <a:off x="7978419" y="533400"/>
                <a:ext cx="462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001000" y="3048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7924800" y="-152400"/>
              <a:ext cx="685800" cy="10668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116456" y="496456"/>
              <a:ext cx="327334" cy="369332"/>
            </a:xfrm>
            <a:prstGeom prst="rect">
              <a:avLst/>
            </a:prstGeom>
            <a:noFill/>
          </p:spPr>
          <p:txBody>
            <a:bodyPr wrap="none" rtlCol="0">
              <a:spAutoFit/>
            </a:bodyPr>
            <a:lstStyle/>
            <a:p>
              <a:r>
                <a:rPr lang="en-US" dirty="0" smtClean="0"/>
                <a:t>D</a:t>
              </a:r>
              <a:endParaRPr lang="en-US" dirty="0"/>
            </a:p>
          </p:txBody>
        </p:sp>
        <p:sp>
          <p:nvSpPr>
            <p:cNvPr id="28" name="TextBox 27"/>
            <p:cNvSpPr txBox="1"/>
            <p:nvPr/>
          </p:nvSpPr>
          <p:spPr>
            <a:xfrm>
              <a:off x="8229600" y="76200"/>
              <a:ext cx="306494" cy="369332"/>
            </a:xfrm>
            <a:prstGeom prst="rect">
              <a:avLst/>
            </a:prstGeom>
            <a:noFill/>
          </p:spPr>
          <p:txBody>
            <a:bodyPr wrap="none" rtlCol="0">
              <a:spAutoFit/>
            </a:bodyPr>
            <a:lstStyle/>
            <a:p>
              <a:r>
                <a:rPr lang="en-US" dirty="0" smtClean="0"/>
                <a:t>d</a:t>
              </a:r>
              <a:endParaRPr lang="en-US" dirty="0"/>
            </a:p>
          </p:txBody>
        </p:sp>
      </p:grpSp>
      <p:cxnSp>
        <p:nvCxnSpPr>
          <p:cNvPr id="32" name="Straight Connector 31"/>
          <p:cNvCxnSpPr/>
          <p:nvPr/>
        </p:nvCxnSpPr>
        <p:spPr>
          <a:xfrm flipH="1">
            <a:off x="7162800" y="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239000" y="533400"/>
            <a:ext cx="838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7748" y="1981200"/>
            <a:ext cx="8991600" cy="1470025"/>
          </a:xfrm>
        </p:spPr>
        <p:txBody>
          <a:bodyPr>
            <a:noAutofit/>
          </a:bodyPr>
          <a:lstStyle/>
          <a:p>
            <a:r>
              <a:rPr lang="en-US" sz="6000" dirty="0" smtClean="0"/>
              <a:t>How Do You Do All Of That?</a:t>
            </a:r>
            <a:endParaRPr lang="en-US" sz="6000" dirty="0"/>
          </a:p>
        </p:txBody>
      </p:sp>
      <p:sp>
        <p:nvSpPr>
          <p:cNvPr id="7" name="Subtitle 6"/>
          <p:cNvSpPr>
            <a:spLocks noGrp="1"/>
          </p:cNvSpPr>
          <p:nvPr>
            <p:ph type="subTitle" idx="1"/>
          </p:nvPr>
        </p:nvSpPr>
        <p:spPr>
          <a:xfrm>
            <a:off x="1371600" y="3352800"/>
            <a:ext cx="6400800" cy="1752600"/>
          </a:xfrm>
        </p:spPr>
        <p:txBody>
          <a:bodyPr>
            <a:noAutofit/>
          </a:bodyPr>
          <a:lstStyle/>
          <a:p>
            <a:r>
              <a:rPr lang="en-US" sz="4400" dirty="0" smtClean="0"/>
              <a:t>How are these characteristics compatible with one another?</a:t>
            </a:r>
            <a:endParaRPr lang="en-US" sz="4400"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15</a:t>
            </a:fld>
            <a:endParaRPr lang="en-US"/>
          </a:p>
        </p:txBody>
      </p:sp>
      <p:sp>
        <p:nvSpPr>
          <p:cNvPr id="8" name="TextBox 7"/>
          <p:cNvSpPr txBox="1"/>
          <p:nvPr/>
        </p:nvSpPr>
        <p:spPr>
          <a:xfrm>
            <a:off x="1828800" y="838200"/>
            <a:ext cx="6934200" cy="1015663"/>
          </a:xfrm>
          <a:prstGeom prst="rect">
            <a:avLst/>
          </a:prstGeom>
          <a:noFill/>
        </p:spPr>
        <p:txBody>
          <a:bodyPr wrap="square" rtlCol="0">
            <a:spAutoFit/>
          </a:bodyPr>
          <a:lstStyle/>
          <a:p>
            <a:r>
              <a:rPr lang="en-US" sz="6000" dirty="0" smtClean="0"/>
              <a:t>Negative &amp; STAR</a:t>
            </a:r>
            <a:endParaRPr lang="en-US" sz="6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goalfinder.com/images/SPLPRO14/convex-lens-simulation.jpg"/>
          <p:cNvPicPr>
            <a:picLocks noChangeAspect="1" noChangeArrowheads="1"/>
          </p:cNvPicPr>
          <p:nvPr/>
        </p:nvPicPr>
        <p:blipFill>
          <a:blip r:embed="rId2" cstate="print"/>
          <a:srcRect/>
          <a:stretch>
            <a:fillRect/>
          </a:stretch>
        </p:blipFill>
        <p:spPr bwMode="auto">
          <a:xfrm>
            <a:off x="990600" y="3886200"/>
            <a:ext cx="6705600" cy="2490224"/>
          </a:xfrm>
          <a:prstGeom prst="rect">
            <a:avLst/>
          </a:prstGeom>
          <a:noFill/>
        </p:spPr>
      </p:pic>
      <p:sp>
        <p:nvSpPr>
          <p:cNvPr id="2" name="Title 1"/>
          <p:cNvSpPr>
            <a:spLocks noGrp="1"/>
          </p:cNvSpPr>
          <p:nvPr>
            <p:ph type="title"/>
          </p:nvPr>
        </p:nvSpPr>
        <p:spPr>
          <a:xfrm>
            <a:off x="914400" y="457200"/>
            <a:ext cx="8229600" cy="1143000"/>
          </a:xfrm>
        </p:spPr>
        <p:txBody>
          <a:bodyPr>
            <a:noAutofit/>
          </a:bodyPr>
          <a:lstStyle/>
          <a:p>
            <a:r>
              <a:rPr lang="en-US" sz="5400" dirty="0" smtClean="0"/>
              <a:t>Resolution Requires Collimation and Focus</a:t>
            </a:r>
            <a:endParaRPr lang="en-US" sz="5400" dirty="0"/>
          </a:p>
        </p:txBody>
      </p:sp>
      <p:sp>
        <p:nvSpPr>
          <p:cNvPr id="3" name="Content Placeholder 2"/>
          <p:cNvSpPr>
            <a:spLocks noGrp="1"/>
          </p:cNvSpPr>
          <p:nvPr>
            <p:ph idx="1"/>
          </p:nvPr>
        </p:nvSpPr>
        <p:spPr>
          <a:xfrm>
            <a:off x="457200" y="1905000"/>
            <a:ext cx="8229600" cy="4525963"/>
          </a:xfrm>
        </p:spPr>
        <p:txBody>
          <a:bodyPr/>
          <a:lstStyle/>
          <a:p>
            <a:r>
              <a:rPr lang="en-US" dirty="0" smtClean="0"/>
              <a:t>Normally To Get A Focused Image Requires A Lens Or Some Kind Of Focusing Process</a:t>
            </a:r>
          </a:p>
          <a:p>
            <a:r>
              <a:rPr lang="en-US" dirty="0" smtClean="0"/>
              <a:t>How Can It Be That We Have A Focused Image On The Shroud?</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143000"/>
          </a:xfrm>
        </p:spPr>
        <p:txBody>
          <a:bodyPr>
            <a:normAutofit fontScale="90000"/>
          </a:bodyPr>
          <a:lstStyle/>
          <a:p>
            <a:r>
              <a:rPr lang="en-US" sz="5400" dirty="0" smtClean="0"/>
              <a:t>Mechanism?</a:t>
            </a:r>
            <a:br>
              <a:rPr lang="en-US" sz="5400" dirty="0" smtClean="0"/>
            </a:br>
            <a:r>
              <a:rPr lang="en-US" sz="5400" dirty="0" smtClean="0"/>
              <a:t>Collimation In The Tomb</a:t>
            </a:r>
            <a:endParaRPr lang="en-US" sz="5400" dirty="0"/>
          </a:p>
        </p:txBody>
      </p:sp>
      <p:sp>
        <p:nvSpPr>
          <p:cNvPr id="3" name="Content Placeholder 2"/>
          <p:cNvSpPr>
            <a:spLocks noGrp="1"/>
          </p:cNvSpPr>
          <p:nvPr>
            <p:ph idx="1"/>
          </p:nvPr>
        </p:nvSpPr>
        <p:spPr>
          <a:xfrm>
            <a:off x="2057400" y="1828800"/>
            <a:ext cx="5638800" cy="4525963"/>
          </a:xfrm>
        </p:spPr>
        <p:txBody>
          <a:bodyPr>
            <a:normAutofit/>
          </a:bodyPr>
          <a:lstStyle/>
          <a:p>
            <a:r>
              <a:rPr lang="en-US" sz="4400" dirty="0" smtClean="0"/>
              <a:t>Gravity ?</a:t>
            </a:r>
          </a:p>
          <a:p>
            <a:r>
              <a:rPr lang="en-US" sz="4400" dirty="0" smtClean="0"/>
              <a:t>Laminar Air Flow ?</a:t>
            </a:r>
          </a:p>
          <a:p>
            <a:r>
              <a:rPr lang="en-US" sz="4400" dirty="0" smtClean="0"/>
              <a:t>Earth's Static Electric Field ?</a:t>
            </a:r>
          </a:p>
          <a:p>
            <a:r>
              <a:rPr lang="en-US" sz="4400" dirty="0" smtClean="0"/>
              <a:t>Some Combination ?</a:t>
            </a:r>
            <a:endParaRPr lang="en-US" sz="4400"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17</a:t>
            </a:fld>
            <a:endParaRPr lang="en-US"/>
          </a:p>
        </p:txBody>
      </p:sp>
      <p:sp>
        <p:nvSpPr>
          <p:cNvPr id="6" name="TextBox 5"/>
          <p:cNvSpPr txBox="1"/>
          <p:nvPr/>
        </p:nvSpPr>
        <p:spPr>
          <a:xfrm>
            <a:off x="1752600" y="5562600"/>
            <a:ext cx="6096000" cy="923330"/>
          </a:xfrm>
          <a:prstGeom prst="rect">
            <a:avLst/>
          </a:prstGeom>
          <a:noFill/>
        </p:spPr>
        <p:txBody>
          <a:bodyPr wrap="square" rtlCol="0">
            <a:spAutoFit/>
          </a:bodyPr>
          <a:lstStyle/>
          <a:p>
            <a:r>
              <a:rPr lang="en-US" sz="5400" b="1" dirty="0" smtClean="0">
                <a:solidFill>
                  <a:srgbClr val="FFC000"/>
                </a:solidFill>
              </a:rPr>
              <a:t>We Just Don't Know</a:t>
            </a:r>
            <a:endParaRPr lang="en-US" sz="5400" b="1" dirty="0">
              <a:solidFill>
                <a:srgbClr val="FFC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 result for photons"/>
          <p:cNvPicPr>
            <a:picLocks noChangeAspect="1" noChangeArrowheads="1"/>
          </p:cNvPicPr>
          <p:nvPr/>
        </p:nvPicPr>
        <p:blipFill>
          <a:blip r:embed="rId2" cstate="print"/>
          <a:srcRect/>
          <a:stretch>
            <a:fillRect/>
          </a:stretch>
        </p:blipFill>
        <p:spPr bwMode="auto">
          <a:xfrm>
            <a:off x="5334000" y="1"/>
            <a:ext cx="3810000" cy="2080462"/>
          </a:xfrm>
          <a:prstGeom prst="rect">
            <a:avLst/>
          </a:prstGeom>
          <a:noFill/>
        </p:spPr>
      </p:pic>
      <p:sp>
        <p:nvSpPr>
          <p:cNvPr id="2" name="Title 1"/>
          <p:cNvSpPr>
            <a:spLocks noGrp="1"/>
          </p:cNvSpPr>
          <p:nvPr>
            <p:ph type="title"/>
          </p:nvPr>
        </p:nvSpPr>
        <p:spPr>
          <a:xfrm>
            <a:off x="914400" y="1143000"/>
            <a:ext cx="8229600" cy="1143000"/>
          </a:xfrm>
        </p:spPr>
        <p:txBody>
          <a:bodyPr>
            <a:normAutofit/>
          </a:bodyPr>
          <a:lstStyle/>
          <a:p>
            <a:r>
              <a:rPr lang="en-US" sz="5400" dirty="0" smtClean="0"/>
              <a:t>Collimation Is Not Enough</a:t>
            </a:r>
            <a:endParaRPr lang="en-US" sz="5400" dirty="0"/>
          </a:p>
        </p:txBody>
      </p:sp>
      <p:sp>
        <p:nvSpPr>
          <p:cNvPr id="3" name="Content Placeholder 2"/>
          <p:cNvSpPr>
            <a:spLocks noGrp="1"/>
          </p:cNvSpPr>
          <p:nvPr>
            <p:ph idx="1"/>
          </p:nvPr>
        </p:nvSpPr>
        <p:spPr>
          <a:xfrm>
            <a:off x="609600" y="1981200"/>
            <a:ext cx="7620000" cy="4525963"/>
          </a:xfrm>
        </p:spPr>
        <p:txBody>
          <a:bodyPr/>
          <a:lstStyle/>
          <a:p>
            <a:r>
              <a:rPr lang="en-US" dirty="0" smtClean="0"/>
              <a:t>The image mechanism encodes cloth to body distance so something about the process "</a:t>
            </a:r>
            <a:r>
              <a:rPr lang="en-US" b="1" dirty="0" smtClean="0">
                <a:solidFill>
                  <a:srgbClr val="FFC000"/>
                </a:solidFill>
              </a:rPr>
              <a:t>knows</a:t>
            </a:r>
            <a:r>
              <a:rPr lang="en-US" dirty="0" smtClean="0"/>
              <a:t>" how far the cloth is from the body</a:t>
            </a:r>
          </a:p>
          <a:p>
            <a:r>
              <a:rPr lang="en-US" sz="4400" b="1" dirty="0" smtClean="0">
                <a:solidFill>
                  <a:srgbClr val="FFC000"/>
                </a:solidFill>
              </a:rPr>
              <a:t>How Does That Happen?</a:t>
            </a:r>
          </a:p>
          <a:p>
            <a:r>
              <a:rPr lang="en-US" dirty="0" smtClean="0"/>
              <a:t>The 'agency' degrades with distance extinguishing after about 4-5 cm.</a:t>
            </a:r>
          </a:p>
          <a:p>
            <a:r>
              <a:rPr lang="en-US" dirty="0" smtClean="0"/>
              <a:t>What happens between body and cloth?</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18</a:t>
            </a:fld>
            <a:endParaRPr lang="en-US"/>
          </a:p>
        </p:txBody>
      </p:sp>
      <p:sp>
        <p:nvSpPr>
          <p:cNvPr id="7" name="TextBox 6"/>
          <p:cNvSpPr txBox="1"/>
          <p:nvPr/>
        </p:nvSpPr>
        <p:spPr>
          <a:xfrm>
            <a:off x="2362200" y="228600"/>
            <a:ext cx="1729961" cy="1200329"/>
          </a:xfrm>
          <a:prstGeom prst="rect">
            <a:avLst/>
          </a:prstGeom>
          <a:noFill/>
        </p:spPr>
        <p:txBody>
          <a:bodyPr wrap="none" rtlCol="0">
            <a:spAutoFit/>
          </a:bodyPr>
          <a:lstStyle/>
          <a:p>
            <a:r>
              <a:rPr lang="en-US" sz="7200" dirty="0" smtClean="0"/>
              <a:t>BUT</a:t>
            </a:r>
            <a:endParaRPr lang="en-US" sz="7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4572000" cy="1143000"/>
          </a:xfrm>
        </p:spPr>
        <p:txBody>
          <a:bodyPr>
            <a:noAutofit/>
          </a:bodyPr>
          <a:lstStyle/>
          <a:p>
            <a:r>
              <a:rPr lang="en-US" sz="6000" dirty="0" err="1" smtClean="0"/>
              <a:t>Chromophore</a:t>
            </a:r>
            <a:endParaRPr lang="en-US" sz="6000" dirty="0"/>
          </a:p>
        </p:txBody>
      </p:sp>
      <p:sp>
        <p:nvSpPr>
          <p:cNvPr id="3" name="Content Placeholder 2"/>
          <p:cNvSpPr>
            <a:spLocks noGrp="1"/>
          </p:cNvSpPr>
          <p:nvPr>
            <p:ph idx="1"/>
          </p:nvPr>
        </p:nvSpPr>
        <p:spPr>
          <a:xfrm>
            <a:off x="381000" y="3322637"/>
            <a:ext cx="8610600" cy="4525963"/>
          </a:xfrm>
        </p:spPr>
        <p:txBody>
          <a:bodyPr/>
          <a:lstStyle/>
          <a:p>
            <a:r>
              <a:rPr lang="en-US" dirty="0" smtClean="0"/>
              <a:t>The </a:t>
            </a:r>
            <a:r>
              <a:rPr lang="en-US" dirty="0" err="1" smtClean="0"/>
              <a:t>Chromophore</a:t>
            </a:r>
            <a:r>
              <a:rPr lang="en-US" dirty="0" smtClean="0"/>
              <a:t> of the shroud appears to be oxidized cellulose which can be reduced with </a:t>
            </a:r>
            <a:r>
              <a:rPr lang="en-US" dirty="0" err="1" smtClean="0"/>
              <a:t>diimide</a:t>
            </a:r>
            <a:r>
              <a:rPr lang="en-US" dirty="0" smtClean="0"/>
              <a:t>.</a:t>
            </a:r>
          </a:p>
          <a:p>
            <a:r>
              <a:rPr lang="en-US" dirty="0" smtClean="0"/>
              <a:t>A “catalytic </a:t>
            </a:r>
            <a:r>
              <a:rPr lang="en-US" dirty="0" smtClean="0"/>
              <a:t>compound" (stimulus) promoted the oxidation of the cellulose of the linen/impurity layer to produce a thin (200-600 nm) image  </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19</a:t>
            </a:fld>
            <a:endParaRPr lang="en-US"/>
          </a:p>
        </p:txBody>
      </p:sp>
      <p:sp>
        <p:nvSpPr>
          <p:cNvPr id="6" name="TextBox 5"/>
          <p:cNvSpPr txBox="1"/>
          <p:nvPr/>
        </p:nvSpPr>
        <p:spPr>
          <a:xfrm>
            <a:off x="609600" y="2152471"/>
            <a:ext cx="7848600" cy="1323439"/>
          </a:xfrm>
          <a:prstGeom prst="rect">
            <a:avLst/>
          </a:prstGeom>
          <a:noFill/>
        </p:spPr>
        <p:txBody>
          <a:bodyPr wrap="square" rtlCol="0">
            <a:spAutoFit/>
          </a:bodyPr>
          <a:lstStyle/>
          <a:p>
            <a:r>
              <a:rPr lang="en-US" sz="2400" dirty="0" smtClean="0"/>
              <a:t>A </a:t>
            </a:r>
            <a:r>
              <a:rPr lang="en-US" sz="3200" b="1" dirty="0" err="1" smtClean="0">
                <a:solidFill>
                  <a:srgbClr val="FFC000"/>
                </a:solidFill>
              </a:rPr>
              <a:t>chromophore</a:t>
            </a:r>
            <a:r>
              <a:rPr lang="en-US" sz="2400" dirty="0" smtClean="0"/>
              <a:t> is the part of a molecule responsible for its color. The color arises when a molecule absorbs certain wavelengths of visible light and transmits or reflects others.</a:t>
            </a:r>
            <a:endParaRPr lang="en-US" sz="2400" dirty="0"/>
          </a:p>
        </p:txBody>
      </p:sp>
      <p:pic>
        <p:nvPicPr>
          <p:cNvPr id="59394" name="Picture 2"/>
          <p:cNvPicPr>
            <a:picLocks noChangeAspect="1" noChangeArrowheads="1"/>
          </p:cNvPicPr>
          <p:nvPr/>
        </p:nvPicPr>
        <p:blipFill>
          <a:blip r:embed="rId2" cstate="print"/>
          <a:srcRect/>
          <a:stretch>
            <a:fillRect/>
          </a:stretch>
        </p:blipFill>
        <p:spPr bwMode="auto">
          <a:xfrm>
            <a:off x="6172200" y="1"/>
            <a:ext cx="2971800" cy="2241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t>The Deeper Mystery</a:t>
            </a:r>
            <a:endParaRPr lang="en-US" sz="5400" dirty="0"/>
          </a:p>
        </p:txBody>
      </p:sp>
      <p:sp>
        <p:nvSpPr>
          <p:cNvPr id="8" name="Content Placeholder 7"/>
          <p:cNvSpPr>
            <a:spLocks noGrp="1"/>
          </p:cNvSpPr>
          <p:nvPr>
            <p:ph idx="1"/>
          </p:nvPr>
        </p:nvSpPr>
        <p:spPr>
          <a:xfrm>
            <a:off x="609600" y="1600200"/>
            <a:ext cx="8229600" cy="4800600"/>
          </a:xfrm>
        </p:spPr>
        <p:txBody>
          <a:bodyPr>
            <a:normAutofit lnSpcReduction="10000"/>
          </a:bodyPr>
          <a:lstStyle/>
          <a:p>
            <a:r>
              <a:rPr lang="en-US" dirty="0" smtClean="0"/>
              <a:t>We've Looked At The Shroud From Three Perspectives</a:t>
            </a:r>
          </a:p>
          <a:p>
            <a:pPr lvl="1"/>
            <a:r>
              <a:rPr lang="en-US" b="1" dirty="0" smtClean="0">
                <a:solidFill>
                  <a:srgbClr val="FFC000"/>
                </a:solidFill>
              </a:rPr>
              <a:t>RELIGIOUS:  </a:t>
            </a:r>
            <a:r>
              <a:rPr lang="en-US" dirty="0" smtClean="0"/>
              <a:t>We've seen that its markings blood and image faithfully depict the passion of Christ</a:t>
            </a:r>
          </a:p>
          <a:p>
            <a:pPr lvl="1"/>
            <a:r>
              <a:rPr lang="en-US" b="1" dirty="0" smtClean="0">
                <a:solidFill>
                  <a:srgbClr val="FFC000"/>
                </a:solidFill>
              </a:rPr>
              <a:t>SCIENCE: </a:t>
            </a:r>
            <a:r>
              <a:rPr lang="en-US" dirty="0" smtClean="0"/>
              <a:t>We've seen that the science demonstrates that it is not a painting or apparently a product of human artifice</a:t>
            </a:r>
          </a:p>
          <a:p>
            <a:pPr lvl="1"/>
            <a:r>
              <a:rPr lang="en-US" b="1" dirty="0" smtClean="0">
                <a:solidFill>
                  <a:srgbClr val="FFC000"/>
                </a:solidFill>
              </a:rPr>
              <a:t>HISTORY: </a:t>
            </a:r>
            <a:r>
              <a:rPr lang="en-US" dirty="0" smtClean="0"/>
              <a:t>While there are certainly holes, a plausible historical reconstruction is possible especially with the </a:t>
            </a:r>
            <a:r>
              <a:rPr lang="en-US" b="1" dirty="0" smtClean="0">
                <a:solidFill>
                  <a:srgbClr val="FFC000"/>
                </a:solidFill>
              </a:rPr>
              <a:t>corroborative witness </a:t>
            </a:r>
            <a:r>
              <a:rPr lang="en-US" dirty="0" smtClean="0"/>
              <a:t>of the </a:t>
            </a:r>
            <a:r>
              <a:rPr lang="en-US" dirty="0" err="1" smtClean="0"/>
              <a:t>Sudarium</a:t>
            </a:r>
            <a:r>
              <a:rPr lang="en-US" dirty="0" smtClean="0"/>
              <a:t> of Oviedo</a:t>
            </a:r>
            <a:endParaRPr lang="en-US" dirty="0"/>
          </a:p>
        </p:txBody>
      </p:sp>
      <p:sp>
        <p:nvSpPr>
          <p:cNvPr id="9" name="Slide Number Placeholder 8"/>
          <p:cNvSpPr>
            <a:spLocks noGrp="1"/>
          </p:cNvSpPr>
          <p:nvPr>
            <p:ph type="sldNum" sz="quarter" idx="12"/>
          </p:nvPr>
        </p:nvSpPr>
        <p:spPr/>
        <p:txBody>
          <a:bodyPr/>
          <a:lstStyle/>
          <a:p>
            <a:fld id="{48A028EF-D103-4C28-9A2D-9D4A318C56C1}"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An Enduring Mystery © 2015 R. Schneider</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5400" dirty="0" smtClean="0"/>
              <a:t>Extinction</a:t>
            </a:r>
            <a:endParaRPr lang="en-US" sz="5400" dirty="0"/>
          </a:p>
        </p:txBody>
      </p:sp>
      <p:sp>
        <p:nvSpPr>
          <p:cNvPr id="3" name="Content Placeholder 2"/>
          <p:cNvSpPr>
            <a:spLocks noGrp="1"/>
          </p:cNvSpPr>
          <p:nvPr>
            <p:ph idx="1"/>
          </p:nvPr>
        </p:nvSpPr>
        <p:spPr>
          <a:xfrm>
            <a:off x="838200" y="1676400"/>
            <a:ext cx="8077200" cy="5181600"/>
          </a:xfrm>
        </p:spPr>
        <p:txBody>
          <a:bodyPr>
            <a:normAutofit fontScale="92500" lnSpcReduction="10000"/>
          </a:bodyPr>
          <a:lstStyle/>
          <a:p>
            <a:r>
              <a:rPr lang="en-US" dirty="0" smtClean="0"/>
              <a:t>No Image Beyond 4 or 5 cm … WHY?</a:t>
            </a:r>
          </a:p>
          <a:p>
            <a:r>
              <a:rPr lang="en-US" dirty="0" smtClean="0"/>
              <a:t>What's Magic About That Distance?</a:t>
            </a:r>
          </a:p>
          <a:p>
            <a:r>
              <a:rPr lang="en-US" dirty="0" smtClean="0"/>
              <a:t>Some Thoughts</a:t>
            </a:r>
          </a:p>
          <a:p>
            <a:pPr lvl="1"/>
            <a:r>
              <a:rPr lang="en-US" dirty="0" smtClean="0"/>
              <a:t>Time frame of extinction distance set by speed of propagation of the image producing agent</a:t>
            </a:r>
          </a:p>
          <a:p>
            <a:pPr lvl="2"/>
            <a:r>
              <a:rPr lang="en-US" dirty="0" smtClean="0"/>
              <a:t>speed of light 5 cm in 0.167 nanoseconds</a:t>
            </a:r>
          </a:p>
          <a:p>
            <a:pPr lvl="2"/>
            <a:r>
              <a:rPr lang="en-US" dirty="0" smtClean="0"/>
              <a:t>gravity fall 5 cm in 0.96 seconds</a:t>
            </a:r>
          </a:p>
          <a:p>
            <a:pPr lvl="2"/>
            <a:r>
              <a:rPr lang="en-US" dirty="0" smtClean="0"/>
              <a:t>electric field charge particle flux ? variable</a:t>
            </a:r>
          </a:p>
          <a:p>
            <a:pPr lvl="2"/>
            <a:r>
              <a:rPr lang="en-US" dirty="0" smtClean="0"/>
              <a:t>gas or aerosol draft ? variable</a:t>
            </a:r>
          </a:p>
          <a:p>
            <a:pPr lvl="1"/>
            <a:r>
              <a:rPr lang="en-US" dirty="0" smtClean="0"/>
              <a:t>P</a:t>
            </a:r>
            <a:r>
              <a:rPr lang="en-US" dirty="0" smtClean="0"/>
              <a:t>rocess may involve a chemically active entity that is consumed as it goes through the intervening distance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k6FaceFlatCloth.PNG"/>
          <p:cNvPicPr>
            <a:picLocks noChangeAspect="1"/>
          </p:cNvPicPr>
          <p:nvPr/>
        </p:nvPicPr>
        <p:blipFill>
          <a:blip r:embed="rId2" cstate="print"/>
          <a:stretch>
            <a:fillRect/>
          </a:stretch>
        </p:blipFill>
        <p:spPr>
          <a:xfrm>
            <a:off x="6424335" y="0"/>
            <a:ext cx="2795865" cy="2362200"/>
          </a:xfrm>
          <a:prstGeom prst="rect">
            <a:avLst/>
          </a:prstGeom>
        </p:spPr>
      </p:pic>
      <p:sp>
        <p:nvSpPr>
          <p:cNvPr id="2" name="Title 1"/>
          <p:cNvSpPr>
            <a:spLocks noGrp="1"/>
          </p:cNvSpPr>
          <p:nvPr>
            <p:ph type="title"/>
          </p:nvPr>
        </p:nvSpPr>
        <p:spPr>
          <a:xfrm>
            <a:off x="914400" y="457200"/>
            <a:ext cx="5562600" cy="1143000"/>
          </a:xfrm>
        </p:spPr>
        <p:txBody>
          <a:bodyPr>
            <a:noAutofit/>
          </a:bodyPr>
          <a:lstStyle/>
          <a:p>
            <a:r>
              <a:rPr lang="en-US" sz="5400" dirty="0" smtClean="0"/>
              <a:t>Jackson Tinted </a:t>
            </a:r>
            <a:br>
              <a:rPr lang="en-US" sz="5400" dirty="0" smtClean="0"/>
            </a:br>
            <a:r>
              <a:rPr lang="en-US" sz="5400" dirty="0" smtClean="0"/>
              <a:t>Fluid Experiment</a:t>
            </a:r>
            <a:endParaRPr lang="en-US" sz="5400" dirty="0"/>
          </a:p>
        </p:txBody>
      </p:sp>
      <p:sp>
        <p:nvSpPr>
          <p:cNvPr id="3" name="Content Placeholder 2"/>
          <p:cNvSpPr>
            <a:spLocks noGrp="1"/>
          </p:cNvSpPr>
          <p:nvPr>
            <p:ph idx="1"/>
          </p:nvPr>
        </p:nvSpPr>
        <p:spPr>
          <a:xfrm>
            <a:off x="228600" y="1752600"/>
            <a:ext cx="8077200" cy="4525963"/>
          </a:xfrm>
        </p:spPr>
        <p:txBody>
          <a:bodyPr>
            <a:normAutofit/>
          </a:bodyPr>
          <a:lstStyle/>
          <a:p>
            <a:r>
              <a:rPr lang="en-US" sz="2800" dirty="0" smtClean="0"/>
              <a:t>By using a bust coated with phosphorescent paint that could be charged to glow</a:t>
            </a:r>
          </a:p>
          <a:p>
            <a:r>
              <a:rPr lang="en-US" sz="2800" dirty="0" smtClean="0"/>
              <a:t>then immersed in water with dye to attenuate the glow from the bust as a function of depth</a:t>
            </a:r>
          </a:p>
          <a:p>
            <a:r>
              <a:rPr lang="en-US" sz="2800" dirty="0" smtClean="0"/>
              <a:t>Jackson was able to duplicate the 3D characteristics of the shroud and explain some distortions</a:t>
            </a:r>
            <a:endParaRPr lang="en-US" sz="2800"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a:xfrm>
            <a:off x="6553200" y="6400800"/>
            <a:ext cx="2133600" cy="365125"/>
          </a:xfrm>
        </p:spPr>
        <p:txBody>
          <a:bodyPr/>
          <a:lstStyle/>
          <a:p>
            <a:fld id="{48A028EF-D103-4C28-9A2D-9D4A318C56C1}" type="slidenum">
              <a:rPr lang="en-US" smtClean="0"/>
              <a:pPr/>
              <a:t>21</a:t>
            </a:fld>
            <a:endParaRPr lang="en-US"/>
          </a:p>
        </p:txBody>
      </p:sp>
      <p:sp>
        <p:nvSpPr>
          <p:cNvPr id="6" name="TextBox 5"/>
          <p:cNvSpPr txBox="1"/>
          <p:nvPr/>
        </p:nvSpPr>
        <p:spPr>
          <a:xfrm>
            <a:off x="228600" y="4495800"/>
            <a:ext cx="8686800" cy="1631216"/>
          </a:xfrm>
          <a:prstGeom prst="rect">
            <a:avLst/>
          </a:prstGeom>
          <a:noFill/>
        </p:spPr>
        <p:txBody>
          <a:bodyPr wrap="square" rtlCol="0">
            <a:spAutoFit/>
          </a:bodyPr>
          <a:lstStyle/>
          <a:p>
            <a:r>
              <a:rPr lang="en-US" sz="2000" dirty="0" smtClean="0"/>
              <a:t>They took the bust, still with the phosphorescent coating, and submerged it, nose up, in a large container of dilute black ink. The nose, which was closest to the top of the inky solution, was brighter; the eye sockets and the hairline, darker. A photograph of the surface of that liquid, when placed in the VP-8, produced an </a:t>
            </a:r>
            <a:r>
              <a:rPr lang="en-US" sz="2000" i="1" dirty="0" smtClean="0"/>
              <a:t>authentic</a:t>
            </a:r>
            <a:r>
              <a:rPr lang="en-US" sz="2000" dirty="0" smtClean="0"/>
              <a:t> 3-D image of the head. </a:t>
            </a:r>
            <a:endParaRPr lang="en-US" sz="2000" dirty="0"/>
          </a:p>
        </p:txBody>
      </p:sp>
      <p:sp>
        <p:nvSpPr>
          <p:cNvPr id="7" name="Rectangle 6"/>
          <p:cNvSpPr/>
          <p:nvPr/>
        </p:nvSpPr>
        <p:spPr>
          <a:xfrm>
            <a:off x="1447800" y="6019800"/>
            <a:ext cx="6553200" cy="369332"/>
          </a:xfrm>
          <a:prstGeom prst="rect">
            <a:avLst/>
          </a:prstGeom>
        </p:spPr>
        <p:txBody>
          <a:bodyPr wrap="square">
            <a:spAutoFit/>
          </a:bodyPr>
          <a:lstStyle/>
          <a:p>
            <a:r>
              <a:rPr lang="en-US" dirty="0" smtClean="0">
                <a:hlinkClick r:id="rId3"/>
              </a:rPr>
              <a:t>http://</a:t>
            </a:r>
            <a:r>
              <a:rPr lang="en-US" dirty="0" smtClean="0">
                <a:hlinkClick r:id="rId3"/>
              </a:rPr>
              <a:t>theshroudofturin.blogspot.com/2007_12_01_archive.html</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248400" cy="1143000"/>
          </a:xfrm>
        </p:spPr>
        <p:txBody>
          <a:bodyPr>
            <a:normAutofit/>
          </a:bodyPr>
          <a:lstStyle/>
          <a:p>
            <a:r>
              <a:rPr lang="en-US" sz="5400" dirty="0" smtClean="0"/>
              <a:t>Don't Forget</a:t>
            </a:r>
            <a:endParaRPr lang="en-US" sz="5400" dirty="0"/>
          </a:p>
        </p:txBody>
      </p:sp>
      <p:sp>
        <p:nvSpPr>
          <p:cNvPr id="3" name="Content Placeholder 2"/>
          <p:cNvSpPr>
            <a:spLocks noGrp="1"/>
          </p:cNvSpPr>
          <p:nvPr>
            <p:ph idx="1"/>
          </p:nvPr>
        </p:nvSpPr>
        <p:spPr>
          <a:xfrm>
            <a:off x="152400" y="2332037"/>
            <a:ext cx="5943600" cy="4525963"/>
          </a:xfrm>
        </p:spPr>
        <p:txBody>
          <a:bodyPr/>
          <a:lstStyle/>
          <a:p>
            <a:r>
              <a:rPr lang="en-US" dirty="0" smtClean="0"/>
              <a:t>The Blood Had To Go On Before The Image</a:t>
            </a:r>
          </a:p>
          <a:p>
            <a:r>
              <a:rPr lang="en-US" dirty="0" smtClean="0"/>
              <a:t>And The Whole Thing Had To Retain Forensic Accuracy And Map To A Cloth Wrapped Body</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22</a:t>
            </a:fld>
            <a:endParaRPr lang="en-US"/>
          </a:p>
        </p:txBody>
      </p:sp>
      <p:pic>
        <p:nvPicPr>
          <p:cNvPr id="6" name="Picture 4" descr="VentralTransmissionSTUR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7562" y="0"/>
            <a:ext cx="3246438"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8229600" cy="1143000"/>
          </a:xfrm>
        </p:spPr>
        <p:txBody>
          <a:bodyPr/>
          <a:lstStyle/>
          <a:p>
            <a:r>
              <a:rPr lang="en-US" dirty="0" smtClean="0"/>
              <a:t>What Plays The Role Of The Ink?</a:t>
            </a:r>
            <a:endParaRPr lang="en-US" dirty="0"/>
          </a:p>
        </p:txBody>
      </p:sp>
      <p:sp>
        <p:nvSpPr>
          <p:cNvPr id="3" name="Content Placeholder 2"/>
          <p:cNvSpPr>
            <a:spLocks noGrp="1"/>
          </p:cNvSpPr>
          <p:nvPr>
            <p:ph idx="1"/>
          </p:nvPr>
        </p:nvSpPr>
        <p:spPr>
          <a:xfrm>
            <a:off x="762000" y="1874837"/>
            <a:ext cx="8229600" cy="4525963"/>
          </a:xfrm>
        </p:spPr>
        <p:txBody>
          <a:bodyPr>
            <a:normAutofit fontScale="92500" lnSpcReduction="10000"/>
          </a:bodyPr>
          <a:lstStyle/>
          <a:p>
            <a:r>
              <a:rPr lang="en-US" dirty="0" smtClean="0"/>
              <a:t>Any Image Mechanism Has To Duplicate The 3D Characteristic, The Resolution, And All The Other Characteristics …</a:t>
            </a:r>
          </a:p>
          <a:p>
            <a:r>
              <a:rPr lang="en-US" b="1" dirty="0" smtClean="0">
                <a:solidFill>
                  <a:srgbClr val="FFC000"/>
                </a:solidFill>
              </a:rPr>
              <a:t>TALL ORDER</a:t>
            </a:r>
          </a:p>
          <a:p>
            <a:r>
              <a:rPr lang="en-US" dirty="0" smtClean="0"/>
              <a:t>Ray Downing's History Channel Documentary Did A Nice Job Of Summarizing The Issue.</a:t>
            </a:r>
            <a:br>
              <a:rPr lang="en-US" dirty="0" smtClean="0"/>
            </a:br>
            <a:r>
              <a:rPr lang="en-US" dirty="0" smtClean="0"/>
              <a:t>Without The </a:t>
            </a:r>
            <a:r>
              <a:rPr lang="en-US" i="1" dirty="0" smtClean="0"/>
              <a:t>INK (metaphorically)</a:t>
            </a:r>
            <a:r>
              <a:rPr lang="en-US" dirty="0" smtClean="0"/>
              <a:t> No Image</a:t>
            </a:r>
          </a:p>
          <a:p>
            <a:pPr lvl="1"/>
            <a:r>
              <a:rPr lang="en-US" dirty="0" smtClean="0"/>
              <a:t>Collimated: A Silhouette</a:t>
            </a:r>
          </a:p>
          <a:p>
            <a:pPr lvl="1"/>
            <a:r>
              <a:rPr lang="en-US" dirty="0" err="1" smtClean="0"/>
              <a:t>Omnidirectional</a:t>
            </a:r>
            <a:r>
              <a:rPr lang="en-US" dirty="0" smtClean="0"/>
              <a:t>: A Blur</a:t>
            </a:r>
          </a:p>
          <a:p>
            <a:pPr lvl="1"/>
            <a:r>
              <a:rPr lang="en-US" dirty="0" smtClean="0"/>
              <a:t>No Solution Was Offered </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Studio or Tomb</a:t>
            </a:r>
            <a:endParaRPr lang="en-US" sz="5400" dirty="0"/>
          </a:p>
        </p:txBody>
      </p:sp>
      <p:sp>
        <p:nvSpPr>
          <p:cNvPr id="3" name="Content Placeholder 2"/>
          <p:cNvSpPr>
            <a:spLocks noGrp="1"/>
          </p:cNvSpPr>
          <p:nvPr>
            <p:ph idx="1"/>
          </p:nvPr>
        </p:nvSpPr>
        <p:spPr>
          <a:xfrm>
            <a:off x="5181600" y="1447800"/>
            <a:ext cx="3962400" cy="5257800"/>
          </a:xfrm>
        </p:spPr>
        <p:txBody>
          <a:bodyPr>
            <a:normAutofit/>
          </a:bodyPr>
          <a:lstStyle/>
          <a:p>
            <a:r>
              <a:rPr lang="en-US" dirty="0" smtClean="0"/>
              <a:t>Artist or Natural Phenomenon</a:t>
            </a:r>
          </a:p>
          <a:p>
            <a:r>
              <a:rPr lang="en-US" dirty="0" smtClean="0"/>
              <a:t>What Are Our Options?</a:t>
            </a:r>
          </a:p>
          <a:p>
            <a:pPr lvl="1"/>
            <a:r>
              <a:rPr lang="en-US" dirty="0" smtClean="0"/>
              <a:t>A Forger</a:t>
            </a:r>
          </a:p>
          <a:p>
            <a:pPr lvl="2"/>
            <a:r>
              <a:rPr lang="en-US" dirty="0" smtClean="0"/>
              <a:t>But How?</a:t>
            </a:r>
          </a:p>
          <a:p>
            <a:pPr lvl="1"/>
            <a:r>
              <a:rPr lang="en-US" dirty="0" smtClean="0"/>
              <a:t>Natural</a:t>
            </a:r>
          </a:p>
          <a:p>
            <a:pPr lvl="2"/>
            <a:r>
              <a:rPr lang="en-US" dirty="0" smtClean="0"/>
              <a:t>But How?</a:t>
            </a:r>
          </a:p>
          <a:p>
            <a:pPr lvl="1"/>
            <a:r>
              <a:rPr lang="en-US" dirty="0" smtClean="0"/>
              <a:t>Supernatural</a:t>
            </a:r>
          </a:p>
          <a:p>
            <a:pPr lvl="2"/>
            <a:r>
              <a:rPr lang="en-US" dirty="0" smtClean="0"/>
              <a:t>How Do You Know?</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24</a:t>
            </a:fld>
            <a:endParaRPr lang="en-US"/>
          </a:p>
        </p:txBody>
      </p:sp>
      <p:grpSp>
        <p:nvGrpSpPr>
          <p:cNvPr id="8" name="Group 7"/>
          <p:cNvGrpSpPr/>
          <p:nvPr/>
        </p:nvGrpSpPr>
        <p:grpSpPr>
          <a:xfrm>
            <a:off x="0" y="1530972"/>
            <a:ext cx="5116571" cy="5327028"/>
            <a:chOff x="2438400" y="609600"/>
            <a:chExt cx="5116571" cy="5327028"/>
          </a:xfrm>
        </p:grpSpPr>
        <p:pic>
          <p:nvPicPr>
            <p:cNvPr id="1026" name="Picture 2" descr="C:\Users\Ray\Pictures\emptyTomb.jpg"/>
            <p:cNvPicPr>
              <a:picLocks noChangeAspect="1" noChangeArrowheads="1"/>
            </p:cNvPicPr>
            <p:nvPr/>
          </p:nvPicPr>
          <p:blipFill>
            <a:blip r:embed="rId2" cstate="print"/>
            <a:srcRect/>
            <a:stretch>
              <a:fillRect/>
            </a:stretch>
          </p:blipFill>
          <p:spPr bwMode="auto">
            <a:xfrm>
              <a:off x="2438400" y="3200400"/>
              <a:ext cx="5105400" cy="2736228"/>
            </a:xfrm>
            <a:prstGeom prst="rect">
              <a:avLst/>
            </a:prstGeom>
            <a:noFill/>
          </p:spPr>
        </p:pic>
        <p:pic>
          <p:nvPicPr>
            <p:cNvPr id="1028" name="Picture 4" descr="http://www.leonardo-da-vinci-biography.com/images/leonardo-da-vinci-shroud-of-turin-portrait.jpg"/>
            <p:cNvPicPr>
              <a:picLocks noChangeAspect="1" noChangeArrowheads="1"/>
            </p:cNvPicPr>
            <p:nvPr/>
          </p:nvPicPr>
          <p:blipFill>
            <a:blip r:embed="rId3" cstate="print"/>
            <a:srcRect/>
            <a:stretch>
              <a:fillRect/>
            </a:stretch>
          </p:blipFill>
          <p:spPr bwMode="auto">
            <a:xfrm>
              <a:off x="2438400" y="609600"/>
              <a:ext cx="5116571" cy="2571751"/>
            </a:xfrm>
            <a:prstGeom prst="rect">
              <a:avLst/>
            </a:prstGeom>
            <a:noFill/>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Some Theories People Have Suggested</a:t>
            </a:r>
            <a:endParaRPr lang="en-US" dirty="0"/>
          </a:p>
        </p:txBody>
      </p:sp>
      <p:sp>
        <p:nvSpPr>
          <p:cNvPr id="7" name="Subtitle 6"/>
          <p:cNvSpPr>
            <a:spLocks noGrp="1"/>
          </p:cNvSpPr>
          <p:nvPr>
            <p:ph type="subTitle" idx="1"/>
          </p:nvPr>
        </p:nvSpPr>
        <p:spPr/>
        <p:txBody>
          <a:bodyPr/>
          <a:lstStyle/>
          <a:p>
            <a:r>
              <a:rPr lang="en-US" dirty="0" smtClean="0"/>
              <a:t>Keep in mind that whatever is true must explain all the details …</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5400" dirty="0" err="1" smtClean="0"/>
              <a:t>Vaporograph</a:t>
            </a:r>
            <a:endParaRPr lang="en-US" sz="5400" dirty="0"/>
          </a:p>
        </p:txBody>
      </p:sp>
      <p:sp>
        <p:nvSpPr>
          <p:cNvPr id="3" name="Content Placeholder 2"/>
          <p:cNvSpPr>
            <a:spLocks noGrp="1"/>
          </p:cNvSpPr>
          <p:nvPr>
            <p:ph idx="1"/>
          </p:nvPr>
        </p:nvSpPr>
        <p:spPr>
          <a:xfrm>
            <a:off x="1143000" y="1066800"/>
            <a:ext cx="8229600" cy="4525963"/>
          </a:xfrm>
        </p:spPr>
        <p:txBody>
          <a:bodyPr/>
          <a:lstStyle/>
          <a:p>
            <a:r>
              <a:rPr lang="en-US" dirty="0" smtClean="0"/>
              <a:t>Paul </a:t>
            </a:r>
            <a:r>
              <a:rPr lang="en-US" dirty="0" err="1" smtClean="0"/>
              <a:t>Vignon's</a:t>
            </a:r>
            <a:r>
              <a:rPr lang="en-US" dirty="0" smtClean="0"/>
              <a:t> </a:t>
            </a:r>
            <a:r>
              <a:rPr lang="en-US" dirty="0" err="1" smtClean="0"/>
              <a:t>Vaporograph</a:t>
            </a:r>
            <a:r>
              <a:rPr lang="en-US" dirty="0" smtClean="0"/>
              <a:t> Theory Kicks Of The Question of </a:t>
            </a:r>
            <a:r>
              <a:rPr lang="en-US" b="1" dirty="0" smtClean="0">
                <a:solidFill>
                  <a:srgbClr val="FFC000"/>
                </a:solidFill>
              </a:rPr>
              <a:t>HOW WAS THE IMAGE FORMED?</a:t>
            </a:r>
          </a:p>
          <a:p>
            <a:r>
              <a:rPr lang="en-US" dirty="0" smtClean="0"/>
              <a:t>Plaster bust impregnated with zinc powder</a:t>
            </a:r>
            <a:br>
              <a:rPr lang="en-US" dirty="0" smtClean="0"/>
            </a:br>
            <a:r>
              <a:rPr lang="en-US" dirty="0" smtClean="0"/>
              <a:t>produces an image at a distance on a photographic plate (Simulation)</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26</a:t>
            </a:fld>
            <a:endParaRPr lang="en-US"/>
          </a:p>
        </p:txBody>
      </p:sp>
      <p:pic>
        <p:nvPicPr>
          <p:cNvPr id="6" name="Picture 5" descr="PaulVignon.PNG"/>
          <p:cNvPicPr>
            <a:picLocks noChangeAspect="1"/>
          </p:cNvPicPr>
          <p:nvPr/>
        </p:nvPicPr>
        <p:blipFill>
          <a:blip r:embed="rId2" cstate="print"/>
          <a:stretch>
            <a:fillRect/>
          </a:stretch>
        </p:blipFill>
        <p:spPr>
          <a:xfrm>
            <a:off x="1981200" y="4114800"/>
            <a:ext cx="1524000" cy="2314434"/>
          </a:xfrm>
          <a:prstGeom prst="rect">
            <a:avLst/>
          </a:prstGeom>
        </p:spPr>
      </p:pic>
      <p:pic>
        <p:nvPicPr>
          <p:cNvPr id="7" name="Picture 6" descr="DSC06372ProcBW.jpg"/>
          <p:cNvPicPr>
            <a:picLocks noChangeAspect="1"/>
          </p:cNvPicPr>
          <p:nvPr/>
        </p:nvPicPr>
        <p:blipFill>
          <a:blip r:embed="rId3" cstate="print"/>
          <a:stretch>
            <a:fillRect/>
          </a:stretch>
        </p:blipFill>
        <p:spPr>
          <a:xfrm>
            <a:off x="3657600" y="4114800"/>
            <a:ext cx="3886200" cy="228589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27</a:t>
            </a:fld>
            <a:endParaRPr lang="en-US"/>
          </a:p>
        </p:txBody>
      </p:sp>
      <p:sp>
        <p:nvSpPr>
          <p:cNvPr id="6" name="Rectangle 4"/>
          <p:cNvSpPr>
            <a:spLocks noChangeArrowheads="1"/>
          </p:cNvSpPr>
          <p:nvPr/>
        </p:nvSpPr>
        <p:spPr bwMode="auto">
          <a:xfrm>
            <a:off x="-609600" y="609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dirty="0"/>
              <a:t>Raymond Rogers</a:t>
            </a:r>
          </a:p>
        </p:txBody>
      </p:sp>
      <p:sp>
        <p:nvSpPr>
          <p:cNvPr id="7" name="Rectangle 5"/>
          <p:cNvSpPr>
            <a:spLocks noChangeArrowheads="1"/>
          </p:cNvSpPr>
          <p:nvPr/>
        </p:nvSpPr>
        <p:spPr bwMode="auto">
          <a:xfrm>
            <a:off x="533400" y="1905000"/>
            <a:ext cx="5257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800" dirty="0"/>
              <a:t>UCLA / Los Alamos Science Fellow</a:t>
            </a:r>
          </a:p>
          <a:p>
            <a:pPr marL="342900" indent="-342900">
              <a:lnSpc>
                <a:spcPct val="80000"/>
              </a:lnSpc>
              <a:spcBef>
                <a:spcPct val="20000"/>
              </a:spcBef>
              <a:buFontTx/>
              <a:buChar char="•"/>
            </a:pPr>
            <a:r>
              <a:rPr lang="en-US" sz="2800" dirty="0"/>
              <a:t>Member of the 1978 STURP team</a:t>
            </a:r>
          </a:p>
          <a:p>
            <a:pPr marL="342900" indent="-342900">
              <a:lnSpc>
                <a:spcPct val="80000"/>
              </a:lnSpc>
              <a:spcBef>
                <a:spcPct val="20000"/>
              </a:spcBef>
              <a:buFontTx/>
              <a:buChar char="•"/>
            </a:pPr>
            <a:r>
              <a:rPr lang="en-US" sz="2800" dirty="0"/>
              <a:t>Cofounder of the Coalition for Excellence in Science Education.</a:t>
            </a:r>
          </a:p>
          <a:p>
            <a:pPr marL="342900" indent="-342900">
              <a:lnSpc>
                <a:spcPct val="80000"/>
              </a:lnSpc>
              <a:spcBef>
                <a:spcPct val="20000"/>
              </a:spcBef>
              <a:buFontTx/>
              <a:buChar char="•"/>
            </a:pPr>
            <a:r>
              <a:rPr lang="en-US" sz="2800" dirty="0"/>
              <a:t>Member of the Department of the Air Force Scientific Advisory Board</a:t>
            </a:r>
          </a:p>
          <a:p>
            <a:pPr marL="342900" indent="-342900">
              <a:lnSpc>
                <a:spcPct val="80000"/>
              </a:lnSpc>
              <a:spcBef>
                <a:spcPct val="20000"/>
              </a:spcBef>
              <a:buFontTx/>
              <a:buChar char="•"/>
            </a:pPr>
            <a:r>
              <a:rPr lang="en-US" sz="2800" dirty="0"/>
              <a:t>Published over 50 peer-reviewed papers in scientific journals. </a:t>
            </a:r>
          </a:p>
        </p:txBody>
      </p:sp>
      <p:pic>
        <p:nvPicPr>
          <p:cNvPr id="8" name="Picture 6" descr="9-a-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3060" y="1295400"/>
            <a:ext cx="3430940" cy="5081712"/>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28</a:t>
            </a:fld>
            <a:endParaRPr lang="en-US"/>
          </a:p>
        </p:txBody>
      </p:sp>
      <p:sp>
        <p:nvSpPr>
          <p:cNvPr id="6" name="Title 1"/>
          <p:cNvSpPr txBox="1">
            <a:spLocks/>
          </p:cNvSpPr>
          <p:nvPr/>
        </p:nvSpPr>
        <p:spPr>
          <a:xfrm>
            <a:off x="9906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Ray Rogers: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Maillard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Reactions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914400" y="9144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Ray Rogers (1927-2005), Los Alamos Chemist, member of the STURP team and author of important ideas about the image formation process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http://llanoestacado.org/freeinquiry/skeptic/shroud/articles/rogers-sm.jpg"/>
          <p:cNvPicPr>
            <a:picLocks noChangeAspect="1" noChangeArrowheads="1"/>
          </p:cNvPicPr>
          <p:nvPr/>
        </p:nvPicPr>
        <p:blipFill>
          <a:blip r:embed="rId2" cstate="print"/>
          <a:srcRect/>
          <a:stretch>
            <a:fillRect/>
          </a:stretch>
        </p:blipFill>
        <p:spPr bwMode="auto">
          <a:xfrm>
            <a:off x="0" y="3200400"/>
            <a:ext cx="3638550" cy="3162301"/>
          </a:xfrm>
          <a:prstGeom prst="rect">
            <a:avLst/>
          </a:prstGeom>
          <a:noFill/>
        </p:spPr>
      </p:pic>
      <p:pic>
        <p:nvPicPr>
          <p:cNvPr id="9" name="Picture 6" descr="http://img.youtube.com/vi/9HdKRt4kAsk/hqdefault.jpg"/>
          <p:cNvPicPr>
            <a:picLocks noChangeAspect="1" noChangeArrowheads="1"/>
          </p:cNvPicPr>
          <p:nvPr/>
        </p:nvPicPr>
        <p:blipFill>
          <a:blip r:embed="rId3" cstate="print"/>
          <a:srcRect/>
          <a:stretch>
            <a:fillRect/>
          </a:stretch>
        </p:blipFill>
        <p:spPr bwMode="auto">
          <a:xfrm rot="16200000">
            <a:off x="4867276" y="3133725"/>
            <a:ext cx="3733800" cy="2800351"/>
          </a:xfrm>
          <a:prstGeom prst="rect">
            <a:avLst/>
          </a:prstGeom>
          <a:noFill/>
        </p:spPr>
      </p:pic>
      <p:pic>
        <p:nvPicPr>
          <p:cNvPr id="10" name="Picture 4" descr="https://www.shroud.com/images/rogerscoversmallx.jpg"/>
          <p:cNvPicPr>
            <a:picLocks noChangeAspect="1" noChangeArrowheads="1"/>
          </p:cNvPicPr>
          <p:nvPr/>
        </p:nvPicPr>
        <p:blipFill>
          <a:blip r:embed="rId4" cstate="print"/>
          <a:srcRect/>
          <a:stretch>
            <a:fillRect/>
          </a:stretch>
        </p:blipFill>
        <p:spPr bwMode="auto">
          <a:xfrm rot="864309">
            <a:off x="3292802" y="3199385"/>
            <a:ext cx="2190750" cy="2857500"/>
          </a:xfrm>
          <a:prstGeom prst="rect">
            <a:avLst/>
          </a:prstGeom>
          <a:noFill/>
        </p:spPr>
      </p:pic>
      <p:sp>
        <p:nvSpPr>
          <p:cNvPr id="11" name="TextBox 10"/>
          <p:cNvSpPr txBox="1"/>
          <p:nvPr/>
        </p:nvSpPr>
        <p:spPr>
          <a:xfrm>
            <a:off x="3124200" y="2438400"/>
            <a:ext cx="4298228" cy="369332"/>
          </a:xfrm>
          <a:prstGeom prst="rect">
            <a:avLst/>
          </a:prstGeom>
          <a:noFill/>
        </p:spPr>
        <p:txBody>
          <a:bodyPr wrap="none" rtlCol="0">
            <a:spAutoFit/>
          </a:bodyPr>
          <a:lstStyle/>
          <a:p>
            <a:r>
              <a:rPr lang="en-US" dirty="0" smtClean="0">
                <a:hlinkClick r:id="rId5"/>
              </a:rPr>
              <a:t>http://www.shroud.com/pdfs/rogers10.pdf</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29</a:t>
            </a:fld>
            <a:endParaRPr lang="en-US"/>
          </a:p>
        </p:txBody>
      </p:sp>
      <p:pic>
        <p:nvPicPr>
          <p:cNvPr id="4" name="Picture 2" descr="RayRogersAtMicroscop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3124200"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a:xfrm>
            <a:off x="2895600" y="304800"/>
            <a:ext cx="6629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Ray Rogers' Image Hypothesis</a:t>
            </a:r>
          </a:p>
        </p:txBody>
      </p:sp>
      <p:sp>
        <p:nvSpPr>
          <p:cNvPr id="6" name="Rectangle 4"/>
          <p:cNvSpPr txBox="1">
            <a:spLocks noChangeArrowheads="1"/>
          </p:cNvSpPr>
          <p:nvPr/>
        </p:nvSpPr>
        <p:spPr>
          <a:xfrm>
            <a:off x="3886200" y="990600"/>
            <a:ext cx="5257800" cy="12192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effectLst/>
                <a:uLnTx/>
                <a:uFillTx/>
                <a:latin typeface="+mn-lt"/>
                <a:ea typeface="+mn-ea"/>
                <a:cs typeface="+mn-cs"/>
              </a:rPr>
              <a:t>Maillard</a:t>
            </a:r>
            <a:r>
              <a:rPr kumimoji="0" lang="en-US" sz="2800" b="0" i="0" u="none" strike="noStrike" kern="1200" cap="none" spc="0" normalizeH="0" baseline="0" noProof="0" dirty="0" smtClean="0">
                <a:ln>
                  <a:noFill/>
                </a:ln>
                <a:effectLst/>
                <a:uLnTx/>
                <a:uFillTx/>
                <a:latin typeface="+mn-lt"/>
                <a:ea typeface="+mn-ea"/>
                <a:cs typeface="+mn-cs"/>
              </a:rPr>
              <a:t> Reactions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FFC000"/>
                </a:solidFill>
                <a:effectLst/>
                <a:uLnTx/>
                <a:uFillTx/>
                <a:latin typeface="+mn-lt"/>
                <a:ea typeface="+mn-ea"/>
                <a:cs typeface="+mn-cs"/>
              </a:rPr>
              <a:t>in a thin layer of starch impurities</a:t>
            </a:r>
          </a:p>
        </p:txBody>
      </p:sp>
      <p:sp>
        <p:nvSpPr>
          <p:cNvPr id="7" name="Text Box 5"/>
          <p:cNvSpPr txBox="1">
            <a:spLocks noChangeArrowheads="1"/>
          </p:cNvSpPr>
          <p:nvPr/>
        </p:nvSpPr>
        <p:spPr bwMode="auto">
          <a:xfrm>
            <a:off x="76200" y="2209800"/>
            <a:ext cx="91440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The cloth was produced by technology in use before the advent of large-scale bleaching.  Each hank of yarn used in weaving was bleached individually.  The warp yarns were protected and lubricated during weaving with an unpurified starch paste.  The finished cloth was washed in </a:t>
            </a:r>
            <a:r>
              <a:rPr lang="en-US" sz="2000" dirty="0" err="1"/>
              <a:t>Saponaria</a:t>
            </a:r>
            <a:r>
              <a:rPr lang="en-US" sz="2000" dirty="0"/>
              <a:t> </a:t>
            </a:r>
            <a:r>
              <a:rPr lang="en-US" sz="2000" dirty="0" err="1"/>
              <a:t>officinalis</a:t>
            </a:r>
            <a:r>
              <a:rPr lang="en-US" sz="2000" dirty="0"/>
              <a:t> and laid out to dry.  Starch fractions, linen impurities, and </a:t>
            </a:r>
            <a:r>
              <a:rPr lang="en-US" sz="2000" dirty="0" err="1"/>
              <a:t>Saponaria</a:t>
            </a:r>
            <a:r>
              <a:rPr lang="en-US" sz="2000" dirty="0"/>
              <a:t> residues concentrated at the evaporating surface.  The cloth was used to wrap a dead body.  Ammonia and other volatile early amine decomposition products reacted rapidly with reducing </a:t>
            </a:r>
            <a:r>
              <a:rPr lang="en-US" sz="2000" dirty="0" err="1"/>
              <a:t>saccharides</a:t>
            </a:r>
            <a:r>
              <a:rPr lang="en-US" sz="2000" dirty="0"/>
              <a:t> on the cloth in </a:t>
            </a:r>
            <a:r>
              <a:rPr lang="en-US" sz="2000" dirty="0" err="1"/>
              <a:t>Maillard</a:t>
            </a:r>
            <a:r>
              <a:rPr lang="en-US" sz="2000" dirty="0"/>
              <a:t> reactions.  The cloth was removed from the body before liquid decomposition products appeared.  The color developed slowly as </a:t>
            </a:r>
            <a:r>
              <a:rPr lang="en-US" sz="2000" dirty="0" err="1"/>
              <a:t>Maillard</a:t>
            </a:r>
            <a:r>
              <a:rPr lang="en-US" sz="2000" dirty="0"/>
              <a:t> compounds decomposed into final colored compounds.</a:t>
            </a:r>
          </a:p>
          <a:p>
            <a:pPr eaLnBrk="1" hangingPunct="1"/>
            <a:r>
              <a:rPr lang="en-US" sz="2000" dirty="0"/>
              <a:t>― quoted from </a:t>
            </a:r>
            <a:r>
              <a:rPr lang="en-US" sz="2000" i="1" dirty="0"/>
              <a:t>Scientific Method </a:t>
            </a:r>
            <a:r>
              <a:rPr lang="en-US" sz="2000" i="1" dirty="0" smtClean="0"/>
              <a:t>Applied </a:t>
            </a:r>
            <a:r>
              <a:rPr lang="en-US" sz="2000" i="1" dirty="0"/>
              <a:t>to the Shroud of Turin</a:t>
            </a:r>
          </a:p>
          <a:p>
            <a:pPr eaLnBrk="1" hangingPunct="1"/>
            <a:r>
              <a:rPr lang="en-US" sz="2000" i="1" dirty="0"/>
              <a:t>     by Raymond N. Rogers </a:t>
            </a:r>
            <a:r>
              <a:rPr lang="en-US" sz="2000" i="1" dirty="0">
                <a:cs typeface="Arial" charset="0"/>
              </a:rPr>
              <a:t>© 2002</a:t>
            </a:r>
            <a:endParaRPr lang="en-US" sz="2000" dirty="0">
              <a:cs typeface="Arial" charset="0"/>
            </a:endParaRPr>
          </a:p>
          <a:p>
            <a:pPr eaLnBrk="1" hangingPunct="1"/>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r>
              <a:rPr lang="en-US" sz="5400" dirty="0" smtClean="0"/>
              <a:t>The Skeptics</a:t>
            </a:r>
            <a:endParaRPr lang="en-US" sz="5400" dirty="0"/>
          </a:p>
        </p:txBody>
      </p:sp>
      <p:sp>
        <p:nvSpPr>
          <p:cNvPr id="3" name="Content Placeholder 2"/>
          <p:cNvSpPr>
            <a:spLocks noGrp="1"/>
          </p:cNvSpPr>
          <p:nvPr>
            <p:ph idx="1"/>
          </p:nvPr>
        </p:nvSpPr>
        <p:spPr>
          <a:xfrm>
            <a:off x="533400" y="1828800"/>
            <a:ext cx="8458200" cy="4525963"/>
          </a:xfrm>
        </p:spPr>
        <p:txBody>
          <a:bodyPr>
            <a:normAutofit lnSpcReduction="10000"/>
          </a:bodyPr>
          <a:lstStyle/>
          <a:p>
            <a:r>
              <a:rPr lang="en-US" dirty="0" smtClean="0"/>
              <a:t>The Skeptics Insist That The Shroud Is Too Good To Be True.  </a:t>
            </a:r>
            <a:r>
              <a:rPr lang="en-US" b="1" dirty="0" smtClean="0">
                <a:solidFill>
                  <a:srgbClr val="FFC000"/>
                </a:solidFill>
              </a:rPr>
              <a:t>It Must Be A Forgery</a:t>
            </a:r>
            <a:r>
              <a:rPr lang="en-US" b="1" dirty="0" smtClean="0">
                <a:solidFill>
                  <a:srgbClr val="FFC000"/>
                </a:solidFill>
              </a:rPr>
              <a:t>.</a:t>
            </a:r>
          </a:p>
          <a:p>
            <a:pPr lvl="1"/>
            <a:r>
              <a:rPr lang="en-US" dirty="0" smtClean="0"/>
              <a:t>they point to the C14 Date</a:t>
            </a:r>
            <a:endParaRPr lang="en-US" dirty="0" smtClean="0"/>
          </a:p>
          <a:p>
            <a:r>
              <a:rPr lang="en-US" dirty="0" smtClean="0"/>
              <a:t>Given The Work Done To Date It's Reasonable To Say: "</a:t>
            </a:r>
            <a:r>
              <a:rPr lang="en-US" b="1" i="1" dirty="0" smtClean="0">
                <a:solidFill>
                  <a:srgbClr val="FFC000"/>
                </a:solidFill>
              </a:rPr>
              <a:t>Show Me!</a:t>
            </a:r>
            <a:r>
              <a:rPr lang="en-US" dirty="0" smtClean="0"/>
              <a:t>"</a:t>
            </a:r>
          </a:p>
          <a:p>
            <a:pPr lvl="1"/>
            <a:r>
              <a:rPr lang="en-US" dirty="0" smtClean="0"/>
              <a:t>Show me how to make one?</a:t>
            </a:r>
          </a:p>
          <a:p>
            <a:pPr lvl="1"/>
            <a:r>
              <a:rPr lang="en-US" dirty="0" smtClean="0"/>
              <a:t>Show me what makes it inauthentic?</a:t>
            </a:r>
          </a:p>
          <a:p>
            <a:pPr lvl="1"/>
            <a:r>
              <a:rPr lang="en-US" dirty="0" smtClean="0"/>
              <a:t>How do I know how to make that distinction between a forger or an authentic relic of the tomb?</a:t>
            </a:r>
          </a:p>
          <a:p>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Rogers' Theory</a:t>
            </a:r>
            <a:endParaRPr lang="en-US" dirty="0"/>
          </a:p>
        </p:txBody>
      </p:sp>
      <p:sp>
        <p:nvSpPr>
          <p:cNvPr id="5" name="Content Placeholder 4"/>
          <p:cNvSpPr>
            <a:spLocks noGrp="1"/>
          </p:cNvSpPr>
          <p:nvPr>
            <p:ph sz="half" idx="1"/>
          </p:nvPr>
        </p:nvSpPr>
        <p:spPr/>
        <p:txBody>
          <a:bodyPr/>
          <a:lstStyle/>
          <a:p>
            <a:r>
              <a:rPr lang="en-US" dirty="0" smtClean="0"/>
              <a:t>PROS</a:t>
            </a:r>
          </a:p>
          <a:p>
            <a:pPr lvl="1"/>
            <a:r>
              <a:rPr lang="en-US" dirty="0" smtClean="0"/>
              <a:t>Explains Superficiality</a:t>
            </a:r>
          </a:p>
          <a:p>
            <a:pPr lvl="1"/>
            <a:r>
              <a:rPr lang="en-US" dirty="0" smtClean="0"/>
              <a:t>Explains Banding</a:t>
            </a:r>
          </a:p>
          <a:p>
            <a:pPr lvl="1"/>
            <a:r>
              <a:rPr lang="en-US" dirty="0" smtClean="0"/>
              <a:t>Explains uniform color</a:t>
            </a:r>
          </a:p>
          <a:p>
            <a:pPr lvl="1"/>
            <a:r>
              <a:rPr lang="en-US" dirty="0" smtClean="0"/>
              <a:t>Explains ghosts</a:t>
            </a:r>
            <a:endParaRPr lang="en-US" dirty="0"/>
          </a:p>
        </p:txBody>
      </p:sp>
      <p:sp>
        <p:nvSpPr>
          <p:cNvPr id="6" name="Content Placeholder 5"/>
          <p:cNvSpPr>
            <a:spLocks noGrp="1"/>
          </p:cNvSpPr>
          <p:nvPr>
            <p:ph sz="half" idx="2"/>
          </p:nvPr>
        </p:nvSpPr>
        <p:spPr/>
        <p:txBody>
          <a:bodyPr/>
          <a:lstStyle/>
          <a:p>
            <a:r>
              <a:rPr lang="en-US" dirty="0" smtClean="0"/>
              <a:t>CONS</a:t>
            </a:r>
          </a:p>
          <a:p>
            <a:pPr lvl="1"/>
            <a:r>
              <a:rPr lang="en-US" dirty="0" smtClean="0"/>
              <a:t>Doesn</a:t>
            </a:r>
            <a:r>
              <a:rPr lang="en-US" dirty="0" smtClean="0"/>
              <a:t>’</a:t>
            </a:r>
            <a:r>
              <a:rPr lang="en-US" dirty="0" smtClean="0"/>
              <a:t>t explain resolution</a:t>
            </a:r>
          </a:p>
          <a:p>
            <a:pPr lvl="1"/>
            <a:r>
              <a:rPr lang="en-US" dirty="0" smtClean="0"/>
              <a:t>Doesn’t explain general uniformity of the image</a:t>
            </a:r>
          </a:p>
          <a:p>
            <a:pPr lvl="1"/>
            <a:r>
              <a:rPr lang="en-US" dirty="0" smtClean="0"/>
              <a:t>Striation of image fibers?</a:t>
            </a:r>
          </a:p>
          <a:p>
            <a:pPr lvl="1"/>
            <a:endParaRPr lang="en-US" dirty="0" smtClean="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30</a:t>
            </a:fld>
            <a:endParaRPr lang="en-US"/>
          </a:p>
        </p:txBody>
      </p:sp>
      <p:pic>
        <p:nvPicPr>
          <p:cNvPr id="7" name="Picture 6" descr="http://img.youtube.com/vi/9HdKRt4kAsk/hqdefault.jpg"/>
          <p:cNvPicPr>
            <a:picLocks noChangeAspect="1" noChangeArrowheads="1"/>
          </p:cNvPicPr>
          <p:nvPr/>
        </p:nvPicPr>
        <p:blipFill>
          <a:blip r:embed="rId2" cstate="print"/>
          <a:srcRect/>
          <a:stretch>
            <a:fillRect/>
          </a:stretch>
        </p:blipFill>
        <p:spPr bwMode="auto">
          <a:xfrm rot="16200000">
            <a:off x="2857501" y="3848100"/>
            <a:ext cx="2743200" cy="2057401"/>
          </a:xfrm>
          <a:prstGeom prst="rect">
            <a:avLst/>
          </a:prstGeom>
          <a:noFill/>
        </p:spPr>
      </p:pic>
      <p:pic>
        <p:nvPicPr>
          <p:cNvPr id="8" name="Picture 2" descr="RayRogersAtMicroscop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038600"/>
            <a:ext cx="3124200"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https://www.shroud.com/images/rogerscoversmallx.jpg"/>
          <p:cNvPicPr>
            <a:picLocks noChangeAspect="1" noChangeArrowheads="1"/>
          </p:cNvPicPr>
          <p:nvPr/>
        </p:nvPicPr>
        <p:blipFill>
          <a:blip r:embed="rId4" cstate="print"/>
          <a:srcRect/>
          <a:stretch>
            <a:fillRect/>
          </a:stretch>
        </p:blipFill>
        <p:spPr bwMode="auto">
          <a:xfrm rot="864309">
            <a:off x="7227794" y="173623"/>
            <a:ext cx="1671315" cy="2179976"/>
          </a:xfrm>
          <a:prstGeom prst="rect">
            <a:avLst/>
          </a:prstGeom>
          <a:noFill/>
        </p:spPr>
      </p:pic>
      <p:pic>
        <p:nvPicPr>
          <p:cNvPr id="10" name="Picture 4" descr="me-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4263672"/>
            <a:ext cx="3056021" cy="206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6000" dirty="0" smtClean="0"/>
              <a:t>Can We Make One?</a:t>
            </a:r>
            <a:endParaRPr lang="en-US" sz="6000" dirty="0"/>
          </a:p>
        </p:txBody>
      </p:sp>
      <p:sp>
        <p:nvSpPr>
          <p:cNvPr id="8" name="Subtitle 7"/>
          <p:cNvSpPr>
            <a:spLocks noGrp="1"/>
          </p:cNvSpPr>
          <p:nvPr>
            <p:ph type="subTitle" idx="1"/>
          </p:nvPr>
        </p:nvSpPr>
        <p:spPr/>
        <p:txBody>
          <a:bodyPr/>
          <a:lstStyle/>
          <a:p>
            <a:r>
              <a:rPr lang="en-US" dirty="0" smtClean="0"/>
              <a:t>Let's Look At Some Efforts By Those Who Have Tried Mostly Skeptics</a:t>
            </a:r>
            <a:endParaRPr lang="en-US" dirty="0"/>
          </a:p>
        </p:txBody>
      </p:sp>
      <p:sp>
        <p:nvSpPr>
          <p:cNvPr id="5" name="Footer Placeholder 4"/>
          <p:cNvSpPr>
            <a:spLocks noGrp="1"/>
          </p:cNvSpPr>
          <p:nvPr>
            <p:ph type="ftr" sz="quarter" idx="11"/>
          </p:nvPr>
        </p:nvSpPr>
        <p:spPr/>
        <p:txBody>
          <a:bodyPr/>
          <a:lstStyle/>
          <a:p>
            <a:r>
              <a:rPr lang="en-US" smtClean="0"/>
              <a:t>An Enduring Mystery © 2015 R. Schneider</a:t>
            </a:r>
            <a:endParaRPr lang="en-US"/>
          </a:p>
        </p:txBody>
      </p:sp>
      <p:sp>
        <p:nvSpPr>
          <p:cNvPr id="6" name="Slide Number Placeholder 5"/>
          <p:cNvSpPr>
            <a:spLocks noGrp="1"/>
          </p:cNvSpPr>
          <p:nvPr>
            <p:ph type="sldNum" sz="quarter" idx="12"/>
          </p:nvPr>
        </p:nvSpPr>
        <p:spPr/>
        <p:txBody>
          <a:bodyPr/>
          <a:lstStyle/>
          <a:p>
            <a:fld id="{48A028EF-D103-4C28-9A2D-9D4A318C56C1}"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143000"/>
          </a:xfrm>
        </p:spPr>
        <p:txBody>
          <a:bodyPr>
            <a:normAutofit/>
          </a:bodyPr>
          <a:lstStyle/>
          <a:p>
            <a:r>
              <a:rPr lang="en-US" sz="5400" dirty="0" smtClean="0"/>
              <a:t>Duplicating The Shroud</a:t>
            </a:r>
            <a:endParaRPr lang="en-US" sz="5400" dirty="0"/>
          </a:p>
        </p:txBody>
      </p:sp>
      <p:sp>
        <p:nvSpPr>
          <p:cNvPr id="3" name="Content Placeholder 2"/>
          <p:cNvSpPr>
            <a:spLocks noGrp="1"/>
          </p:cNvSpPr>
          <p:nvPr>
            <p:ph idx="1"/>
          </p:nvPr>
        </p:nvSpPr>
        <p:spPr>
          <a:xfrm>
            <a:off x="533400" y="1981200"/>
            <a:ext cx="8229600" cy="4525963"/>
          </a:xfrm>
        </p:spPr>
        <p:txBody>
          <a:bodyPr/>
          <a:lstStyle/>
          <a:p>
            <a:r>
              <a:rPr lang="en-US" dirty="0" smtClean="0"/>
              <a:t>The C14 Date Was Welcomed By The Skeptics</a:t>
            </a:r>
          </a:p>
          <a:p>
            <a:r>
              <a:rPr lang="en-US" dirty="0" smtClean="0"/>
              <a:t>It Was A Vindication Of Their Position</a:t>
            </a:r>
          </a:p>
          <a:p>
            <a:r>
              <a:rPr lang="en-US" dirty="0" smtClean="0"/>
              <a:t>Nevertheless To Make A Shroud?</a:t>
            </a:r>
          </a:p>
          <a:p>
            <a:r>
              <a:rPr lang="en-US" b="1" dirty="0" smtClean="0">
                <a:solidFill>
                  <a:srgbClr val="FFC000"/>
                </a:solidFill>
              </a:rPr>
              <a:t>AN OVERWHELMING CHALLENGE</a:t>
            </a:r>
          </a:p>
          <a:p>
            <a:r>
              <a:rPr lang="en-US" dirty="0" smtClean="0"/>
              <a:t>The Skeptics</a:t>
            </a:r>
          </a:p>
          <a:p>
            <a:pPr lvl="1"/>
            <a:r>
              <a:rPr lang="en-US" dirty="0" smtClean="0"/>
              <a:t>Paintings, Rubbings, </a:t>
            </a:r>
            <a:r>
              <a:rPr lang="en-US" dirty="0" err="1" smtClean="0"/>
              <a:t>Powderings</a:t>
            </a:r>
            <a:r>
              <a:rPr lang="en-US" dirty="0" smtClean="0"/>
              <a:t>, Photographs And More</a:t>
            </a:r>
          </a:p>
          <a:p>
            <a:pPr lvl="1"/>
            <a:r>
              <a:rPr lang="en-US" dirty="0" smtClean="0"/>
              <a:t>TRYING TO FIGURE IT OUT</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Intermission</a:t>
            </a:r>
            <a:endParaRPr lang="en-US" sz="6000" dirty="0"/>
          </a:p>
        </p:txBody>
      </p:sp>
      <p:sp>
        <p:nvSpPr>
          <p:cNvPr id="5" name="Subtitle 4"/>
          <p:cNvSpPr>
            <a:spLocks noGrp="1"/>
          </p:cNvSpPr>
          <p:nvPr>
            <p:ph type="subTitle" idx="1"/>
          </p:nvPr>
        </p:nvSpPr>
        <p:spPr/>
        <p:txBody>
          <a:bodyPr/>
          <a:lstStyle/>
          <a:p>
            <a:r>
              <a:rPr lang="en-US" dirty="0" smtClean="0"/>
              <a:t>Let's take 10 minutes to stretch</a:t>
            </a:r>
            <a:endParaRPr lang="en-US" dirty="0"/>
          </a:p>
        </p:txBody>
      </p:sp>
      <p:sp>
        <p:nvSpPr>
          <p:cNvPr id="2" name="Footer Placeholder 1"/>
          <p:cNvSpPr>
            <a:spLocks noGrp="1"/>
          </p:cNvSpPr>
          <p:nvPr>
            <p:ph type="ftr" sz="quarter" idx="11"/>
          </p:nvPr>
        </p:nvSpPr>
        <p:spPr/>
        <p:txBody>
          <a:bodyPr/>
          <a:lstStyle/>
          <a:p>
            <a:r>
              <a:rPr lang="en-US" smtClean="0"/>
              <a:t>An Enduring Mystery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Before Going On</a:t>
            </a:r>
            <a:br>
              <a:rPr lang="en-US" dirty="0" smtClean="0"/>
            </a:br>
            <a:r>
              <a:rPr lang="en-US" dirty="0" smtClean="0"/>
              <a:t>Any Questions or Discussion?</a:t>
            </a:r>
            <a:endParaRPr lang="en-US" dirty="0"/>
          </a:p>
        </p:txBody>
      </p:sp>
      <p:sp>
        <p:nvSpPr>
          <p:cNvPr id="11" name="Subtitle 10"/>
          <p:cNvSpPr>
            <a:spLocks noGrp="1"/>
          </p:cNvSpPr>
          <p:nvPr>
            <p:ph type="subTitle" idx="1"/>
          </p:nvPr>
        </p:nvSpPr>
        <p:spPr/>
        <p:txBody>
          <a:bodyPr/>
          <a:lstStyle/>
          <a:p>
            <a:r>
              <a:rPr lang="en-US" dirty="0" smtClean="0"/>
              <a:t>Does Anything Need To Be Addressed Before We Explore The World Of The Skeptics?</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2263775"/>
            <a:ext cx="7772400" cy="1470025"/>
          </a:xfrm>
        </p:spPr>
        <p:txBody>
          <a:bodyPr>
            <a:normAutofit/>
          </a:bodyPr>
          <a:lstStyle/>
          <a:p>
            <a:r>
              <a:rPr lang="en-US" sz="6000" dirty="0" smtClean="0"/>
              <a:t>The Skeptics</a:t>
            </a:r>
            <a:endParaRPr lang="en-US" sz="6000"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35</a:t>
            </a:fld>
            <a:endParaRPr lang="en-US"/>
          </a:p>
        </p:txBody>
      </p:sp>
      <p:grpSp>
        <p:nvGrpSpPr>
          <p:cNvPr id="13" name="Group 12"/>
          <p:cNvGrpSpPr/>
          <p:nvPr/>
        </p:nvGrpSpPr>
        <p:grpSpPr>
          <a:xfrm>
            <a:off x="6306471" y="66675"/>
            <a:ext cx="2761329" cy="3350657"/>
            <a:chOff x="6306471" y="66675"/>
            <a:chExt cx="2761329" cy="3350657"/>
          </a:xfrm>
        </p:grpSpPr>
        <p:pic>
          <p:nvPicPr>
            <p:cNvPr id="8" name="Picture 6" descr="http://www.forensicevidence.net/SWAFS%20WebPage%20folder/SWAFS%20WebPage/images/WCMphoto.jpg"/>
            <p:cNvPicPr>
              <a:picLocks noChangeAspect="1" noChangeArrowheads="1"/>
            </p:cNvPicPr>
            <p:nvPr/>
          </p:nvPicPr>
          <p:blipFill>
            <a:blip r:embed="rId2" cstate="print"/>
            <a:srcRect/>
            <a:stretch>
              <a:fillRect/>
            </a:stretch>
          </p:blipFill>
          <p:spPr bwMode="auto">
            <a:xfrm>
              <a:off x="6306471" y="66675"/>
              <a:ext cx="2761329" cy="2981325"/>
            </a:xfrm>
            <a:prstGeom prst="rect">
              <a:avLst/>
            </a:prstGeom>
            <a:noFill/>
          </p:spPr>
        </p:pic>
        <p:sp>
          <p:nvSpPr>
            <p:cNvPr id="12" name="TextBox 11"/>
            <p:cNvSpPr txBox="1"/>
            <p:nvPr/>
          </p:nvSpPr>
          <p:spPr>
            <a:xfrm>
              <a:off x="6934200" y="3048000"/>
              <a:ext cx="1722138" cy="369332"/>
            </a:xfrm>
            <a:prstGeom prst="rect">
              <a:avLst/>
            </a:prstGeom>
            <a:noFill/>
          </p:spPr>
          <p:txBody>
            <a:bodyPr wrap="none" rtlCol="0">
              <a:spAutoFit/>
            </a:bodyPr>
            <a:lstStyle/>
            <a:p>
              <a:r>
                <a:rPr lang="en-US" dirty="0" smtClean="0"/>
                <a:t>Walter </a:t>
              </a:r>
              <a:r>
                <a:rPr lang="en-US" dirty="0" err="1" smtClean="0"/>
                <a:t>McCrone</a:t>
              </a:r>
              <a:endParaRPr lang="en-US" dirty="0"/>
            </a:p>
          </p:txBody>
        </p:sp>
      </p:grpSp>
      <p:grpSp>
        <p:nvGrpSpPr>
          <p:cNvPr id="15" name="Group 14"/>
          <p:cNvGrpSpPr/>
          <p:nvPr/>
        </p:nvGrpSpPr>
        <p:grpSpPr>
          <a:xfrm>
            <a:off x="3429000" y="304800"/>
            <a:ext cx="2857500" cy="2274332"/>
            <a:chOff x="3429000" y="0"/>
            <a:chExt cx="2857500" cy="2274332"/>
          </a:xfrm>
        </p:grpSpPr>
        <p:pic>
          <p:nvPicPr>
            <p:cNvPr id="9" name="Picture 2" descr="https://encrypted-tbn3.gstatic.com/images?q=tbn:ANd9GcR8ThKu7m0v1g_Ip1RlgeQxRDnKBLjbwaiqQYEO83h8wqAWBqnf"/>
            <p:cNvPicPr>
              <a:picLocks noChangeAspect="1" noChangeArrowheads="1"/>
            </p:cNvPicPr>
            <p:nvPr/>
          </p:nvPicPr>
          <p:blipFill>
            <a:blip r:embed="rId3" cstate="print"/>
            <a:srcRect/>
            <a:stretch>
              <a:fillRect/>
            </a:stretch>
          </p:blipFill>
          <p:spPr bwMode="auto">
            <a:xfrm>
              <a:off x="3429000" y="0"/>
              <a:ext cx="2857500" cy="1905000"/>
            </a:xfrm>
            <a:prstGeom prst="rect">
              <a:avLst/>
            </a:prstGeom>
            <a:noFill/>
          </p:spPr>
        </p:pic>
        <p:sp>
          <p:nvSpPr>
            <p:cNvPr id="14" name="TextBox 13"/>
            <p:cNvSpPr txBox="1"/>
            <p:nvPr/>
          </p:nvSpPr>
          <p:spPr>
            <a:xfrm>
              <a:off x="4267200" y="1905000"/>
              <a:ext cx="1166281" cy="369332"/>
            </a:xfrm>
            <a:prstGeom prst="rect">
              <a:avLst/>
            </a:prstGeom>
            <a:noFill/>
          </p:spPr>
          <p:txBody>
            <a:bodyPr wrap="none" rtlCol="0">
              <a:spAutoFit/>
            </a:bodyPr>
            <a:lstStyle/>
            <a:p>
              <a:r>
                <a:rPr lang="en-US" dirty="0" smtClean="0"/>
                <a:t>Joe </a:t>
              </a:r>
              <a:r>
                <a:rPr lang="en-US" dirty="0" err="1" smtClean="0"/>
                <a:t>Nickell</a:t>
              </a:r>
              <a:endParaRPr lang="en-US" dirty="0"/>
            </a:p>
          </p:txBody>
        </p:sp>
      </p:grpSp>
      <p:grpSp>
        <p:nvGrpSpPr>
          <p:cNvPr id="17" name="Group 16"/>
          <p:cNvGrpSpPr/>
          <p:nvPr/>
        </p:nvGrpSpPr>
        <p:grpSpPr>
          <a:xfrm>
            <a:off x="381000" y="2133600"/>
            <a:ext cx="2057400" cy="2731532"/>
            <a:chOff x="381000" y="2133600"/>
            <a:chExt cx="2057400" cy="2731532"/>
          </a:xfrm>
        </p:grpSpPr>
        <p:pic>
          <p:nvPicPr>
            <p:cNvPr id="10" name="Picture 4" descr="http://www.cicap.org/congress/images/garlaschelli.jpg"/>
            <p:cNvPicPr>
              <a:picLocks noChangeAspect="1" noChangeArrowheads="1"/>
            </p:cNvPicPr>
            <p:nvPr/>
          </p:nvPicPr>
          <p:blipFill>
            <a:blip r:embed="rId4" cstate="print"/>
            <a:srcRect/>
            <a:stretch>
              <a:fillRect/>
            </a:stretch>
          </p:blipFill>
          <p:spPr bwMode="auto">
            <a:xfrm>
              <a:off x="381000" y="2133600"/>
              <a:ext cx="2057400" cy="2396266"/>
            </a:xfrm>
            <a:prstGeom prst="rect">
              <a:avLst/>
            </a:prstGeom>
            <a:noFill/>
          </p:spPr>
        </p:pic>
        <p:sp>
          <p:nvSpPr>
            <p:cNvPr id="16" name="TextBox 15"/>
            <p:cNvSpPr txBox="1"/>
            <p:nvPr/>
          </p:nvSpPr>
          <p:spPr>
            <a:xfrm>
              <a:off x="533400" y="4495800"/>
              <a:ext cx="1755609" cy="369332"/>
            </a:xfrm>
            <a:prstGeom prst="rect">
              <a:avLst/>
            </a:prstGeom>
            <a:noFill/>
          </p:spPr>
          <p:txBody>
            <a:bodyPr wrap="none" rtlCol="0">
              <a:spAutoFit/>
            </a:bodyPr>
            <a:lstStyle/>
            <a:p>
              <a:r>
                <a:rPr lang="en-US" dirty="0" smtClean="0"/>
                <a:t>Luigi </a:t>
              </a:r>
              <a:r>
                <a:rPr lang="en-US" dirty="0" err="1" smtClean="0"/>
                <a:t>Garlaschelli</a:t>
              </a:r>
              <a:endParaRPr lang="en-US" dirty="0"/>
            </a:p>
          </p:txBody>
        </p:sp>
      </p:grpSp>
      <p:grpSp>
        <p:nvGrpSpPr>
          <p:cNvPr id="20" name="Group 19"/>
          <p:cNvGrpSpPr/>
          <p:nvPr/>
        </p:nvGrpSpPr>
        <p:grpSpPr>
          <a:xfrm>
            <a:off x="1676400" y="152400"/>
            <a:ext cx="1524000" cy="1938611"/>
            <a:chOff x="2514600" y="4602921"/>
            <a:chExt cx="1524000" cy="1938611"/>
          </a:xfrm>
        </p:grpSpPr>
        <p:pic>
          <p:nvPicPr>
            <p:cNvPr id="18" name="Picture 2" descr="https://shroudofturinwithoutallthehype.files.wordpress.com/2012/11/thumb-nail-moi-krakow-2012-labelled.jpg?w=138&amp;h=149"/>
            <p:cNvPicPr>
              <a:picLocks noChangeAspect="1" noChangeArrowheads="1"/>
            </p:cNvPicPr>
            <p:nvPr/>
          </p:nvPicPr>
          <p:blipFill>
            <a:blip r:embed="rId5" cstate="print"/>
            <a:srcRect/>
            <a:stretch>
              <a:fillRect/>
            </a:stretch>
          </p:blipFill>
          <p:spPr bwMode="auto">
            <a:xfrm>
              <a:off x="2514600" y="4602921"/>
              <a:ext cx="1524000" cy="1645479"/>
            </a:xfrm>
            <a:prstGeom prst="rect">
              <a:avLst/>
            </a:prstGeom>
            <a:noFill/>
          </p:spPr>
        </p:pic>
        <p:sp>
          <p:nvSpPr>
            <p:cNvPr id="19" name="TextBox 18"/>
            <p:cNvSpPr txBox="1"/>
            <p:nvPr/>
          </p:nvSpPr>
          <p:spPr>
            <a:xfrm>
              <a:off x="2667000" y="6172200"/>
              <a:ext cx="1216551" cy="369332"/>
            </a:xfrm>
            <a:prstGeom prst="rect">
              <a:avLst/>
            </a:prstGeom>
            <a:noFill/>
          </p:spPr>
          <p:txBody>
            <a:bodyPr wrap="none" rtlCol="0">
              <a:spAutoFit/>
            </a:bodyPr>
            <a:lstStyle/>
            <a:p>
              <a:r>
                <a:rPr lang="en-US" dirty="0" smtClean="0"/>
                <a:t>Colin Berry</a:t>
              </a:r>
              <a:endParaRPr lang="en-US" dirty="0"/>
            </a:p>
          </p:txBody>
        </p:sp>
      </p:grpSp>
      <p:grpSp>
        <p:nvGrpSpPr>
          <p:cNvPr id="23" name="Group 22"/>
          <p:cNvGrpSpPr/>
          <p:nvPr/>
        </p:nvGrpSpPr>
        <p:grpSpPr>
          <a:xfrm>
            <a:off x="4572000" y="3581400"/>
            <a:ext cx="2819400" cy="2883932"/>
            <a:chOff x="2438400" y="2971800"/>
            <a:chExt cx="2819400" cy="2883932"/>
          </a:xfrm>
        </p:grpSpPr>
        <p:pic>
          <p:nvPicPr>
            <p:cNvPr id="21" name="Picture 2" descr="http://www.picknettprince.com/imgs/lynnpicknett_cliveprince.jpg"/>
            <p:cNvPicPr>
              <a:picLocks noChangeAspect="1" noChangeArrowheads="1"/>
            </p:cNvPicPr>
            <p:nvPr/>
          </p:nvPicPr>
          <p:blipFill>
            <a:blip r:embed="rId6" cstate="print"/>
            <a:srcRect/>
            <a:stretch>
              <a:fillRect/>
            </a:stretch>
          </p:blipFill>
          <p:spPr bwMode="auto">
            <a:xfrm>
              <a:off x="2590800" y="2971800"/>
              <a:ext cx="2381250" cy="2562226"/>
            </a:xfrm>
            <a:prstGeom prst="rect">
              <a:avLst/>
            </a:prstGeom>
            <a:noFill/>
          </p:spPr>
        </p:pic>
        <p:sp>
          <p:nvSpPr>
            <p:cNvPr id="22" name="TextBox 21"/>
            <p:cNvSpPr txBox="1"/>
            <p:nvPr/>
          </p:nvSpPr>
          <p:spPr>
            <a:xfrm>
              <a:off x="2438400" y="5486400"/>
              <a:ext cx="2819400" cy="369332"/>
            </a:xfrm>
            <a:prstGeom prst="rect">
              <a:avLst/>
            </a:prstGeom>
            <a:noFill/>
          </p:spPr>
          <p:txBody>
            <a:bodyPr wrap="square" rtlCol="0">
              <a:spAutoFit/>
            </a:bodyPr>
            <a:lstStyle/>
            <a:p>
              <a:r>
                <a:rPr lang="en-US" dirty="0" smtClean="0"/>
                <a:t>Clive Prince &amp; Lynn </a:t>
              </a:r>
              <a:r>
                <a:rPr lang="en-US" dirty="0" err="1" smtClean="0"/>
                <a:t>Picknett</a:t>
              </a:r>
              <a:endParaRPr lang="en-US" dirty="0"/>
            </a:p>
          </p:txBody>
        </p:sp>
      </p:grpSp>
      <p:grpSp>
        <p:nvGrpSpPr>
          <p:cNvPr id="25" name="Group 24"/>
          <p:cNvGrpSpPr/>
          <p:nvPr/>
        </p:nvGrpSpPr>
        <p:grpSpPr>
          <a:xfrm>
            <a:off x="7162800" y="3581400"/>
            <a:ext cx="1808252" cy="2350532"/>
            <a:chOff x="7162800" y="3581400"/>
            <a:chExt cx="1808252" cy="2350532"/>
          </a:xfrm>
        </p:grpSpPr>
        <p:pic>
          <p:nvPicPr>
            <p:cNvPr id="63490" name="Picture 2" descr="https://dwtr67e3ikfml.cloudfront.net/avatars/2666bed1RandallRBresee"/>
            <p:cNvPicPr>
              <a:picLocks noChangeAspect="1" noChangeArrowheads="1"/>
            </p:cNvPicPr>
            <p:nvPr/>
          </p:nvPicPr>
          <p:blipFill>
            <a:blip r:embed="rId7" cstate="print"/>
            <a:srcRect/>
            <a:stretch>
              <a:fillRect/>
            </a:stretch>
          </p:blipFill>
          <p:spPr bwMode="auto">
            <a:xfrm>
              <a:off x="7239000" y="3581400"/>
              <a:ext cx="1676400" cy="2001204"/>
            </a:xfrm>
            <a:prstGeom prst="rect">
              <a:avLst/>
            </a:prstGeom>
            <a:noFill/>
          </p:spPr>
        </p:pic>
        <p:sp>
          <p:nvSpPr>
            <p:cNvPr id="24" name="TextBox 23"/>
            <p:cNvSpPr txBox="1"/>
            <p:nvPr/>
          </p:nvSpPr>
          <p:spPr>
            <a:xfrm>
              <a:off x="7162800" y="5562600"/>
              <a:ext cx="1808252" cy="369332"/>
            </a:xfrm>
            <a:prstGeom prst="rect">
              <a:avLst/>
            </a:prstGeom>
            <a:noFill/>
          </p:spPr>
          <p:txBody>
            <a:bodyPr wrap="none" rtlCol="0">
              <a:spAutoFit/>
            </a:bodyPr>
            <a:lstStyle/>
            <a:p>
              <a:r>
                <a:rPr lang="en-US" dirty="0" smtClean="0"/>
                <a:t>Randall R. </a:t>
              </a:r>
              <a:r>
                <a:rPr lang="en-US" dirty="0" err="1" smtClean="0"/>
                <a:t>Bresee</a:t>
              </a:r>
              <a:endParaRPr lang="en-US" dirty="0"/>
            </a:p>
          </p:txBody>
        </p:sp>
      </p:grpSp>
      <p:grpSp>
        <p:nvGrpSpPr>
          <p:cNvPr id="28" name="Group 27"/>
          <p:cNvGrpSpPr/>
          <p:nvPr/>
        </p:nvGrpSpPr>
        <p:grpSpPr>
          <a:xfrm>
            <a:off x="2590800" y="3429000"/>
            <a:ext cx="1828800" cy="1740932"/>
            <a:chOff x="2590800" y="3429000"/>
            <a:chExt cx="1828800" cy="1740932"/>
          </a:xfrm>
        </p:grpSpPr>
        <p:pic>
          <p:nvPicPr>
            <p:cNvPr id="26" name="Picture 2" descr="N. D. Wilson"/>
            <p:cNvPicPr>
              <a:picLocks noChangeAspect="1" noChangeArrowheads="1"/>
            </p:cNvPicPr>
            <p:nvPr/>
          </p:nvPicPr>
          <p:blipFill>
            <a:blip r:embed="rId8" cstate="print"/>
            <a:srcRect/>
            <a:stretch>
              <a:fillRect/>
            </a:stretch>
          </p:blipFill>
          <p:spPr bwMode="auto">
            <a:xfrm>
              <a:off x="2590800" y="3429000"/>
              <a:ext cx="1828800" cy="1375258"/>
            </a:xfrm>
            <a:prstGeom prst="rect">
              <a:avLst/>
            </a:prstGeom>
            <a:noFill/>
          </p:spPr>
        </p:pic>
        <p:sp>
          <p:nvSpPr>
            <p:cNvPr id="27" name="TextBox 26"/>
            <p:cNvSpPr txBox="1"/>
            <p:nvPr/>
          </p:nvSpPr>
          <p:spPr>
            <a:xfrm>
              <a:off x="2895600" y="4800600"/>
              <a:ext cx="1283749" cy="369332"/>
            </a:xfrm>
            <a:prstGeom prst="rect">
              <a:avLst/>
            </a:prstGeom>
            <a:noFill/>
          </p:spPr>
          <p:txBody>
            <a:bodyPr wrap="none" rtlCol="0">
              <a:spAutoFit/>
            </a:bodyPr>
            <a:lstStyle/>
            <a:p>
              <a:r>
                <a:rPr lang="en-US" dirty="0" smtClean="0"/>
                <a:t>N.D. Wilson</a:t>
              </a:r>
              <a:endParaRPr lang="en-US" dirty="0"/>
            </a:p>
          </p:txBody>
        </p:sp>
      </p:grpSp>
      <p:sp>
        <p:nvSpPr>
          <p:cNvPr id="29" name="TextBox 28"/>
          <p:cNvSpPr txBox="1"/>
          <p:nvPr/>
        </p:nvSpPr>
        <p:spPr>
          <a:xfrm>
            <a:off x="457200" y="5029200"/>
            <a:ext cx="4079130" cy="1569660"/>
          </a:xfrm>
          <a:prstGeom prst="rect">
            <a:avLst/>
          </a:prstGeom>
          <a:noFill/>
        </p:spPr>
        <p:txBody>
          <a:bodyPr wrap="none" rtlCol="0">
            <a:spAutoFit/>
          </a:bodyPr>
          <a:lstStyle/>
          <a:p>
            <a:r>
              <a:rPr lang="en-US" sz="4800" dirty="0" smtClean="0"/>
              <a:t>By No Means </a:t>
            </a:r>
          </a:p>
          <a:p>
            <a:r>
              <a:rPr lang="en-US" sz="4800" dirty="0" smtClean="0"/>
              <a:t>A Complete List</a:t>
            </a:r>
            <a:endParaRPr lang="en-US" sz="4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36</a:t>
            </a:fld>
            <a:endParaRPr lang="en-US"/>
          </a:p>
        </p:txBody>
      </p:sp>
      <p:sp>
        <p:nvSpPr>
          <p:cNvPr id="4" name="Title 1"/>
          <p:cNvSpPr txBox="1">
            <a:spLocks/>
          </p:cNvSpPr>
          <p:nvPr/>
        </p:nvSpPr>
        <p:spPr>
          <a:xfrm>
            <a:off x="990600" y="533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Walter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McCrone</a:t>
            </a:r>
            <a:r>
              <a:rPr lang="en-US" sz="4400" dirty="0" smtClean="0">
                <a:latin typeface="+mj-lt"/>
                <a:ea typeface="+mj-ea"/>
                <a:cs typeface="+mj-cs"/>
              </a:rPr>
              <a:t>: </a:t>
            </a:r>
            <a:r>
              <a:rPr lang="en-US" sz="4400" dirty="0" err="1" smtClean="0">
                <a:latin typeface="+mj-lt"/>
                <a:ea typeface="+mj-ea"/>
                <a:cs typeface="+mj-cs"/>
              </a:rPr>
              <a:t>Microscopist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Walter McCrone (1916-2002) microscopist worked with STURP</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tapes, skeptic,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believed shroud</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was some kind</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of painting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AutoShape 2" descr="data:image/jpeg;base64,/9j/4AAQSkZJRgABAQAAAQABAAD/2wCEAAkGBxQTEhUUExQVFhUVFxoaFxgXGBwYGhgcHBoYFxgYGBwYHCggHBwlHBccITEhJSkrLi4uFx8zODMsNygtLisBCgoKDg0OGhAQGywkHyYsLCwsLCwsLCwsLCwsLCwsLCwsLCwsLCwsLCwsLCwsLCwsLCwsLCwsLCwsLCwsLCwsLP/AABEIAOkA2AMBIgACEQEDEQH/xAAcAAACAgMBAQAAAAAAAAAAAAAFBgMEAQIHAAj/xABBEAABAwIEAwYDBgMHBAMBAAABAgMRACEEBRIxQVFhBhMicYGRMqGxB0JSwdHwFCNyM2KCkrLh8RUWNKIkQ2NT/8QAGQEAAwEBAQAAAAAAAAAAAAAAAQIDAAQF/8QAKREAAgICAgEDAwQDAAAAAAAAAAECEQMhEjFBBCJREzJCFFKhsWFigf/aAAwDAQACEQMRAD8AUsBmIUdPECJ5gbGiqFSBSrhMsVqMOBKgJIIIG8b0dw7DyQAVNW5k1ySh8HbGb8l8G5qU/nVPvoJBIMAElJnep0LkA8zUmmVsthO1UlOnDqWnErRMjTp6iOXS5ow20434u7DlvxAR1vSl2jyUnGK1q0BfiHGBaZ1RFWhitbITy70MDeKbXIQsL0mFRwPnsR1FTd4EyVWCRJ9BeqmAwjTSAhG3O0qPM1FiXgpaGybEkq8kxA9TFTnjp66HjO1TLOCTCZPxLJURyk2HoIHpVnRJJ4cKHN48EwLmT9aupXCDO81NoqtEuD3X6VIaqZa7ZZ61cAKiALknYUoT0XrKPvelT4rCKQrxcTUB+950WnHTAmn0QYhvU2pPEi1VMLl6mykm4KE7H71wfpRFoWrOIP8AZjoKpGXtYjW0av1o1+X51viD7UDxvaVlsEA61bQNhzk0ii5dDuSitl986ZJ2Av8AWsdn0fyis2U4So+uw9BFAl5z/Eq7pCFBKyBqPIXX8vrTXh7IouLitgUlLaKkwr3rGHHgBqF1y56g1ZA8I8qTwUIAPEKnZ49VVChMmKmw3w+prGI3azhR4/Q1hw1JhD4leVFGZs+LGvVpiF71igZHNlZislRmNQg9RwFSpzhYECPOinZzJm3MU02u6FKgyYBEHcimrtX2aw2GUgJZRCgTIJVxjjXc3Gro4eM4urEFGbOzYwegqZvHYlRASVXNrQPfYU5YbI9N0ttJPQH9KkxWXQglwNqAuRtO21utK5f6h4t/kCe2GYrUWg2slvQNSkmU6p4lPG1BW8Sp1K0pRq1K1m0qBgA+I+KLbUZby9tSFNhRSlTmook6RA2+QHrQfBuaHFd3CRsQZII6TfhVHK1oRRp7NHstxMmJj+r/AHoZiUrQohZuOs05fxwKLxM0s5nhlrcKkiQfKlxzbdMacElouZfiVI0xTa6VdwHJGnUR1kAHb1pPZZPh6RTKM8w4QlKtEwdQk9BG1japuFsop8UMuA7LPpTMoOqDAJ8+Io1lDDTQ1FR1xcxZPMJ69aEH7RsKCm6oSmLJJ4UBe7cYebaz6frVfpRi7RH6spKmNGb4jUpUXTPHehguD50tvdtm4MIV02/Whx7XuEHSja56XAn51PLjcnaK48kYqmNWNxfdt6tyVAATuSaGntQ0QLkKAA0kcbDfiKV8Xny3tKTACTNVhjS2CAblUnlERHzoxw+2mLLL7rQ0dosUXWU6VaQombKMgTbwpO5iqfZvswMUFLW58JghIurmZP6UOyvMipQQ6VFCQSlIVpHMybwIHCnDsdj0rICQEhQMAEqIO8KJ42+lUhHhGhJS5SKOG7lDyW0JVwQk6haTy08xRtWkOqY1rCk3NgRGkKsYHA0nuu6cU0f/ANB/rIpnzNZGNfUI8OF1eukJFJwTLOVaXx/JjLstW7qKdMhKCQbfGnVG3KiT+XOcEH0INDkYxTeExLiVaVd4hCSP7qUJP517s5nz63EIXGlREEgCRxNqEsUWLHNIwAQpQIIIGxqZo+EeVDs3x/8ANfPVQHpas4LEHukzyFcrjR1J2WFGp8EbKPWhqnqu4E/y56mtVDG2INh5V6o3lfSvVkARsLnBbWFpkEbH0jlVrH9q3nQkLg6Jgxe/Ol/VWJr0OCPO+pIOYLMHnlhCSJM79AVHfoKoqzVz8XyAqrh3CD4TBNve1EjkLgEkp+Z/Kg1BdhTnLooqxiyZ1GfOtFPqPE0XRkukyVgxwix96pvxwigpRfRnCS7NsLjSlIB6/UVCrFkkGTAO017EOa9J2gR7VUcMmadCt0WXsYVEHaOVV1GVW4mtKkZF6wq2zdlgq9KI5bk3eqCdYHpP5iq2D4+dXmcWWkFaVQrYC3uZqcpS6RdRjVsJNdkU8XVeiR+Zqb/tdtIPjcvY3Am88ulBP+43+CgPQfpUSs5eVu4r0pOGR9sPPGvA0N9mWAmSFEx+I/lQrtLlCGgHGgAEmFAmTO4ME7WqDLcfiFKAClqHLf604J7NLxGlToCTEG154GPeirh9zA0pr2oRsJinVKCEhNySNSUjfmY2poyTDKafbk2lIMAR4gUnYU04bsqwmZSVq84jyi/zq43kzaY0gpi44/6qDy7HWJpHNc/a0Pz+Fao9Fz+dH8wxH89ar+PDtoPqVJ/SmXMskC4LiA4JMkWI24XoJ2mwaWyh65aOlJKROnSomCPWqJpiSjRUzNUZdaf5mJXA4mFKAHyFQdj2x/EhCgFaBM7za/zt7UZyXG4NWFZbecSlaJVCjBClFRBuOSpq5gstw7SVPMrBCUKB0nUkTzjbaiyaEfOnhqIFt/cyT8zRNoQ2kdBS3i3SpYP4lT7mmR0wK5pqkjtxu7KylUXw1mkjpVXKMEXl6QAb3JJEeUET/vTWnJ0C3hUBwJUn5iaX6bktGlljF0xadNepzbwjcR/DtRzEH63r1U/TtE/1Efg4CRWU1lSSNxWIrqOM8ixHnVh/HOKJlaonnVcCthQo1nlLJ4mta201g0TWZC60rIrZPSsA0ivA1Mtwnck1HFYxK08U7Vo4omtZrcoUBMEDgSLelCg2zVKaO9n+z63yDA09ePpQNNdj7P6f4ZBSEp1gWHDp1rSdKwxVssdn8jS2m4EjiBAo7pHQCsFwARUa3Of7964pz2ejjhok7wcL1sk84rQLtwPqKjKqmmO0WJkgDjtVjF5KlxpaFJELHsbxVVggKTPBQ86atQItxFdOLaOXPaZ8zdocscw7ykOTI2JG4Fh8hXZuwmTjD4JCVAaljW4DxKhsecCB6VN2s7Ps4gAuWKSIV6ix5iryMSgousW4pMbetXW0cslTsWVdjMKp+FsOJChIdQvwBXIJm3tFR4PsT3iilbhSAogQBcDYgzxosz2iw53dV/jT+YEVNhc+w4WD3ze/4wPqam0mPGco9AfsxlimD/NQUnUYn7wB3HnRnMWQXC6g934tSwAClXRUi3mIoLnv2ksocW2hCXAkwF6gQTzEA2pYxn2kLUhSe6avsQk2HlMGmrWhHbdjGvEoLpKSojVsgKKb9TYeleoPgs1dU3qKkxa2mNxPAxXqT3B42c0UZ3M/Ooqf+yn2ejF4ZL5eKdZUAEokJgkXnfbhSI+0UqUk/dJHsYq4hHXiRXorEVjGJr1ShFFuz+W98+hHwpO54wBJA60G6GUShhspdW0t4IPdt/Es2G4ECdzfhXk4EASpcV2UZelWGcw6QAkoKQOUiJ964piAQSFTIMEeVj9KEZWZqi1hcI2tUaoF5UohIEbnnx5Xq0nBoGpKFoIBAK3BpngSBcxPyvQWalQsjbc04oZGMZQ3BRK1AgBICUibayYk9APerJbC40qUpC0ELBACUETt1EA+tCWMCVKl1QSOqgCfIcKuvIbQB3Z87n87UGxkrBTWBcP3Y87V0PsEtfdls/dVI42I2+VKCcUmPEoT6n6UZyDHSSGypMASQCSZMACLyajNtotjilI6OXeteQpIN7DypVbzdeoI0uGSB40RfoRY70w5kwpIn4tpA+dcTVM9BUSNZywpejXB5m31ogW/9o+VK/8AEqVGjDJXKiIFlCBuSbfvej+XTGxA5cR+/wA6akLtMkQDNFcNjwlPimOfLn6VXabuBzqPPVBtIiJ5kwJ608ParJTSm6Cz6EutkCFAjhyrjHbBl7DuEJMIVMGOsQZ4103s04oOqClSlSAYjY8Yil77WsGC2lYgQZJg7eQHOBJq8JWrOfJDhJxOSu45Z3Wr3quV1PhMNrJvAFbOYVKefrVeSWiSjJ7K9bIbJ2BPkKu5UB3nCINMqBCNhepzy8fBSOLkrsu4bCrW0juYCFLg6xpJPkJj4TevVXwykMKaMKBUrUqDI+FQ+EmPnXqyyoDgx4+zjMUt4FpvWkkKUCOIkrVcC/rQ97sBgNSnn8Qr+Yor0laGx4iVWtPHnTPmWeNYJtsoaOlYTp7tCUpkiYKrRz2rkeaY3QpSlMq0qUTurnwM9eFqdyaE4pjkrC5GwI7vvPMLX7FZ0+1L2av5SUkNYZ1CrwoLi/CQSoEUnPY3UZCbdTT/ANisC0vDocU0gqJVcpBNlEDfyrOTRklehHHRBJ6X+lZ79aCDBQRcE2PzrsSGE8AB5WrR7ApVv871NzHFDs721QCE4kxY+MCQfMDjSlnCWXX3HGivQpRIGiTJueMbzTd2myVeof8Axe+bAspqyxzBAvHvVXIMOlKihAxjJN4UgQTt95BvTx+UIxSZwIVGhpxXnYdOFXcPhUAKLjZQUGCNKlQLXJ4TNN+aZNiixLbTjqtQKpPwASZUi3LeKAZjj8Q8gNLw8KIEEApUU8BcwR0NZtp7GjG1r+hYU+bxYdLVDNWszy9xheh1BQqAQDFwdiCLGqc1QluyRIna9OP2cNnvXRsoJGkKsJk7/vjQrs3gFKVrQqFJE32vaPambK3VNOjWBe0+k8fKo5JaZfHH3IamsuUFpLigSL6RsOtXipOohUQaXsJm6g6vwlQ8JnfnaKvNqcdk91ANpJj1iuN7PRre2FGMsCD4D4dwDw8jRBshIM+9C8FiFIOhW42J+8P1rfEE3M0tiuNskdxulYUOHDnXsXig4QNBMmB9STyFDhep2X4VoAOoi1rb/v3oxbWguC7IDnOHwaT3yoISNKRcqvwHn8q5t2q7VrxiyAClBPhTuQL/AFm9PHa7sg48+lxxbaUJQICpvaTJHGeHKgfZHsn3binn9KtCv5YE6Sfx+ID0t1rvxwpbPNyz5SbQmZa2QVzbT8XTcX5DVA9amwuJQh5JcgpSoydxFwFRxjeOlM2a9jZdCmVLcDiiSlITKTuQVEgJ3tIpny3szgEvBWI0Ao0hGpX8tUD7/BShbexjjT6J26oVs3cafQh9saVaSFzHDy3E7UPXmyREJmBxt9KYsxw3evYkYdkqS4o92ECRJ48gJk8KlwP2YvKALrrbU/dErPygfOklDm7KqfFUJeKzJa1A2EbQPTjXqaM3+zbFNSW9LyR+Ewr/ACq/ImvVuFeDcwS926cLSG+6QVIH9oslZJ2nSfCLGONCsbmbuIaWtxROmAN4HiBsOH+1Q/8AT2U/HiETyQlS/nAFZxGLZSyppvWoqIOpQAAgg2Amm0SYMSa6l2KMYRr/ABf6lVyxFdT7If8AiNeR/wBSqXJ0NDsKZvnbeGSFOEwowABJJ3pYxn2iAyGmje0qV+Q/WovtMX/LYH95Z+SaQkKgg9aEIWrZpSpnSuy/ah3vS26l15R+FDZSn7pWSpa9hAPtUvaTtdjMGruggMlYCwQtS1AHxATMTEA0qZFmZ/iSpCktFQIClDUBKe7iARcgm9bdr8ydee1vFC76UrbBShQTYwDflTJGY3v9ocUru1HElpC0y4UgQSJJHAwUwd9p3oplzjL6BqKSsHwkcCPLcVy7LM0bbUouNB3wwjXcIIgggbEWuORIotlWMQ2/LKtTSoOlUSJFweRBmOkVHLDVl8M69o49s8l/iMPqNnGCSCBun7wHSwPpXNHMImPDBPW30rr+FzALSE7CkjtJkqWnZHwKuOQPEeVLin4Gy4/INyoONpC9J0kb6fCb89uFXMbjlOBHhEpkgptPpUKUkJCSshsbAqsJ3idqJ4DKHnQO7aecAEAhJCY/qVCfnTtNk06L+BcUlQKE6kuAHe4ttemDB49wDT3LnqAPqaFMZQ42NLqm0k/ClLgWtPElWmw9zV7L9YsVAjzMnzrmkuLo7oSU1ZNiXVKIlCkn7psRPIwTVtTZ2NRPCBv+la/xW81PyMzDvhMDamPIMuhIcWLm4H50KyLAF1RWoeAH36frTDmeYdy3qiVEhLSButZ+EfryAJ4V3enw/nI4fU5vxX/QdmeYD+MbaiWwkod5BbhBan/If8451FnHZ7V/ZkpJ3G4Pl1qb/pvdswo6nFqC1r/EsqBJHQQAOiRR/hPSuySRxJ+TneEyK5lUnziOfOimJyXD6dRSiUASVqn2mw9qWvta7MFH/wAxiRJAeCZFzYOW9j6HnXOW8zWlBRqUUkyQSYPmOO1QcSibZ3HCYhaIShCSkxsI+af0o8w5qm6bWIBuDyPWvn3Ku0DjR8C1p8lGPanfsp2xZbZCHe8CpUpSo1SVKJk8dooRtdsMqfR1JIJ6CsUDyjPWHLpdSQAZvB9Qb16n5IWmfO+WsBbraCSApQBI334Uw51kvcHU2x3iB99SiojnqSjTHncUEyT/AMhr+tP1rpgcqUpNMdRtHMU5ir7gQn+hCR84n508dnM+bLTbanP5kQQeJk+lK/afPFYhQToS2lsqgJ6mJPW1BAumlFNAi+I59uGytSDIAShRMqAO6RIBMq8hJpLWmmLtg6VDDqO5bJPrppcmtj+0EuyxhnEgiUhXQzB9iKIZnmQIRpbQkBJSBvF7m9CdVZLvl7CnBZopUmpWCpJChaONTZdhVOrSkAkSNUQCBImJtMUzZf2Zb1KOIUvTfSlBE9NSyIFuQoNpdmV+C9lOZr7tKlpUEn4VcD6+lMTK2n2il3j1I22II2pPbwrrRcEksoMIClAwkk7f8CrzBMAhXpy6Vx5I8Xo9DFLnGmNBe7taRhmMO3qMd5o1qFj95ZJG1QK7RNrxIw7rzrqoiZhGq3hAHE+21DMFjikwTUGeZf3jRLIHeC6SDChzg+U1SE7+4jlwuO4m6cRqVCTATcneBxqIZ2oEaVBXpH186Gdn8IpptRUIWvgqbJTz8zPyrL2HSCElSTqIMpsEyrhPT61ssIqkUwSdNhvEZ245CYifU0f7PZStyCoq0DnaaD9nsa0zKFplU+FemTBMXm+/5V0zLmxpn5cqfBhg9/wL6jPOOqombUlCYAASkegA4+VD8nSX3Dilg6QCMOk8End0j8S4tyTHM1XzRX8S9/CJ/s0wrEqHEbpan+9YnpbjRZ9/T4RxFhXYcBq+vUuBsmCfyoi0ZkdKFNpiBxVE9aJotRZjOLwqXG1IWkKSpJSoHiCIIr5w7WZAvB4lbBBN5bMfGk/CRzPA9Qa+lwKA9sOzSMayUnwupktL/Crkf7p4ipNDI5H257Ks4PD4VbYWHHBDmpUgkJBJAixk0KyzLEkAqeF/w8Oe9zHSi2flOpGGxTj6e6ndfeDUIEwowkG/EmoMSpptpBDbTi0HwrCilQkkiUgwoAk1Kd+CkUvIx9nskQnCuurX40a9Ch8IABAULSQZ4zXqmObDDtGZ0pRCkxwiIF69SytdDxb+TluUD+e3/WPrT8V1zzA6u8RoEq1DSOZmwpoxOeJQIjW4N4J0A8YNir5VpxbYISSRJ2iylBStSW5cUoRoT4iSd7cKgyrsjOlT2rYEp29DFC8VnDzhlSyIuAnwgeUUeyTtcRCX/EPxgXHmOPnWqSQNNlHt2x42AlJPgVYCePTypfw+WLUpIKVDUqCdJsK622G3QFoKVAiAR9PfhQzM0LQQEtKVPGQlI8yTQUqVIzjbOb4rCASAFJIgaTueZm3tUDeFUZ2EDiY/5ozjM7QswpoKHCDB9Ff7UOU7pURBA85/KqJsRpBfJXNASUgBRF1Re81tg85JUsK+ESomdrxbpeqOtqLFxJjhEUP7je+w/MD86CjfYbroans4aKLLAJEabkXO9+h51pg8VfSCJAE8bG4+tKOqpcM+QoHbrQlC0Pjy8WOy7+dROPKSIBiquCxocTvUz5t5Vy1TPQ5WrQSbRKlXmBFV8TlUutIAgrVJPIC5+cUQyhIWZ/EqfYCi2VYfvMQ44Nm/5afT4z7mP8Nd6jbPPlJoXswJYbdTpJUNBBJFoULied9ud66C7nhawqVhJ7xwJCEHcrWPCD679AaiTkSHFa1oBI2nzm/tWMvwYexkgfysIPRTqxPslEf5q2PHwsXLkU0g3kuA/h2QkmVqJW4o7qUbqJqcC6SBKj8hwn98a2xhJge/6VPh0R51YjZlhgJubqPH9KsN7etYSnnvW6TWATIrKjUeqK1cctSMY5Z9tWVgJRiUzc92sDYm5So9bEegrluBCPGVEyANIvcze/Cvobthln8Vg3mvvFMp/qT4k+5EetfOLqo2tSOIyYbzTtC68jQtQ0+QBPmQJNepdJr1DiHkXcA8EOIWZhKkqt0M01YzLWsUC6woJUdxwJ/vD7p60lA1awWMW2rUhUH69DzFK0+0ZE+Jwqm1FKwQRwP1HMVc7P4Yrd+DWlIOsbWII9+XlRjCZs1iUhDwAVw8+aTwPSrGS4ReHdVHibImfvDlbjudqSU2kyuOCckgM48vCPqDKzAjfiCAYUOJEx6U4ZF2mbxENOJ0rVaN0q8j+RqLMckaxR7wEpVxKRIUOv61Z7N5E1h3SskrtCSR8JO8+fOk+pF9jyxTiBMy+zlUyw4IJslYIjpqG/tUTH2bYknxuNJHOVKPtA+tdPAqjmeeMMWddQgxMTKvYXqnIhQHY7F4dtlKFJ7xQ+8bG5vtw9ao4nsLh1fCVo9ZHzFbYnt6hR04dp15XQQPzPyqBL2Zv7ITh0HiYB/9tR+Qre41oF4r7OyDKHUnooEfMTSpnGVrw69DiIJG+4PVJ40/s4ZOEX32Jxqiog+CSQoeSiSb8gKx25cbXhSSBIKSgncEkbehoqTBRzdjFaRYX5/vyokjM5FByKy2KLimNDJKPQ/ZdmAYYSoXWUHQkXMrNiRyAp67NYEoZSg3UfiPMkalE+ppY7P5YhtCrSTpTJuesctvkKe8vTAKudh61XGqEm7JMwxAbbJA2EADc+XXh61NlGF7hlKT8ZJUs81qOpR9zA6AUPQrvXwN0Nn3ULge9/8ACKIYrFaQV77ADqbCqCMkW+E3N1HhUuEKrkmQTaqGGTHic+I8OVXErH3vYb0WYumTxgVsExz9zUSFcgB53NeUukbYUifvKieVUaVVA67Y+dMAtIVXEO1/ZlDWKeLryWULXqalJXq1eJVk3CUkxNdoaXXOPtXy4Kfac0FRU3p4wIUbmP6qSSChG/7UUv8AscRhXOneaVf5VgVitW8iccdbbaSSV2vsmPiJMWSBeazS7ZnS8i/Xpq9meXLZVChY/CefMeYqhShJULromRwcO242oqUj49Rk9Y8q5uk009lswAGgWUJkfjSd/UVLMm4nT6drkdBw7OgakixvHCosQ4Z1ARG/+4oWxjTsDqSOHECr2GfJnSQRxmxA61xWd9FzAZkUqhYhJ/8AXr5VZzLL8O+oKdaS4UixVy5HmPOqjrYKeo/Zrnva7EvIdKS4vuyPCJOkWgjkf+Kvilejkz40lyOgP53hcMNIU02B91AE+yRS5mP2go/+ttSjzUdI9rn6VzorrE108fk5OXwGs27Qu4hQUrQCBCYTtx3M0LdeUoyoknmTP1qJNZo0CzY1dydnU82OagfQXP0qimmXsphdT4/uoT7qj9TRQB+wUJTKiAAZJOwsBJqw6t/EFehZYw6dlQe8cjaBbQnzuYqipSe8QjUnWdZSgm6lXCCBsQCCfQUJwPavTLLhWVLUNKrEAHwgHjTWr4sfg+LkvA49nMKGm0p1EgEqJVvBmB++Zq428tZkWRNpFz1ArOGZmEf4l/RKfl8qLtsxsPWrrSJEDOHPl1O/WrTKANqwtQHxH0FapcUraw4Ab0oScr4bnjWpM1obWFStp571qMYdVA+QqqszA63rZ1ySTwFqhmYA3P041gFrDmZPpQftnhmlNpU6SNBsRc33Gx5CjjY2jgKV/tDxQRhgq/8AaJFo5K5+VLN0hoq2LuIxDKGFd293cC5IJUrpIuPICvUlY7GlwjkOke8V6udys6FCjoub9jl4hGkhKZi5N0kCxEfsia5BmeBWw6ttwEKQojbeDZQngdwa+mgK51n3YRl9S1Ba21yfFOtJvxCjI9CKa9kDkAqRl0oUFJMEGQaN592SxGF8Sk62/wD+iLp/xDdPrbrQCiBMY8HnsqGoQrmDY+dMuDxoVcb/AL48q5uauYLMFoIg25VzzwJ9HZi9S19x0/DYskwffpWcblrbyClYBB/c9DQHKc0QoSD77ijjbvL61yU4s7dSQhZ12WdZJKRrRzG48x+YoDFdkZdEwoW5UKzrsuy9JSNCvxJ/Mca6oZ/3HDk9N+05iK9NHMw7J4hu4TrHNO/tQpWFI3seVXUk+jmcJLtEANP/AGJw0FSiIJVHohIT9SfakJKaf8iUtpoeGQZmDcSZ2i+/yp06Zkg2zk4xGJQtLhQtpIItqBBKrRIj/esp7ANocQ4t1a1AjSgAJBKbjVcmOJirGT4jTiFdEge0frTbhWZ8Sjf6DlVI09gk2tEmEQEDmTv1PGp/ETawrKVpERf9714uqO1qYUyGUp39ax3hPwiBXkM871OI96wDVCAK1fchPU1ufkKG4x/xeVYJso8KmaHvtVBDm9iT0G3rzqdDxG/h4AbqP750TBBZ0jqfrSf9pGISnB6Vp1a1gJIMFKgCoKFr7QRyJphCyTuekmYpL+1hcYdkc3J9kn9anPoaHZzhtQPG9eqsTXq52i/I+j1PRG562/KhuZvtNpK1rSgbnWbe03PvXLM4+0jEuyG9LKf7olX+Y/kBSbi8YtxRU4tSieKiVH51OMJ3bZJ0jpucfaCyhKgxLrhmFEEIE85ur2iuXPulSio7qJJgACT0FhUeqvTV0hWzJrGqsRU7eEUd7VrCk/Bqy+UmUkg9KZMmz77q/egiMMBvesvWFrXH1qc1GWi0HKGzo2DxYMRxos06Odcxy7N9CulNmAzAKEgifrXNOHE7IZIz6GVY6UDzfJW3QZBCuad/96vsZgFQDYjcc/1q13yeO9T5NO0M4p9nLc0yJ1m5SVJ/EB9Rwq/k+KdUU+PbSUgk3i35X866KMODQ7EZG0TdCedhH0q6z62c79PTuJJ2QSXnVOKi07GQSTaOgj6U9pZtx8ulJ2Bb7qO7hMcvoRxpoy3NEOQk+FfI8f6Tx8t66cGdSVMhnwyjsuhB8qlSmPyrYCfWtFIP6V0nMZ1cOVYFeA+VYKqxiPFYgJSTyoGVSfETe8Dc/pWc2xqSvQZgbxsTWpdZT/8AWfUVhi02sbFQT6yf0FTKCRsd4vzqkrMEgeFo+0VhtYN1TuOg9qxi+yf+fekP7WXJRhxzUs+wSPzpzYf12T8PE+9c++1bFAuMIH3UKUf8RAHyRSz6DHsRJr1RlVZqND2VSa8BNEkYBI3M/KpgAkGBApeaCsT8g5vBqO9vOrCcGmN71v387fOsJak0VbB7V0YVGkpiDHvUw2rZDFWUMitxQVNoqaa0cSSkp5x8qKJarVxmjSFcmwIWKs4XFlBt7VZdZqo41WaT7MnTtDHgs3SsAHf6eVFG8YoDeR1pDMiiWXZyUWVcVzzwfB14/U+JDth8eRcX6fpVxOYhVL+HxSFiW1CeVqnS8sbpvztXLxZ2pp9BteLtVTFvakxfz686GOYtRsQfIVVcxyrJSL/u8CmjEEmktjTlHbRbMIxErTsFj4wOo+99fOnvL8wbeQHGlBSTsR+Y4Hoa463lTq7m3U0RyzDvYZetpwpPHkehBsRXdjlNLZ52aEHuJ1dSfTnVLGPaRJ40Py3P+8ADidJ4kXSfzFSYpHemZNriK6kzlporoS395YM8yKlL7IjSnUeiZ261OhlSeCVAdINWUIHEcKJgacQ4fgajjJrX/pa1Sp1duQom9iQkWBJ5CoDh1LMuGE/hH586ASJpKfhRZsfErn0Fce7ePleOfJ4EJHQBKRFdmccBhKfhtXB88xHeYh5f4nFkeWox8qSZkD69WJr1TGCtQYoWjmamVx8qjxPDzqMOzpydM1YZq2hutGKsCrnMZSmpAm1aI/fzqXhRoxhJrJFRjc1KKCMRLbqFxqrS60XRowOWxVZ1miaqru0pgalRFwSKI4LNnUcZHI1RO/vU6KWUU+zRnKPTCrmdld0og+dVmwoq1hRCuBHCoMD8fp+lWsLufM0YQiloeWWU/uYx5P2iKfC+mR+NPDzT+lN+XBp4ShSVAg7H5Vzhui/Yj/yF+lP/AIF7H0ZckRHEVO2yRseFWGfhTUieFUQhE0+ob1ut6QJMWryqq4n4P30omJhiEjzgVh18nbnQs/p+VXGOHnWMQ5xijh8K88bFKDpHUwkfM1whRrsf2mf+Cv8AqR/qFcaNSn2FdGa9Wa9ShP/Z"/>
          <p:cNvSpPr>
            <a:spLocks noChangeAspect="1" noChangeArrowheads="1"/>
          </p:cNvSpPr>
          <p:nvPr/>
        </p:nvSpPr>
        <p:spPr bwMode="auto">
          <a:xfrm>
            <a:off x="155575" y="-1790700"/>
            <a:ext cx="3467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xQVFhUVFxoaFxgXGBwYGhgcHBoYFxgYGBwYHCggHBwlHBccITEhJSkrLi4uFx8zODMsNygtLisBCgoKDg0OGhAQGywkHyYsLCwsLCwsLCwsLCwsLCwsLCwsLCwsLCwsLCwsLCwsLCwsLCwsLCwsLCwsLCwsLCwsLP/AABEIAOkA2AMBIgACEQEDEQH/xAAcAAACAgMBAQAAAAAAAAAAAAAFBgMEAQIHAAj/xABBEAABAwIEAwYDBgMHBAMBAAABAgMRACEEBRIxQVFhBhMicYGRMqGxB0JSwdHwFCNyM2KCkrLh8RUWNKIkQ2NT/8QAGQEAAwEBAQAAAAAAAAAAAAAAAQIDAAQF/8QAKREAAgICAgEDAwQDAAAAAAAAAAECEQMhEjFBBCJREzJCFFKhsWFigf/aAAwDAQACEQMRAD8AUsBmIUdPECJ5gbGiqFSBSrhMsVqMOBKgJIIIG8b0dw7DyQAVNW5k1ySh8HbGb8l8G5qU/nVPvoJBIMAElJnep0LkA8zUmmVsthO1UlOnDqWnErRMjTp6iOXS5ow20434u7DlvxAR1vSl2jyUnGK1q0BfiHGBaZ1RFWhitbITy70MDeKbXIQsL0mFRwPnsR1FTd4EyVWCRJ9BeqmAwjTSAhG3O0qPM1FiXgpaGybEkq8kxA9TFTnjp66HjO1TLOCTCZPxLJURyk2HoIHpVnRJJ4cKHN48EwLmT9aupXCDO81NoqtEuD3X6VIaqZa7ZZ61cAKiALknYUoT0XrKPvelT4rCKQrxcTUB+950WnHTAmn0QYhvU2pPEi1VMLl6mykm4KE7H71wfpRFoWrOIP8AZjoKpGXtYjW0av1o1+X51viD7UDxvaVlsEA61bQNhzk0ii5dDuSitl986ZJ2Av8AWsdn0fyis2U4So+uw9BFAl5z/Eq7pCFBKyBqPIXX8vrTXh7IouLitgUlLaKkwr3rGHHgBqF1y56g1ZA8I8qTwUIAPEKnZ49VVChMmKmw3w+prGI3azhR4/Q1hw1JhD4leVFGZs+LGvVpiF71igZHNlZislRmNQg9RwFSpzhYECPOinZzJm3MU02u6FKgyYBEHcimrtX2aw2GUgJZRCgTIJVxjjXc3Gro4eM4urEFGbOzYwegqZvHYlRASVXNrQPfYU5YbI9N0ttJPQH9KkxWXQglwNqAuRtO21utK5f6h4t/kCe2GYrUWg2slvQNSkmU6p4lPG1BW8Sp1K0pRq1K1m0qBgA+I+KLbUZby9tSFNhRSlTmook6RA2+QHrQfBuaHFd3CRsQZII6TfhVHK1oRRp7NHstxMmJj+r/AHoZiUrQohZuOs05fxwKLxM0s5nhlrcKkiQfKlxzbdMacElouZfiVI0xTa6VdwHJGnUR1kAHb1pPZZPh6RTKM8w4QlKtEwdQk9BG1japuFsop8UMuA7LPpTMoOqDAJ8+Io1lDDTQ1FR1xcxZPMJ69aEH7RsKCm6oSmLJJ4UBe7cYebaz6frVfpRi7RH6spKmNGb4jUpUXTPHehguD50tvdtm4MIV02/Whx7XuEHSja56XAn51PLjcnaK48kYqmNWNxfdt6tyVAATuSaGntQ0QLkKAA0kcbDfiKV8Xny3tKTACTNVhjS2CAblUnlERHzoxw+2mLLL7rQ0dosUXWU6VaQombKMgTbwpO5iqfZvswMUFLW58JghIurmZP6UOyvMipQQ6VFCQSlIVpHMybwIHCnDsdj0rICQEhQMAEqIO8KJ42+lUhHhGhJS5SKOG7lDyW0JVwQk6haTy08xRtWkOqY1rCk3NgRGkKsYHA0nuu6cU0f/ANB/rIpnzNZGNfUI8OF1eukJFJwTLOVaXx/JjLstW7qKdMhKCQbfGnVG3KiT+XOcEH0INDkYxTeExLiVaVd4hCSP7qUJP517s5nz63EIXGlREEgCRxNqEsUWLHNIwAQpQIIIGxqZo+EeVDs3x/8ANfPVQHpas4LEHukzyFcrjR1J2WFGp8EbKPWhqnqu4E/y56mtVDG2INh5V6o3lfSvVkARsLnBbWFpkEbH0jlVrH9q3nQkLg6Jgxe/Ol/VWJr0OCPO+pIOYLMHnlhCSJM79AVHfoKoqzVz8XyAqrh3CD4TBNve1EjkLgEkp+Z/Kg1BdhTnLooqxiyZ1GfOtFPqPE0XRkukyVgxwix96pvxwigpRfRnCS7NsLjSlIB6/UVCrFkkGTAO017EOa9J2gR7VUcMmadCt0WXsYVEHaOVV1GVW4mtKkZF6wq2zdlgq9KI5bk3eqCdYHpP5iq2D4+dXmcWWkFaVQrYC3uZqcpS6RdRjVsJNdkU8XVeiR+Zqb/tdtIPjcvY3Am88ulBP+43+CgPQfpUSs5eVu4r0pOGR9sPPGvA0N9mWAmSFEx+I/lQrtLlCGgHGgAEmFAmTO4ME7WqDLcfiFKAClqHLf604J7NLxGlToCTEG154GPeirh9zA0pr2oRsJinVKCEhNySNSUjfmY2poyTDKafbk2lIMAR4gUnYU04bsqwmZSVq84jyi/zq43kzaY0gpi44/6qDy7HWJpHNc/a0Pz+Fao9Fz+dH8wxH89ar+PDtoPqVJ/SmXMskC4LiA4JMkWI24XoJ2mwaWyh65aOlJKROnSomCPWqJpiSjRUzNUZdaf5mJXA4mFKAHyFQdj2x/EhCgFaBM7za/zt7UZyXG4NWFZbecSlaJVCjBClFRBuOSpq5gstw7SVPMrBCUKB0nUkTzjbaiyaEfOnhqIFt/cyT8zRNoQ2kdBS3i3SpYP4lT7mmR0wK5pqkjtxu7KylUXw1mkjpVXKMEXl6QAb3JJEeUET/vTWnJ0C3hUBwJUn5iaX6bktGlljF0xadNepzbwjcR/DtRzEH63r1U/TtE/1Efg4CRWU1lSSNxWIrqOM8ixHnVh/HOKJlaonnVcCthQo1nlLJ4mta201g0TWZC60rIrZPSsA0ivA1Mtwnck1HFYxK08U7Vo4omtZrcoUBMEDgSLelCg2zVKaO9n+z63yDA09ePpQNNdj7P6f4ZBSEp1gWHDp1rSdKwxVssdn8jS2m4EjiBAo7pHQCsFwARUa3Of7964pz2ejjhok7wcL1sk84rQLtwPqKjKqmmO0WJkgDjtVjF5KlxpaFJELHsbxVVggKTPBQ86atQItxFdOLaOXPaZ8zdocscw7ykOTI2JG4Fh8hXZuwmTjD4JCVAaljW4DxKhsecCB6VN2s7Ps4gAuWKSIV6ix5iryMSgousW4pMbetXW0cslTsWVdjMKp+FsOJChIdQvwBXIJm3tFR4PsT3iilbhSAogQBcDYgzxosz2iw53dV/jT+YEVNhc+w4WD3ze/4wPqam0mPGco9AfsxlimD/NQUnUYn7wB3HnRnMWQXC6g934tSwAClXRUi3mIoLnv2ksocW2hCXAkwF6gQTzEA2pYxn2kLUhSe6avsQk2HlMGmrWhHbdjGvEoLpKSojVsgKKb9TYeleoPgs1dU3qKkxa2mNxPAxXqT3B42c0UZ3M/Ooqf+yn2ejF4ZL5eKdZUAEokJgkXnfbhSI+0UqUk/dJHsYq4hHXiRXorEVjGJr1ShFFuz+W98+hHwpO54wBJA60G6GUShhspdW0t4IPdt/Es2G4ECdzfhXk4EASpcV2UZelWGcw6QAkoKQOUiJ964piAQSFTIMEeVj9KEZWZqi1hcI2tUaoF5UohIEbnnx5Xq0nBoGpKFoIBAK3BpngSBcxPyvQWalQsjbc04oZGMZQ3BRK1AgBICUibayYk9APerJbC40qUpC0ELBACUETt1EA+tCWMCVKl1QSOqgCfIcKuvIbQB3Z87n87UGxkrBTWBcP3Y87V0PsEtfdls/dVI42I2+VKCcUmPEoT6n6UZyDHSSGypMASQCSZMACLyajNtotjilI6OXeteQpIN7DypVbzdeoI0uGSB40RfoRY70w5kwpIn4tpA+dcTVM9BUSNZywpejXB5m31ogW/9o+VK/8AEqVGjDJXKiIFlCBuSbfvej+XTGxA5cR+/wA6akLtMkQDNFcNjwlPimOfLn6VXabuBzqPPVBtIiJ5kwJ608ParJTSm6Cz6EutkCFAjhyrjHbBl7DuEJMIVMGOsQZ4103s04oOqClSlSAYjY8Yil77WsGC2lYgQZJg7eQHOBJq8JWrOfJDhJxOSu45Z3Wr3quV1PhMNrJvAFbOYVKefrVeSWiSjJ7K9bIbJ2BPkKu5UB3nCINMqBCNhepzy8fBSOLkrsu4bCrW0juYCFLg6xpJPkJj4TevVXwykMKaMKBUrUqDI+FQ+EmPnXqyyoDgx4+zjMUt4FpvWkkKUCOIkrVcC/rQ97sBgNSnn8Qr+Yor0laGx4iVWtPHnTPmWeNYJtsoaOlYTp7tCUpkiYKrRz2rkeaY3QpSlMq0qUTurnwM9eFqdyaE4pjkrC5GwI7vvPMLX7FZ0+1L2av5SUkNYZ1CrwoLi/CQSoEUnPY3UZCbdTT/ANisC0vDocU0gqJVcpBNlEDfyrOTRklehHHRBJ6X+lZ79aCDBQRcE2PzrsSGE8AB5WrR7ApVv871NzHFDs721QCE4kxY+MCQfMDjSlnCWXX3HGivQpRIGiTJueMbzTd2myVeof8Axe+bAspqyxzBAvHvVXIMOlKihAxjJN4UgQTt95BvTx+UIxSZwIVGhpxXnYdOFXcPhUAKLjZQUGCNKlQLXJ4TNN+aZNiixLbTjqtQKpPwASZUi3LeKAZjj8Q8gNLw8KIEEApUU8BcwR0NZtp7GjG1r+hYU+bxYdLVDNWszy9xheh1BQqAQDFwdiCLGqc1QluyRIna9OP2cNnvXRsoJGkKsJk7/vjQrs3gFKVrQqFJE32vaPambK3VNOjWBe0+k8fKo5JaZfHH3IamsuUFpLigSL6RsOtXipOohUQaXsJm6g6vwlQ8JnfnaKvNqcdk91ANpJj1iuN7PRre2FGMsCD4D4dwDw8jRBshIM+9C8FiFIOhW42J+8P1rfEE3M0tiuNskdxulYUOHDnXsXig4QNBMmB9STyFDhep2X4VoAOoi1rb/v3oxbWguC7IDnOHwaT3yoISNKRcqvwHn8q5t2q7VrxiyAClBPhTuQL/AFm9PHa7sg48+lxxbaUJQICpvaTJHGeHKgfZHsn3binn9KtCv5YE6Sfx+ID0t1rvxwpbPNyz5SbQmZa2QVzbT8XTcX5DVA9amwuJQh5JcgpSoydxFwFRxjeOlM2a9jZdCmVLcDiiSlITKTuQVEgJ3tIpny3szgEvBWI0Ao0hGpX8tUD7/BShbexjjT6J26oVs3cafQh9saVaSFzHDy3E7UPXmyREJmBxt9KYsxw3evYkYdkqS4o92ECRJ48gJk8KlwP2YvKALrrbU/dErPygfOklDm7KqfFUJeKzJa1A2EbQPTjXqaM3+zbFNSW9LyR+Ewr/ACq/ImvVuFeDcwS926cLSG+6QVIH9oslZJ2nSfCLGONCsbmbuIaWtxROmAN4HiBsOH+1Q/8AT2U/HiETyQlS/nAFZxGLZSyppvWoqIOpQAAgg2Amm0SYMSa6l2KMYRr/ABf6lVyxFdT7If8AiNeR/wBSqXJ0NDsKZvnbeGSFOEwowABJJ3pYxn2iAyGmje0qV+Q/WovtMX/LYH95Z+SaQkKgg9aEIWrZpSpnSuy/ah3vS26l15R+FDZSn7pWSpa9hAPtUvaTtdjMGruggMlYCwQtS1AHxATMTEA0qZFmZ/iSpCktFQIClDUBKe7iARcgm9bdr8ydee1vFC76UrbBShQTYwDflTJGY3v9ocUru1HElpC0y4UgQSJJHAwUwd9p3oplzjL6BqKSsHwkcCPLcVy7LM0bbUouNB3wwjXcIIgggbEWuORIotlWMQ2/LKtTSoOlUSJFweRBmOkVHLDVl8M69o49s8l/iMPqNnGCSCBun7wHSwPpXNHMImPDBPW30rr+FzALSE7CkjtJkqWnZHwKuOQPEeVLin4Gy4/INyoONpC9J0kb6fCb89uFXMbjlOBHhEpkgptPpUKUkJCSshsbAqsJ3idqJ4DKHnQO7aecAEAhJCY/qVCfnTtNk06L+BcUlQKE6kuAHe4ttemDB49wDT3LnqAPqaFMZQ42NLqm0k/ClLgWtPElWmw9zV7L9YsVAjzMnzrmkuLo7oSU1ZNiXVKIlCkn7psRPIwTVtTZ2NRPCBv+la/xW81PyMzDvhMDamPIMuhIcWLm4H50KyLAF1RWoeAH36frTDmeYdy3qiVEhLSButZ+EfryAJ4V3enw/nI4fU5vxX/QdmeYD+MbaiWwkod5BbhBan/If8451FnHZ7V/ZkpJ3G4Pl1qb/pvdswo6nFqC1r/EsqBJHQQAOiRR/hPSuySRxJ+TneEyK5lUnziOfOimJyXD6dRSiUASVqn2mw9qWvta7MFH/wAxiRJAeCZFzYOW9j6HnXOW8zWlBRqUUkyQSYPmOO1QcSibZ3HCYhaIShCSkxsI+af0o8w5qm6bWIBuDyPWvn3Ku0DjR8C1p8lGPanfsp2xZbZCHe8CpUpSo1SVKJk8dooRtdsMqfR1JIJ6CsUDyjPWHLpdSQAZvB9Qb16n5IWmfO+WsBbraCSApQBI334Uw51kvcHU2x3iB99SiojnqSjTHncUEyT/AMhr+tP1rpgcqUpNMdRtHMU5ir7gQn+hCR84n508dnM+bLTbanP5kQQeJk+lK/afPFYhQToS2lsqgJ6mJPW1BAumlFNAi+I59uGytSDIAShRMqAO6RIBMq8hJpLWmmLtg6VDDqO5bJPrppcmtj+0EuyxhnEgiUhXQzB9iKIZnmQIRpbQkBJSBvF7m9CdVZLvl7CnBZopUmpWCpJChaONTZdhVOrSkAkSNUQCBImJtMUzZf2Zb1KOIUvTfSlBE9NSyIFuQoNpdmV+C9lOZr7tKlpUEn4VcD6+lMTK2n2il3j1I22II2pPbwrrRcEksoMIClAwkk7f8CrzBMAhXpy6Vx5I8Xo9DFLnGmNBe7taRhmMO3qMd5o1qFj95ZJG1QK7RNrxIw7rzrqoiZhGq3hAHE+21DMFjikwTUGeZf3jRLIHeC6SDChzg+U1SE7+4jlwuO4m6cRqVCTATcneBxqIZ2oEaVBXpH186Gdn8IpptRUIWvgqbJTz8zPyrL2HSCElSTqIMpsEyrhPT61ssIqkUwSdNhvEZ245CYifU0f7PZStyCoq0DnaaD9nsa0zKFplU+FemTBMXm+/5V0zLmxpn5cqfBhg9/wL6jPOOqombUlCYAASkegA4+VD8nSX3Dilg6QCMOk8End0j8S4tyTHM1XzRX8S9/CJ/s0wrEqHEbpan+9YnpbjRZ9/T4RxFhXYcBq+vUuBsmCfyoi0ZkdKFNpiBxVE9aJotRZjOLwqXG1IWkKSpJSoHiCIIr5w7WZAvB4lbBBN5bMfGk/CRzPA9Qa+lwKA9sOzSMayUnwupktL/Crkf7p4ipNDI5H257Ks4PD4VbYWHHBDmpUgkJBJAixk0KyzLEkAqeF/w8Oe9zHSi2flOpGGxTj6e6ndfeDUIEwowkG/EmoMSpptpBDbTi0HwrCilQkkiUgwoAk1Kd+CkUvIx9nskQnCuurX40a9Ch8IABAULSQZ4zXqmObDDtGZ0pRCkxwiIF69SytdDxb+TluUD+e3/WPrT8V1zzA6u8RoEq1DSOZmwpoxOeJQIjW4N4J0A8YNir5VpxbYISSRJ2iylBStSW5cUoRoT4iSd7cKgyrsjOlT2rYEp29DFC8VnDzhlSyIuAnwgeUUeyTtcRCX/EPxgXHmOPnWqSQNNlHt2x42AlJPgVYCePTypfw+WLUpIKVDUqCdJsK622G3QFoKVAiAR9PfhQzM0LQQEtKVPGQlI8yTQUqVIzjbOb4rCASAFJIgaTueZm3tUDeFUZ2EDiY/5ozjM7QswpoKHCDB9Ff7UOU7pURBA85/KqJsRpBfJXNASUgBRF1Re81tg85JUsK+ESomdrxbpeqOtqLFxJjhEUP7je+w/MD86CjfYbroans4aKLLAJEabkXO9+h51pg8VfSCJAE8bG4+tKOqpcM+QoHbrQlC0Pjy8WOy7+dROPKSIBiquCxocTvUz5t5Vy1TPQ5WrQSbRKlXmBFV8TlUutIAgrVJPIC5+cUQyhIWZ/EqfYCi2VYfvMQ44Nm/5afT4z7mP8Nd6jbPPlJoXswJYbdTpJUNBBJFoULied9ud66C7nhawqVhJ7xwJCEHcrWPCD679AaiTkSHFa1oBI2nzm/tWMvwYexkgfysIPRTqxPslEf5q2PHwsXLkU0g3kuA/h2QkmVqJW4o7qUbqJqcC6SBKj8hwn98a2xhJge/6VPh0R51YjZlhgJubqPH9KsN7etYSnnvW6TWATIrKjUeqK1cctSMY5Z9tWVgJRiUzc92sDYm5So9bEegrluBCPGVEyANIvcze/Cvobthln8Vg3mvvFMp/qT4k+5EetfOLqo2tSOIyYbzTtC68jQtQ0+QBPmQJNepdJr1DiHkXcA8EOIWZhKkqt0M01YzLWsUC6woJUdxwJ/vD7p60lA1awWMW2rUhUH69DzFK0+0ZE+Jwqm1FKwQRwP1HMVc7P4Yrd+DWlIOsbWII9+XlRjCZs1iUhDwAVw8+aTwPSrGS4ReHdVHibImfvDlbjudqSU2kyuOCckgM48vCPqDKzAjfiCAYUOJEx6U4ZF2mbxENOJ0rVaN0q8j+RqLMckaxR7wEpVxKRIUOv61Z7N5E1h3SskrtCSR8JO8+fOk+pF9jyxTiBMy+zlUyw4IJslYIjpqG/tUTH2bYknxuNJHOVKPtA+tdPAqjmeeMMWddQgxMTKvYXqnIhQHY7F4dtlKFJ7xQ+8bG5vtw9ao4nsLh1fCVo9ZHzFbYnt6hR04dp15XQQPzPyqBL2Zv7ITh0HiYB/9tR+Qre41oF4r7OyDKHUnooEfMTSpnGVrw69DiIJG+4PVJ40/s4ZOEX32Jxqiog+CSQoeSiSb8gKx25cbXhSSBIKSgncEkbehoqTBRzdjFaRYX5/vyokjM5FByKy2KLimNDJKPQ/ZdmAYYSoXWUHQkXMrNiRyAp67NYEoZSg3UfiPMkalE+ppY7P5YhtCrSTpTJuesctvkKe8vTAKudh61XGqEm7JMwxAbbJA2EADc+XXh61NlGF7hlKT8ZJUs81qOpR9zA6AUPQrvXwN0Nn3ULge9/8ACKIYrFaQV77ADqbCqCMkW+E3N1HhUuEKrkmQTaqGGTHic+I8OVXErH3vYb0WYumTxgVsExz9zUSFcgB53NeUukbYUifvKieVUaVVA67Y+dMAtIVXEO1/ZlDWKeLryWULXqalJXq1eJVk3CUkxNdoaXXOPtXy4Kfac0FRU3p4wIUbmP6qSSChG/7UUv8AscRhXOneaVf5VgVitW8iccdbbaSSV2vsmPiJMWSBeazS7ZnS8i/Xpq9meXLZVChY/CefMeYqhShJULromRwcO242oqUj49Rk9Y8q5uk009lswAGgWUJkfjSd/UVLMm4nT6drkdBw7OgakixvHCosQ4Z1ARG/+4oWxjTsDqSOHECr2GfJnSQRxmxA61xWd9FzAZkUqhYhJ/8AXr5VZzLL8O+oKdaS4UixVy5HmPOqjrYKeo/Zrnva7EvIdKS4vuyPCJOkWgjkf+Kvilejkz40lyOgP53hcMNIU02B91AE+yRS5mP2go/+ttSjzUdI9rn6VzorrE108fk5OXwGs27Qu4hQUrQCBCYTtx3M0LdeUoyoknmTP1qJNZo0CzY1dydnU82OagfQXP0qimmXsphdT4/uoT7qj9TRQB+wUJTKiAAZJOwsBJqw6t/EFehZYw6dlQe8cjaBbQnzuYqipSe8QjUnWdZSgm6lXCCBsQCCfQUJwPavTLLhWVLUNKrEAHwgHjTWr4sfg+LkvA49nMKGm0p1EgEqJVvBmB++Zq428tZkWRNpFz1ArOGZmEf4l/RKfl8qLtsxsPWrrSJEDOHPl1O/WrTKANqwtQHxH0FapcUraw4Ab0oScr4bnjWpM1obWFStp571qMYdVA+QqqszA63rZ1ySTwFqhmYA3P041gFrDmZPpQftnhmlNpU6SNBsRc33Gx5CjjY2jgKV/tDxQRhgq/8AaJFo5K5+VLN0hoq2LuIxDKGFd293cC5IJUrpIuPICvUlY7GlwjkOke8V6udys6FCjoub9jl4hGkhKZi5N0kCxEfsia5BmeBWw6ttwEKQojbeDZQngdwa+mgK51n3YRl9S1Ba21yfFOtJvxCjI9CKa9kDkAqRl0oUFJMEGQaN592SxGF8Sk62/wD+iLp/xDdPrbrQCiBMY8HnsqGoQrmDY+dMuDxoVcb/AL48q5uauYLMFoIg25VzzwJ9HZi9S19x0/DYskwffpWcblrbyClYBB/c9DQHKc0QoSD77ijjbvL61yU4s7dSQhZ12WdZJKRrRzG48x+YoDFdkZdEwoW5UKzrsuy9JSNCvxJ/Mca6oZ/3HDk9N+05iK9NHMw7J4hu4TrHNO/tQpWFI3seVXUk+jmcJLtEANP/AGJw0FSiIJVHohIT9SfakJKaf8iUtpoeGQZmDcSZ2i+/yp06Zkg2zk4xGJQtLhQtpIItqBBKrRIj/esp7ANocQ4t1a1AjSgAJBKbjVcmOJirGT4jTiFdEge0frTbhWZ8Sjf6DlVI09gk2tEmEQEDmTv1PGp/ETawrKVpERf9714uqO1qYUyGUp39ax3hPwiBXkM871OI96wDVCAK1fchPU1ufkKG4x/xeVYJso8KmaHvtVBDm9iT0G3rzqdDxG/h4AbqP750TBBZ0jqfrSf9pGISnB6Vp1a1gJIMFKgCoKFr7QRyJphCyTuekmYpL+1hcYdkc3J9kn9anPoaHZzhtQPG9eqsTXq52i/I+j1PRG562/KhuZvtNpK1rSgbnWbe03PvXLM4+0jEuyG9LKf7olX+Y/kBSbi8YtxRU4tSieKiVH51OMJ3bZJ0jpucfaCyhKgxLrhmFEEIE85ur2iuXPulSio7qJJgACT0FhUeqvTV0hWzJrGqsRU7eEUd7VrCk/Bqy+UmUkg9KZMmz77q/egiMMBvesvWFrXH1qc1GWi0HKGzo2DxYMRxos06Odcxy7N9CulNmAzAKEgifrXNOHE7IZIz6GVY6UDzfJW3QZBCuad/96vsZgFQDYjcc/1q13yeO9T5NO0M4p9nLc0yJ1m5SVJ/EB9Rwq/k+KdUU+PbSUgk3i35X866KMODQ7EZG0TdCedhH0q6z62c79PTuJJ2QSXnVOKi07GQSTaOgj6U9pZtx8ulJ2Bb7qO7hMcvoRxpoy3NEOQk+FfI8f6Tx8t66cGdSVMhnwyjsuhB8qlSmPyrYCfWtFIP6V0nMZ1cOVYFeA+VYKqxiPFYgJSTyoGVSfETe8Dc/pWc2xqSvQZgbxsTWpdZT/8AWfUVhi02sbFQT6yf0FTKCRsd4vzqkrMEgeFo+0VhtYN1TuOg9qxi+yf+fekP7WXJRhxzUs+wSPzpzYf12T8PE+9c++1bFAuMIH3UKUf8RAHyRSz6DHsRJr1RlVZqND2VSa8BNEkYBI3M/KpgAkGBApeaCsT8g5vBqO9vOrCcGmN71v387fOsJak0VbB7V0YVGkpiDHvUw2rZDFWUMitxQVNoqaa0cSSkp5x8qKJarVxmjSFcmwIWKs4XFlBt7VZdZqo41WaT7MnTtDHgs3SsAHf6eVFG8YoDeR1pDMiiWXZyUWVcVzzwfB14/U+JDth8eRcX6fpVxOYhVL+HxSFiW1CeVqnS8sbpvztXLxZ2pp9BteLtVTFvakxfz686GOYtRsQfIVVcxyrJSL/u8CmjEEmktjTlHbRbMIxErTsFj4wOo+99fOnvL8wbeQHGlBSTsR+Y4Hoa463lTq7m3U0RyzDvYZetpwpPHkehBsRXdjlNLZ52aEHuJ1dSfTnVLGPaRJ40Py3P+8ADidJ4kXSfzFSYpHemZNriK6kzlporoS395YM8yKlL7IjSnUeiZ261OhlSeCVAdINWUIHEcKJgacQ4fgajjJrX/pa1Sp1duQom9iQkWBJ5CoDh1LMuGE/hH586ASJpKfhRZsfErn0Fce7ePleOfJ4EJHQBKRFdmccBhKfhtXB88xHeYh5f4nFkeWox8qSZkD69WJr1TGCtQYoWjmamVx8qjxPDzqMOzpydM1YZq2hutGKsCrnMZSmpAm1aI/fzqXhRoxhJrJFRjc1KKCMRLbqFxqrS60XRowOWxVZ1miaqru0pgalRFwSKI4LNnUcZHI1RO/vU6KWUU+zRnKPTCrmdld0og+dVmwoq1hRCuBHCoMD8fp+lWsLufM0YQiloeWWU/uYx5P2iKfC+mR+NPDzT+lN+XBp4ShSVAg7H5Vzhui/Yj/yF+lP/AIF7H0ZckRHEVO2yRseFWGfhTUieFUQhE0+ob1ut6QJMWryqq4n4P30omJhiEjzgVh18nbnQs/p+VXGOHnWMQ5xijh8K88bFKDpHUwkfM1whRrsf2mf+Cv8AqR/qFcaNSn2FdGa9Wa9ShP/Z"/>
          <p:cNvSpPr>
            <a:spLocks noChangeAspect="1" noChangeArrowheads="1"/>
          </p:cNvSpPr>
          <p:nvPr/>
        </p:nvSpPr>
        <p:spPr bwMode="auto">
          <a:xfrm>
            <a:off x="155575" y="-1790700"/>
            <a:ext cx="3467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6" descr="http://www.forensicevidence.net/SWAFS%20WebPage%20folder/SWAFS%20WebPage/images/WCMphoto.jpg"/>
          <p:cNvPicPr>
            <a:picLocks noChangeAspect="1" noChangeArrowheads="1"/>
          </p:cNvPicPr>
          <p:nvPr/>
        </p:nvPicPr>
        <p:blipFill>
          <a:blip r:embed="rId2" cstate="print"/>
          <a:srcRect/>
          <a:stretch>
            <a:fillRect/>
          </a:stretch>
        </p:blipFill>
        <p:spPr bwMode="auto">
          <a:xfrm>
            <a:off x="5486400" y="2590800"/>
            <a:ext cx="3467100" cy="3743325"/>
          </a:xfrm>
          <a:prstGeom prst="rect">
            <a:avLst/>
          </a:prstGeom>
          <a:noFill/>
        </p:spPr>
      </p:pic>
      <p:pic>
        <p:nvPicPr>
          <p:cNvPr id="9" name="Picture 8" descr="http://ecx.images-amazon.com/images/I/51YnHYtNbAL.jpg"/>
          <p:cNvPicPr>
            <a:picLocks noChangeAspect="1" noChangeArrowheads="1"/>
          </p:cNvPicPr>
          <p:nvPr/>
        </p:nvPicPr>
        <p:blipFill>
          <a:blip r:embed="rId3" cstate="print"/>
          <a:srcRect/>
          <a:stretch>
            <a:fillRect/>
          </a:stretch>
        </p:blipFill>
        <p:spPr bwMode="auto">
          <a:xfrm rot="1461558">
            <a:off x="3582232" y="2565589"/>
            <a:ext cx="2395953" cy="3107622"/>
          </a:xfrm>
          <a:prstGeom prst="rect">
            <a:avLst/>
          </a:prstGeom>
          <a:noFill/>
        </p:spPr>
      </p:pic>
      <p:sp>
        <p:nvSpPr>
          <p:cNvPr id="10" name="TextBox 9"/>
          <p:cNvSpPr txBox="1"/>
          <p:nvPr/>
        </p:nvSpPr>
        <p:spPr>
          <a:xfrm>
            <a:off x="304800" y="5943600"/>
            <a:ext cx="5012013" cy="369332"/>
          </a:xfrm>
          <a:prstGeom prst="rect">
            <a:avLst/>
          </a:prstGeom>
          <a:noFill/>
        </p:spPr>
        <p:txBody>
          <a:bodyPr wrap="none" rtlCol="0">
            <a:spAutoFit/>
          </a:bodyPr>
          <a:lstStyle/>
          <a:p>
            <a:r>
              <a:rPr lang="en-US" dirty="0" smtClean="0">
                <a:hlinkClick r:id="rId4"/>
              </a:rPr>
              <a:t>http://www.holyshroudguild.org/drmccrone5.html</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fontScale="90000"/>
          </a:bodyPr>
          <a:lstStyle/>
          <a:p>
            <a:r>
              <a:rPr lang="en-US" sz="6000" dirty="0" smtClean="0"/>
              <a:t>Walter </a:t>
            </a:r>
            <a:r>
              <a:rPr lang="en-US" sz="6000" dirty="0" err="1" smtClean="0"/>
              <a:t>McCrone</a:t>
            </a:r>
            <a:r>
              <a:rPr lang="en-US" dirty="0" smtClean="0"/>
              <a:t/>
            </a:r>
            <a:br>
              <a:rPr lang="en-US" dirty="0" smtClean="0"/>
            </a:br>
            <a:r>
              <a:rPr lang="en-US" sz="3600" dirty="0" smtClean="0"/>
              <a:t>On The Basis Of Microscopy</a:t>
            </a:r>
            <a:br>
              <a:rPr lang="en-US" sz="3600" dirty="0" smtClean="0"/>
            </a:br>
            <a:r>
              <a:rPr lang="en-US" sz="3600" dirty="0" smtClean="0"/>
              <a:t>On STURP Tape Samples</a:t>
            </a:r>
            <a:endParaRPr lang="en-US" sz="3600" dirty="0"/>
          </a:p>
        </p:txBody>
      </p:sp>
      <p:sp>
        <p:nvSpPr>
          <p:cNvPr id="5" name="Content Placeholder 4"/>
          <p:cNvSpPr>
            <a:spLocks noGrp="1"/>
          </p:cNvSpPr>
          <p:nvPr>
            <p:ph idx="1"/>
          </p:nvPr>
        </p:nvSpPr>
        <p:spPr>
          <a:xfrm>
            <a:off x="304800" y="2332037"/>
            <a:ext cx="8229600" cy="4525963"/>
          </a:xfrm>
        </p:spPr>
        <p:txBody>
          <a:bodyPr>
            <a:normAutofit fontScale="85000" lnSpcReduction="20000"/>
          </a:bodyPr>
          <a:lstStyle/>
          <a:p>
            <a:r>
              <a:rPr lang="en-US" dirty="0" smtClean="0"/>
              <a:t>I identified </a:t>
            </a:r>
            <a:r>
              <a:rPr lang="en-US" b="1" dirty="0" smtClean="0">
                <a:solidFill>
                  <a:srgbClr val="FFC000"/>
                </a:solidFill>
              </a:rPr>
              <a:t>the substance of the body-and-blood images as the paint pigment red ochre</a:t>
            </a:r>
            <a:r>
              <a:rPr lang="en-US" dirty="0" smtClean="0"/>
              <a:t>, in a collagen tempera medium. The </a:t>
            </a:r>
            <a:r>
              <a:rPr lang="en-US" b="1" dirty="0" smtClean="0">
                <a:solidFill>
                  <a:srgbClr val="FFC000"/>
                </a:solidFill>
              </a:rPr>
              <a:t>blood image </a:t>
            </a:r>
            <a:r>
              <a:rPr lang="en-US" dirty="0" smtClean="0"/>
              <a:t>areas consist of another pigment, </a:t>
            </a:r>
            <a:r>
              <a:rPr lang="en-US" b="1" dirty="0" smtClean="0">
                <a:solidFill>
                  <a:srgbClr val="FFC000"/>
                </a:solidFill>
              </a:rPr>
              <a:t>vermilion</a:t>
            </a:r>
            <a:r>
              <a:rPr lang="en-US" dirty="0" smtClean="0"/>
              <a:t>, in addition to red ochre and tempera. These paints were in common use during the Middle Ages.</a:t>
            </a:r>
          </a:p>
          <a:p>
            <a:r>
              <a:rPr lang="en-US" dirty="0" smtClean="0"/>
              <a:t>The paint on the shroud was dilute (0.01 percent in a 0.01 percent gelatin solution). … Known as </a:t>
            </a:r>
            <a:r>
              <a:rPr lang="en-US" b="1" dirty="0" smtClean="0">
                <a:solidFill>
                  <a:srgbClr val="FFC000"/>
                </a:solidFill>
              </a:rPr>
              <a:t>grisaille</a:t>
            </a:r>
            <a:r>
              <a:rPr lang="en-US" dirty="0" smtClean="0"/>
              <a:t>, the style of the painting, with its very faint, monochromatic image, was also common in the 14th century.</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37</a:t>
            </a:fld>
            <a:endParaRPr lang="en-US"/>
          </a:p>
        </p:txBody>
      </p:sp>
      <p:sp>
        <p:nvSpPr>
          <p:cNvPr id="6" name="TextBox 5"/>
          <p:cNvSpPr txBox="1"/>
          <p:nvPr/>
        </p:nvSpPr>
        <p:spPr>
          <a:xfrm>
            <a:off x="2286000" y="6019800"/>
            <a:ext cx="4150880" cy="369332"/>
          </a:xfrm>
          <a:prstGeom prst="rect">
            <a:avLst/>
          </a:prstGeom>
          <a:noFill/>
        </p:spPr>
        <p:txBody>
          <a:bodyPr wrap="none" rtlCol="0">
            <a:spAutoFit/>
          </a:bodyPr>
          <a:lstStyle/>
          <a:p>
            <a:r>
              <a:rPr lang="en-US" dirty="0" smtClean="0">
                <a:hlinkClick r:id="rId2"/>
              </a:rPr>
              <a:t>http://www.shroud.com/bar.htm#sidebar</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p:spPr>
        <p:txBody>
          <a:bodyPr>
            <a:normAutofit/>
          </a:bodyPr>
          <a:lstStyle/>
          <a:p>
            <a:r>
              <a:rPr lang="en-US" sz="5400" dirty="0" smtClean="0"/>
              <a:t>Data Trumps Just Looking</a:t>
            </a:r>
            <a:endParaRPr lang="en-US" sz="5400" dirty="0"/>
          </a:p>
        </p:txBody>
      </p:sp>
      <p:sp>
        <p:nvSpPr>
          <p:cNvPr id="3" name="Content Placeholder 2"/>
          <p:cNvSpPr>
            <a:spLocks noGrp="1"/>
          </p:cNvSpPr>
          <p:nvPr>
            <p:ph idx="1"/>
          </p:nvPr>
        </p:nvSpPr>
        <p:spPr>
          <a:xfrm>
            <a:off x="381000" y="1752600"/>
            <a:ext cx="8991600" cy="5181600"/>
          </a:xfrm>
        </p:spPr>
        <p:txBody>
          <a:bodyPr>
            <a:normAutofit fontScale="85000" lnSpcReduction="20000"/>
          </a:bodyPr>
          <a:lstStyle/>
          <a:p>
            <a:r>
              <a:rPr lang="en-US" dirty="0" err="1" smtClean="0"/>
              <a:t>McCrone</a:t>
            </a:r>
            <a:r>
              <a:rPr lang="en-US" dirty="0" smtClean="0"/>
              <a:t> looked at the sticky tape samples through a microscope and didn't really understand the chemistry</a:t>
            </a:r>
          </a:p>
          <a:p>
            <a:r>
              <a:rPr lang="en-US" dirty="0" smtClean="0"/>
              <a:t>Adler &amp; Heller did numerous direct chemical tests with reagents on the samples</a:t>
            </a:r>
          </a:p>
          <a:p>
            <a:pPr lvl="1"/>
            <a:r>
              <a:rPr lang="en-US" dirty="0" smtClean="0"/>
              <a:t>established the blood was blood</a:t>
            </a:r>
          </a:p>
          <a:p>
            <a:pPr lvl="1"/>
            <a:r>
              <a:rPr lang="en-US" dirty="0" smtClean="0"/>
              <a:t>iron oxide only in water stain areas and blood scorch areas</a:t>
            </a:r>
          </a:p>
          <a:p>
            <a:pPr lvl="2"/>
            <a:r>
              <a:rPr lang="en-US" dirty="0" smtClean="0"/>
              <a:t>Burned blood produces iron oxide</a:t>
            </a:r>
          </a:p>
          <a:p>
            <a:pPr lvl="1"/>
            <a:r>
              <a:rPr lang="en-US" dirty="0" smtClean="0"/>
              <a:t>retted linen explains presence of iron inside fibers</a:t>
            </a:r>
          </a:p>
          <a:p>
            <a:pPr lvl="1"/>
            <a:r>
              <a:rPr lang="en-US" dirty="0" smtClean="0"/>
              <a:t>specks of paint from "sanctifying paintings)</a:t>
            </a:r>
          </a:p>
          <a:p>
            <a:pPr lvl="1"/>
            <a:r>
              <a:rPr lang="en-US" dirty="0" smtClean="0"/>
              <a:t>x-ray data invalidates </a:t>
            </a:r>
            <a:r>
              <a:rPr lang="en-US" dirty="0" err="1" smtClean="0"/>
              <a:t>McCrone</a:t>
            </a:r>
            <a:r>
              <a:rPr lang="en-US" dirty="0" smtClean="0"/>
              <a:t> claims</a:t>
            </a:r>
          </a:p>
          <a:p>
            <a:pPr lvl="2"/>
            <a:r>
              <a:rPr lang="en-US" dirty="0" smtClean="0"/>
              <a:t>iron oxide not present in sufficient quantities to be the </a:t>
            </a:r>
            <a:r>
              <a:rPr lang="en-US" dirty="0" err="1" smtClean="0"/>
              <a:t>chromophore</a:t>
            </a:r>
            <a:endParaRPr lang="en-US" dirty="0" smtClean="0"/>
          </a:p>
          <a:p>
            <a:pPr lvl="2"/>
            <a:r>
              <a:rPr lang="en-US" dirty="0" smtClean="0"/>
              <a:t>cinnabar in quantities </a:t>
            </a:r>
            <a:r>
              <a:rPr lang="en-US" dirty="0" err="1" smtClean="0"/>
              <a:t>McCrone</a:t>
            </a:r>
            <a:r>
              <a:rPr lang="en-US" dirty="0" smtClean="0"/>
              <a:t> claimed would have shown up in x-ray data and it didn't</a:t>
            </a:r>
          </a:p>
          <a:p>
            <a:pPr lvl="2"/>
            <a:r>
              <a:rPr lang="en-US" dirty="0" smtClean="0"/>
              <a:t>no protein in image areas</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Rubbing With Acid</a:t>
            </a:r>
            <a:endParaRPr lang="en-US" dirty="0"/>
          </a:p>
        </p:txBody>
      </p:sp>
      <p:sp>
        <p:nvSpPr>
          <p:cNvPr id="3" name="Content Placeholder 2"/>
          <p:cNvSpPr>
            <a:spLocks noGrp="1"/>
          </p:cNvSpPr>
          <p:nvPr>
            <p:ph idx="1"/>
          </p:nvPr>
        </p:nvSpPr>
        <p:spPr>
          <a:xfrm>
            <a:off x="4572000" y="2027237"/>
            <a:ext cx="4572000" cy="4525963"/>
          </a:xfrm>
        </p:spPr>
        <p:txBody>
          <a:bodyPr>
            <a:normAutofit lnSpcReduction="10000"/>
          </a:bodyPr>
          <a:lstStyle/>
          <a:p>
            <a:r>
              <a:rPr lang="en-US" dirty="0" smtClean="0"/>
              <a:t>Luigi </a:t>
            </a:r>
            <a:r>
              <a:rPr lang="en-US" dirty="0" err="1" smtClean="0"/>
              <a:t>Garlaschelli</a:t>
            </a:r>
            <a:r>
              <a:rPr lang="en-US" dirty="0" smtClean="0"/>
              <a:t>, Researcher in Organic Chemistry, University of Pavia</a:t>
            </a:r>
          </a:p>
          <a:p>
            <a:r>
              <a:rPr lang="en-US" dirty="0" smtClean="0"/>
              <a:t>Made by rubbing a pigment containing dilute acid </a:t>
            </a:r>
            <a:endParaRPr lang="en-US" dirty="0" smtClean="0"/>
          </a:p>
          <a:p>
            <a:r>
              <a:rPr lang="en-US" dirty="0" smtClean="0"/>
              <a:t>The blood was painted on after the image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39</a:t>
            </a:fld>
            <a:endParaRPr lang="en-US"/>
          </a:p>
        </p:txBody>
      </p:sp>
      <p:pic>
        <p:nvPicPr>
          <p:cNvPr id="50178" name="Picture 2" descr="http://www.bibleinterp.com/img/garlaschelli_shroud.jpg"/>
          <p:cNvPicPr>
            <a:picLocks noChangeAspect="1" noChangeArrowheads="1"/>
          </p:cNvPicPr>
          <p:nvPr/>
        </p:nvPicPr>
        <p:blipFill>
          <a:blip r:embed="rId2" cstate="print"/>
          <a:srcRect/>
          <a:stretch>
            <a:fillRect/>
          </a:stretch>
        </p:blipFill>
        <p:spPr bwMode="auto">
          <a:xfrm>
            <a:off x="152400" y="1676400"/>
            <a:ext cx="4343400" cy="4741545"/>
          </a:xfrm>
          <a:prstGeom prst="rect">
            <a:avLst/>
          </a:prstGeom>
          <a:noFill/>
        </p:spPr>
      </p:pic>
      <p:pic>
        <p:nvPicPr>
          <p:cNvPr id="50180" name="Picture 4" descr="http://www.cicap.org/congress/images/garlaschelli.jpg"/>
          <p:cNvPicPr>
            <a:picLocks noChangeAspect="1" noChangeArrowheads="1"/>
          </p:cNvPicPr>
          <p:nvPr/>
        </p:nvPicPr>
        <p:blipFill>
          <a:blip r:embed="rId3" cstate="print"/>
          <a:srcRect/>
          <a:stretch>
            <a:fillRect/>
          </a:stretch>
        </p:blipFill>
        <p:spPr bwMode="auto">
          <a:xfrm>
            <a:off x="7239000" y="228600"/>
            <a:ext cx="1619250" cy="1885950"/>
          </a:xfrm>
          <a:prstGeom prst="rect">
            <a:avLst/>
          </a:prstGeom>
          <a:noFill/>
        </p:spPr>
      </p:pic>
      <p:sp>
        <p:nvSpPr>
          <p:cNvPr id="8" name="Rectangle 7"/>
          <p:cNvSpPr/>
          <p:nvPr/>
        </p:nvSpPr>
        <p:spPr>
          <a:xfrm>
            <a:off x="152400" y="6550223"/>
            <a:ext cx="8991600" cy="307777"/>
          </a:xfrm>
          <a:prstGeom prst="rect">
            <a:avLst/>
          </a:prstGeom>
        </p:spPr>
        <p:txBody>
          <a:bodyPr wrap="square">
            <a:spAutoFit/>
          </a:bodyPr>
          <a:lstStyle/>
          <a:p>
            <a:r>
              <a:rPr lang="en-US" sz="1400" dirty="0" smtClean="0">
                <a:hlinkClick r:id="rId4"/>
              </a:rPr>
              <a:t>http://shroudstory.com/2009/10/11/stephen-jones-take-on-the-garlaschelli-fake/</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8229600" cy="1143000"/>
          </a:xfrm>
        </p:spPr>
        <p:txBody>
          <a:bodyPr>
            <a:normAutofit/>
          </a:bodyPr>
          <a:lstStyle/>
          <a:p>
            <a:r>
              <a:rPr lang="en-US" sz="5400" dirty="0" smtClean="0"/>
              <a:t>Characteristics of the Image</a:t>
            </a:r>
            <a:endParaRPr lang="en-US" sz="5400" dirty="0"/>
          </a:p>
        </p:txBody>
      </p:sp>
      <p:sp>
        <p:nvSpPr>
          <p:cNvPr id="3" name="Content Placeholder 2"/>
          <p:cNvSpPr>
            <a:spLocks noGrp="1"/>
          </p:cNvSpPr>
          <p:nvPr>
            <p:ph idx="1"/>
          </p:nvPr>
        </p:nvSpPr>
        <p:spPr>
          <a:xfrm>
            <a:off x="685800" y="1981200"/>
            <a:ext cx="8229600" cy="4525963"/>
          </a:xfrm>
        </p:spPr>
        <p:txBody>
          <a:bodyPr>
            <a:normAutofit lnSpcReduction="10000"/>
          </a:bodyPr>
          <a:lstStyle/>
          <a:p>
            <a:r>
              <a:rPr lang="en-US" dirty="0" smtClean="0"/>
              <a:t>Any demonstration that the shroud is a forgery requires that we identify at least some way that a forger could duplicate </a:t>
            </a:r>
            <a:r>
              <a:rPr lang="en-US" b="1" dirty="0" smtClean="0">
                <a:solidFill>
                  <a:srgbClr val="FFC000"/>
                </a:solidFill>
              </a:rPr>
              <a:t>all</a:t>
            </a:r>
            <a:r>
              <a:rPr lang="en-US" dirty="0" smtClean="0"/>
              <a:t> the characteristics of the shroud </a:t>
            </a:r>
          </a:p>
          <a:p>
            <a:pPr lvl="1"/>
            <a:r>
              <a:rPr lang="en-US" dirty="0" smtClean="0"/>
              <a:t>Image Characteristics</a:t>
            </a:r>
          </a:p>
          <a:p>
            <a:pPr lvl="1"/>
            <a:r>
              <a:rPr lang="en-US" dirty="0" smtClean="0"/>
              <a:t>Blood Flows</a:t>
            </a:r>
          </a:p>
          <a:p>
            <a:pPr lvl="1"/>
            <a:r>
              <a:rPr lang="en-US" dirty="0" smtClean="0"/>
              <a:t>Forensic </a:t>
            </a:r>
            <a:r>
              <a:rPr lang="en-US" dirty="0" smtClean="0"/>
              <a:t>Fidelity</a:t>
            </a:r>
          </a:p>
          <a:p>
            <a:pPr lvl="1"/>
            <a:r>
              <a:rPr lang="en-US" dirty="0" smtClean="0"/>
              <a:t>elements a forger would or could not know about</a:t>
            </a:r>
          </a:p>
          <a:p>
            <a:pPr lvl="2"/>
            <a:r>
              <a:rPr lang="en-US" dirty="0" smtClean="0"/>
              <a:t>pollen, fluorescent serum rings, dirt from Jerusalem, details of crucifixion that differed from art tradition</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40</a:t>
            </a:fld>
            <a:endParaRPr lang="en-US"/>
          </a:p>
        </p:txBody>
      </p:sp>
      <p:sp>
        <p:nvSpPr>
          <p:cNvPr id="4" name="Title 1"/>
          <p:cNvSpPr txBox="1">
            <a:spLocks/>
          </p:cNvSpPr>
          <p:nvPr/>
        </p:nvSpPr>
        <p:spPr>
          <a:xfrm>
            <a:off x="9144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Joe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Nickell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Stage Magician and Professional Skeptic</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609600" y="1493837"/>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Joe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Nickell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(1944 - ) prominent shroud skeptic.</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Has tried to duplicate shroud using bas-reliefs and rubbings with mixed success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https://encrypted-tbn3.gstatic.com/images?q=tbn:ANd9GcR8ThKu7m0v1g_Ip1RlgeQxRDnKBLjbwaiqQYEO83h8wqAWBqnf"/>
          <p:cNvPicPr>
            <a:picLocks noChangeAspect="1" noChangeArrowheads="1"/>
          </p:cNvPicPr>
          <p:nvPr/>
        </p:nvPicPr>
        <p:blipFill>
          <a:blip r:embed="rId2" cstate="print"/>
          <a:srcRect/>
          <a:stretch>
            <a:fillRect/>
          </a:stretch>
        </p:blipFill>
        <p:spPr bwMode="auto">
          <a:xfrm>
            <a:off x="4724400" y="3733800"/>
            <a:ext cx="3886200" cy="2590800"/>
          </a:xfrm>
          <a:prstGeom prst="rect">
            <a:avLst/>
          </a:prstGeom>
          <a:noFill/>
        </p:spPr>
      </p:pic>
      <p:pic>
        <p:nvPicPr>
          <p:cNvPr id="7" name="Picture 4" descr="http://thumbs.ebaystatic.com/d/l225/m/mb5uNaY3k_KueWVbhAabInQ.jpg"/>
          <p:cNvPicPr>
            <a:picLocks noChangeAspect="1" noChangeArrowheads="1"/>
          </p:cNvPicPr>
          <p:nvPr/>
        </p:nvPicPr>
        <p:blipFill>
          <a:blip r:embed="rId3" cstate="print"/>
          <a:srcRect/>
          <a:stretch>
            <a:fillRect/>
          </a:stretch>
        </p:blipFill>
        <p:spPr bwMode="auto">
          <a:xfrm rot="1076142">
            <a:off x="3375221" y="3205594"/>
            <a:ext cx="1981200" cy="2932697"/>
          </a:xfrm>
          <a:prstGeom prst="rect">
            <a:avLst/>
          </a:prstGeom>
          <a:noFill/>
        </p:spPr>
      </p:pic>
      <p:pic>
        <p:nvPicPr>
          <p:cNvPr id="8" name="Picture 6" descr="http://cdn.shopify.com/s/files/1/0231/1817/products/Inquest-on-the-Shroud-of-Turin--Joe-Nickell.jpg?v=1378998992"/>
          <p:cNvPicPr>
            <a:picLocks noChangeAspect="1" noChangeArrowheads="1"/>
          </p:cNvPicPr>
          <p:nvPr/>
        </p:nvPicPr>
        <p:blipFill>
          <a:blip r:embed="rId4" cstate="print"/>
          <a:srcRect/>
          <a:stretch>
            <a:fillRect/>
          </a:stretch>
        </p:blipFill>
        <p:spPr bwMode="auto">
          <a:xfrm>
            <a:off x="1371600" y="3048000"/>
            <a:ext cx="2057399" cy="309792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09600"/>
            <a:ext cx="4267200" cy="1143000"/>
          </a:xfrm>
        </p:spPr>
        <p:txBody>
          <a:bodyPr>
            <a:normAutofit/>
          </a:bodyPr>
          <a:lstStyle/>
          <a:p>
            <a:r>
              <a:rPr lang="en-US" sz="5400" dirty="0" smtClean="0"/>
              <a:t>Rubbings</a:t>
            </a:r>
            <a:endParaRPr lang="en-US" sz="5400" dirty="0"/>
          </a:p>
        </p:txBody>
      </p:sp>
      <p:sp>
        <p:nvSpPr>
          <p:cNvPr id="6" name="Content Placeholder 5"/>
          <p:cNvSpPr>
            <a:spLocks noGrp="1"/>
          </p:cNvSpPr>
          <p:nvPr>
            <p:ph idx="1"/>
          </p:nvPr>
        </p:nvSpPr>
        <p:spPr>
          <a:xfrm>
            <a:off x="4267200" y="503237"/>
            <a:ext cx="4495800" cy="4525963"/>
          </a:xfrm>
        </p:spPr>
        <p:txBody>
          <a:bodyPr/>
          <a:lstStyle/>
          <a:p>
            <a:r>
              <a:rPr lang="en-US" dirty="0" smtClean="0"/>
              <a:t>Joe </a:t>
            </a:r>
            <a:r>
              <a:rPr lang="en-US" dirty="0" err="1" smtClean="0"/>
              <a:t>Nickell</a:t>
            </a:r>
            <a:r>
              <a:rPr lang="en-US" dirty="0" smtClean="0"/>
              <a:t> has a Ph.D. in English</a:t>
            </a:r>
          </a:p>
          <a:p>
            <a:r>
              <a:rPr lang="en-US" dirty="0" smtClean="0"/>
              <a:t>He's a noted shroud skeptic and debunker of all sorts of paranormal things</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41</a:t>
            </a:fld>
            <a:endParaRPr lang="en-US"/>
          </a:p>
        </p:txBody>
      </p:sp>
      <p:pic>
        <p:nvPicPr>
          <p:cNvPr id="45058" name="Picture 2" descr="http://1.bp.blogspot.com/-JSYy6SX1aW4/T6pxduCOaXI/AAAAAAAAA0Y/9UALS5FtsXQ/s1600/JoeNickellWhiteCoat.jpg"/>
          <p:cNvPicPr>
            <a:picLocks noChangeAspect="1" noChangeArrowheads="1"/>
          </p:cNvPicPr>
          <p:nvPr/>
        </p:nvPicPr>
        <p:blipFill>
          <a:blip r:embed="rId2" cstate="print"/>
          <a:srcRect/>
          <a:stretch>
            <a:fillRect/>
          </a:stretch>
        </p:blipFill>
        <p:spPr bwMode="auto">
          <a:xfrm>
            <a:off x="152400" y="2057400"/>
            <a:ext cx="3351136" cy="4191000"/>
          </a:xfrm>
          <a:prstGeom prst="rect">
            <a:avLst/>
          </a:prstGeom>
          <a:noFill/>
        </p:spPr>
      </p:pic>
      <p:sp>
        <p:nvSpPr>
          <p:cNvPr id="7" name="Rectangle 6"/>
          <p:cNvSpPr/>
          <p:nvPr/>
        </p:nvSpPr>
        <p:spPr>
          <a:xfrm>
            <a:off x="76200" y="6183868"/>
            <a:ext cx="9525000" cy="369332"/>
          </a:xfrm>
          <a:prstGeom prst="rect">
            <a:avLst/>
          </a:prstGeom>
        </p:spPr>
        <p:txBody>
          <a:bodyPr wrap="square">
            <a:spAutoFit/>
          </a:bodyPr>
          <a:lstStyle/>
          <a:p>
            <a:r>
              <a:rPr lang="en-US" dirty="0" smtClean="0">
                <a:hlinkClick r:id="rId3"/>
              </a:rPr>
              <a:t>http://theshroudofturin.blogspot.com/2012/05/you-state-that-there-is-no-paint-dye-or.html</a:t>
            </a:r>
            <a:r>
              <a:rPr lang="en-US" dirty="0" smtClean="0"/>
              <a:t> </a:t>
            </a:r>
            <a:endParaRPr lang="en-US" dirty="0"/>
          </a:p>
        </p:txBody>
      </p:sp>
      <p:grpSp>
        <p:nvGrpSpPr>
          <p:cNvPr id="12" name="Group 11"/>
          <p:cNvGrpSpPr/>
          <p:nvPr/>
        </p:nvGrpSpPr>
        <p:grpSpPr>
          <a:xfrm>
            <a:off x="3581400" y="3657600"/>
            <a:ext cx="5562600" cy="2133600"/>
            <a:chOff x="3581400" y="3657600"/>
            <a:chExt cx="5562600" cy="2133600"/>
          </a:xfrm>
        </p:grpSpPr>
        <p:grpSp>
          <p:nvGrpSpPr>
            <p:cNvPr id="10" name="Group 9"/>
            <p:cNvGrpSpPr/>
            <p:nvPr/>
          </p:nvGrpSpPr>
          <p:grpSpPr>
            <a:xfrm>
              <a:off x="3581400" y="3657600"/>
              <a:ext cx="5562600" cy="2133600"/>
              <a:chOff x="2743200" y="4114800"/>
              <a:chExt cx="6172200" cy="2181226"/>
            </a:xfrm>
          </p:grpSpPr>
          <p:pic>
            <p:nvPicPr>
              <p:cNvPr id="45060" name="Picture 4" descr="http://www.answering-christianity.com/abdul-rahman_klimaszewski/shroud_of_turin_files/image007.jpg"/>
              <p:cNvPicPr>
                <a:picLocks noChangeAspect="1" noChangeArrowheads="1"/>
              </p:cNvPicPr>
              <p:nvPr/>
            </p:nvPicPr>
            <p:blipFill>
              <a:blip r:embed="rId4" cstate="print"/>
              <a:srcRect/>
              <a:stretch>
                <a:fillRect/>
              </a:stretch>
            </p:blipFill>
            <p:spPr bwMode="auto">
              <a:xfrm>
                <a:off x="7010400" y="4114800"/>
                <a:ext cx="1905000" cy="2135650"/>
              </a:xfrm>
              <a:prstGeom prst="rect">
                <a:avLst/>
              </a:prstGeom>
              <a:noFill/>
            </p:spPr>
          </p:pic>
          <p:pic>
            <p:nvPicPr>
              <p:cNvPr id="45062" name="Picture 6" descr="http://blogs.reuters.com/faithworld/files/2009/10/shroud-faces.jpg"/>
              <p:cNvPicPr>
                <a:picLocks noChangeAspect="1" noChangeArrowheads="1"/>
              </p:cNvPicPr>
              <p:nvPr/>
            </p:nvPicPr>
            <p:blipFill>
              <a:blip r:embed="rId5" cstate="print"/>
              <a:srcRect/>
              <a:stretch>
                <a:fillRect/>
              </a:stretch>
            </p:blipFill>
            <p:spPr bwMode="auto">
              <a:xfrm>
                <a:off x="2743200" y="4114800"/>
                <a:ext cx="4286250" cy="2181226"/>
              </a:xfrm>
              <a:prstGeom prst="rect">
                <a:avLst/>
              </a:prstGeom>
              <a:noFill/>
            </p:spPr>
          </p:pic>
        </p:grpSp>
        <p:pic>
          <p:nvPicPr>
            <p:cNvPr id="45064" name="Picture 8" descr="http://denisdutton.com/shroud-fake.jpg"/>
            <p:cNvPicPr>
              <a:picLocks noChangeAspect="1" noChangeArrowheads="1"/>
            </p:cNvPicPr>
            <p:nvPr/>
          </p:nvPicPr>
          <p:blipFill>
            <a:blip r:embed="rId6" cstate="print"/>
            <a:srcRect/>
            <a:stretch>
              <a:fillRect/>
            </a:stretch>
          </p:blipFill>
          <p:spPr bwMode="auto">
            <a:xfrm>
              <a:off x="5523344" y="3657600"/>
              <a:ext cx="1852589" cy="2133600"/>
            </a:xfrm>
            <a:prstGeom prst="rect">
              <a:avLst/>
            </a:prstGeom>
            <a:noFill/>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Painting With Powder</a:t>
            </a:r>
            <a:endParaRPr lang="en-US" dirty="0"/>
          </a:p>
        </p:txBody>
      </p:sp>
      <p:sp>
        <p:nvSpPr>
          <p:cNvPr id="3" name="Content Placeholder 2"/>
          <p:cNvSpPr>
            <a:spLocks noGrp="1"/>
          </p:cNvSpPr>
          <p:nvPr>
            <p:ph idx="1"/>
          </p:nvPr>
        </p:nvSpPr>
        <p:spPr>
          <a:xfrm>
            <a:off x="457200" y="4876800"/>
            <a:ext cx="8229600" cy="1295400"/>
          </a:xfrm>
        </p:spPr>
        <p:txBody>
          <a:bodyPr>
            <a:normAutofit fontScale="92500" lnSpcReduction="20000"/>
          </a:bodyPr>
          <a:lstStyle/>
          <a:p>
            <a:r>
              <a:rPr lang="en-US" dirty="0" smtClean="0"/>
              <a:t>Emily A. Craig, Ph.D., and Randall R. </a:t>
            </a:r>
            <a:r>
              <a:rPr lang="en-US" dirty="0" err="1" smtClean="0"/>
              <a:t>Bresee</a:t>
            </a:r>
            <a:r>
              <a:rPr lang="en-US" dirty="0" smtClean="0"/>
              <a:t>, Ph.D. produced a facial image using red ochre powder dust transfer technique.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42</a:t>
            </a:fld>
            <a:endParaRPr lang="en-US"/>
          </a:p>
        </p:txBody>
      </p:sp>
      <p:sp>
        <p:nvSpPr>
          <p:cNvPr id="7" name="TextBox 6"/>
          <p:cNvSpPr txBox="1"/>
          <p:nvPr/>
        </p:nvSpPr>
        <p:spPr>
          <a:xfrm>
            <a:off x="2743200" y="6096000"/>
            <a:ext cx="4007636" cy="369332"/>
          </a:xfrm>
          <a:prstGeom prst="rect">
            <a:avLst/>
          </a:prstGeom>
          <a:noFill/>
        </p:spPr>
        <p:txBody>
          <a:bodyPr wrap="none" rtlCol="0">
            <a:spAutoFit/>
          </a:bodyPr>
          <a:lstStyle/>
          <a:p>
            <a:r>
              <a:rPr lang="en-US" dirty="0" smtClean="0">
                <a:hlinkClick r:id="rId2"/>
              </a:rPr>
              <a:t>https://www.shroud.com/pdfs/craig.pdf</a:t>
            </a:r>
            <a:r>
              <a:rPr lang="en-US" dirty="0" smtClean="0"/>
              <a:t> </a:t>
            </a:r>
            <a:endParaRPr lang="en-US" dirty="0"/>
          </a:p>
        </p:txBody>
      </p:sp>
      <p:grpSp>
        <p:nvGrpSpPr>
          <p:cNvPr id="9" name="Group 8"/>
          <p:cNvGrpSpPr/>
          <p:nvPr/>
        </p:nvGrpSpPr>
        <p:grpSpPr>
          <a:xfrm>
            <a:off x="1295400" y="1219200"/>
            <a:ext cx="7848600" cy="3653126"/>
            <a:chOff x="990600" y="1143000"/>
            <a:chExt cx="7848600" cy="3653126"/>
          </a:xfrm>
        </p:grpSpPr>
        <p:pic>
          <p:nvPicPr>
            <p:cNvPr id="1026" name="Picture 2" descr="http://www.truthbeknown.com/images/shroudreproduction.png"/>
            <p:cNvPicPr>
              <a:picLocks noChangeAspect="1" noChangeArrowheads="1"/>
            </p:cNvPicPr>
            <p:nvPr/>
          </p:nvPicPr>
          <p:blipFill>
            <a:blip r:embed="rId3" cstate="print"/>
            <a:srcRect/>
            <a:stretch>
              <a:fillRect/>
            </a:stretch>
          </p:blipFill>
          <p:spPr bwMode="auto">
            <a:xfrm>
              <a:off x="3505200" y="1143000"/>
              <a:ext cx="5334000" cy="364807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990600" y="1143000"/>
              <a:ext cx="2524125" cy="36531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 D. Wilson"/>
          <p:cNvPicPr>
            <a:picLocks noChangeAspect="1" noChangeArrowheads="1"/>
          </p:cNvPicPr>
          <p:nvPr/>
        </p:nvPicPr>
        <p:blipFill>
          <a:blip r:embed="rId2" cstate="print"/>
          <a:srcRect/>
          <a:stretch>
            <a:fillRect/>
          </a:stretch>
        </p:blipFill>
        <p:spPr bwMode="auto">
          <a:xfrm>
            <a:off x="7315200" y="1"/>
            <a:ext cx="1828800" cy="1375258"/>
          </a:xfrm>
          <a:prstGeom prst="rect">
            <a:avLst/>
          </a:prstGeom>
          <a:noFill/>
        </p:spPr>
      </p:pic>
      <p:sp>
        <p:nvSpPr>
          <p:cNvPr id="2" name="Title 1"/>
          <p:cNvSpPr>
            <a:spLocks noGrp="1"/>
          </p:cNvSpPr>
          <p:nvPr>
            <p:ph type="title"/>
          </p:nvPr>
        </p:nvSpPr>
        <p:spPr/>
        <p:txBody>
          <a:bodyPr/>
          <a:lstStyle/>
          <a:p>
            <a:r>
              <a:rPr lang="en-US" dirty="0" smtClean="0"/>
              <a:t>Shadow Shroud</a:t>
            </a:r>
            <a:endParaRPr lang="en-US" dirty="0"/>
          </a:p>
        </p:txBody>
      </p:sp>
      <p:sp>
        <p:nvSpPr>
          <p:cNvPr id="3" name="Content Placeholder 2"/>
          <p:cNvSpPr>
            <a:spLocks noGrp="1"/>
          </p:cNvSpPr>
          <p:nvPr>
            <p:ph idx="1"/>
          </p:nvPr>
        </p:nvSpPr>
        <p:spPr>
          <a:xfrm>
            <a:off x="1447800" y="1265237"/>
            <a:ext cx="7543800" cy="4525963"/>
          </a:xfrm>
        </p:spPr>
        <p:txBody>
          <a:bodyPr/>
          <a:lstStyle/>
          <a:p>
            <a:r>
              <a:rPr lang="en-US" dirty="0" smtClean="0"/>
              <a:t>N. D. Wilson produced interesting images using painted glass and </a:t>
            </a:r>
            <a:r>
              <a:rPr lang="en-US" dirty="0" smtClean="0"/>
              <a:t>sunlight (2005)</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43</a:t>
            </a:fld>
            <a:endParaRPr lang="en-US" dirty="0"/>
          </a:p>
        </p:txBody>
      </p:sp>
      <p:pic>
        <p:nvPicPr>
          <p:cNvPr id="48130" name="Picture 2" descr="http://www.shadowshroud.com/images/beauchampshroud_small.jpg"/>
          <p:cNvPicPr>
            <a:picLocks noChangeAspect="1" noChangeArrowheads="1"/>
          </p:cNvPicPr>
          <p:nvPr/>
        </p:nvPicPr>
        <p:blipFill>
          <a:blip r:embed="rId3" cstate="print"/>
          <a:srcRect/>
          <a:stretch>
            <a:fillRect/>
          </a:stretch>
        </p:blipFill>
        <p:spPr bwMode="auto">
          <a:xfrm>
            <a:off x="914400" y="2286000"/>
            <a:ext cx="2619375" cy="3571875"/>
          </a:xfrm>
          <a:prstGeom prst="rect">
            <a:avLst/>
          </a:prstGeom>
          <a:noFill/>
        </p:spPr>
      </p:pic>
      <p:pic>
        <p:nvPicPr>
          <p:cNvPr id="48134" name="Picture 6" descr="http://www.shadowshroud.com/images/beauchampparallel.jpg"/>
          <p:cNvPicPr>
            <a:picLocks noChangeAspect="1" noChangeArrowheads="1"/>
          </p:cNvPicPr>
          <p:nvPr/>
        </p:nvPicPr>
        <p:blipFill>
          <a:blip r:embed="rId4" cstate="print"/>
          <a:srcRect/>
          <a:stretch>
            <a:fillRect/>
          </a:stretch>
        </p:blipFill>
        <p:spPr bwMode="auto">
          <a:xfrm>
            <a:off x="4038600" y="2238374"/>
            <a:ext cx="3571875" cy="2181226"/>
          </a:xfrm>
          <a:prstGeom prst="rect">
            <a:avLst/>
          </a:prstGeom>
          <a:noFill/>
        </p:spPr>
      </p:pic>
      <p:pic>
        <p:nvPicPr>
          <p:cNvPr id="48132" name="Picture 4" descr="http://www.shadowshroud.com/images/realandfauxhrouds-topo.JPG"/>
          <p:cNvPicPr>
            <a:picLocks noChangeAspect="1" noChangeArrowheads="1"/>
          </p:cNvPicPr>
          <p:nvPr/>
        </p:nvPicPr>
        <p:blipFill>
          <a:blip r:embed="rId5" cstate="print"/>
          <a:srcRect/>
          <a:stretch>
            <a:fillRect/>
          </a:stretch>
        </p:blipFill>
        <p:spPr bwMode="auto">
          <a:xfrm>
            <a:off x="3657600" y="4314951"/>
            <a:ext cx="4267200" cy="2162049"/>
          </a:xfrm>
          <a:prstGeom prst="rect">
            <a:avLst/>
          </a:prstGeom>
          <a:noFill/>
        </p:spPr>
      </p:pic>
      <p:sp>
        <p:nvSpPr>
          <p:cNvPr id="8" name="Rectangle 7"/>
          <p:cNvSpPr/>
          <p:nvPr/>
        </p:nvSpPr>
        <p:spPr>
          <a:xfrm>
            <a:off x="152400" y="6096000"/>
            <a:ext cx="4289508" cy="369332"/>
          </a:xfrm>
          <a:prstGeom prst="rect">
            <a:avLst/>
          </a:prstGeom>
        </p:spPr>
        <p:txBody>
          <a:bodyPr wrap="none">
            <a:spAutoFit/>
          </a:bodyPr>
          <a:lstStyle/>
          <a:p>
            <a:r>
              <a:rPr lang="en-US" dirty="0" smtClean="0">
                <a:hlinkClick r:id="rId6"/>
              </a:rPr>
              <a:t>http://www.shadowshroud.com/index.htm</a:t>
            </a:r>
            <a:r>
              <a:rPr lang="en-US" dirty="0" smtClean="0"/>
              <a:t> </a:t>
            </a:r>
            <a:endParaRPr lang="en-US" dirty="0"/>
          </a:p>
        </p:txBody>
      </p:sp>
      <p:sp>
        <p:nvSpPr>
          <p:cNvPr id="11" name="Rectangle 10"/>
          <p:cNvSpPr/>
          <p:nvPr/>
        </p:nvSpPr>
        <p:spPr>
          <a:xfrm>
            <a:off x="228600" y="5791200"/>
            <a:ext cx="6019800" cy="369332"/>
          </a:xfrm>
          <a:prstGeom prst="rect">
            <a:avLst/>
          </a:prstGeom>
        </p:spPr>
        <p:txBody>
          <a:bodyPr wrap="square">
            <a:spAutoFit/>
          </a:bodyPr>
          <a:lstStyle/>
          <a:p>
            <a:r>
              <a:rPr lang="en-US" dirty="0" smtClean="0">
                <a:hlinkClick r:id="rId7"/>
              </a:rPr>
              <a:t>http://shroudstory.com/2014/12/12/only-the-shadow-knows/</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smtClean="0"/>
              <a:t>Scorch Experiment</a:t>
            </a:r>
            <a:endParaRPr lang="en-US" sz="5400" dirty="0"/>
          </a:p>
        </p:txBody>
      </p:sp>
      <p:sp>
        <p:nvSpPr>
          <p:cNvPr id="6" name="Content Placeholder 5"/>
          <p:cNvSpPr>
            <a:spLocks noGrp="1"/>
          </p:cNvSpPr>
          <p:nvPr>
            <p:ph idx="1"/>
          </p:nvPr>
        </p:nvSpPr>
        <p:spPr>
          <a:xfrm>
            <a:off x="5334000" y="1295400"/>
            <a:ext cx="3810000" cy="4525963"/>
          </a:xfrm>
        </p:spPr>
        <p:txBody>
          <a:bodyPr>
            <a:normAutofit fontScale="92500" lnSpcReduction="10000"/>
          </a:bodyPr>
          <a:lstStyle/>
          <a:p>
            <a:r>
              <a:rPr lang="en-US" dirty="0" smtClean="0"/>
              <a:t>Done by skeptic Colin Berry with a small brass crucifix</a:t>
            </a:r>
          </a:p>
          <a:p>
            <a:r>
              <a:rPr lang="en-US" dirty="0" smtClean="0"/>
              <a:t>Not clear how well it would scale</a:t>
            </a:r>
          </a:p>
          <a:p>
            <a:r>
              <a:rPr lang="en-US" dirty="0" smtClean="0"/>
              <a:t>Provides some apparent </a:t>
            </a:r>
            <a:r>
              <a:rPr lang="en-US" dirty="0" smtClean="0"/>
              <a:t>3D</a:t>
            </a:r>
          </a:p>
          <a:p>
            <a:r>
              <a:rPr lang="en-US" dirty="0" smtClean="0"/>
              <a:t>Problem: Scorches fluoresce and image does not fluoresce</a:t>
            </a:r>
            <a:endParaRPr lang="en-US" dirty="0" smtClean="0"/>
          </a:p>
          <a:p>
            <a:pPr>
              <a:buNone/>
            </a:pP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44</a:t>
            </a:fld>
            <a:endParaRPr lang="en-US" dirty="0"/>
          </a:p>
        </p:txBody>
      </p:sp>
      <p:pic>
        <p:nvPicPr>
          <p:cNvPr id="33794" name="Picture 2" descr="https://shroudofturinwithoutallthehype.files.wordpress.com/2013/11/dorsal-images-in-imagej-cropped.png"/>
          <p:cNvPicPr>
            <a:picLocks noChangeAspect="1" noChangeArrowheads="1"/>
          </p:cNvPicPr>
          <p:nvPr/>
        </p:nvPicPr>
        <p:blipFill>
          <a:blip r:embed="rId2" cstate="print"/>
          <a:srcRect/>
          <a:stretch>
            <a:fillRect/>
          </a:stretch>
        </p:blipFill>
        <p:spPr bwMode="auto">
          <a:xfrm>
            <a:off x="-381000" y="1905000"/>
            <a:ext cx="5715000" cy="3478904"/>
          </a:xfrm>
          <a:prstGeom prst="rect">
            <a:avLst/>
          </a:prstGeom>
          <a:noFill/>
        </p:spPr>
      </p:pic>
      <p:sp>
        <p:nvSpPr>
          <p:cNvPr id="7" name="TextBox 6"/>
          <p:cNvSpPr txBox="1"/>
          <p:nvPr/>
        </p:nvSpPr>
        <p:spPr>
          <a:xfrm>
            <a:off x="76200" y="5791200"/>
            <a:ext cx="6781800" cy="923330"/>
          </a:xfrm>
          <a:prstGeom prst="rect">
            <a:avLst/>
          </a:prstGeom>
          <a:noFill/>
        </p:spPr>
        <p:txBody>
          <a:bodyPr wrap="square" rtlCol="0">
            <a:spAutoFit/>
          </a:bodyPr>
          <a:lstStyle/>
          <a:p>
            <a:r>
              <a:rPr lang="en-US" dirty="0" smtClean="0">
                <a:hlinkClick r:id="rId3"/>
              </a:rPr>
              <a:t>https://shroudofturinwithoutallthehype.wordpress.com/2013/11/14/a-challenging-scorch-assignment-that-i-had-been-putting-off-and-off-and-off/</a:t>
            </a:r>
            <a:r>
              <a:rPr lang="en-US" dirty="0" smtClean="0"/>
              <a:t> </a:t>
            </a:r>
            <a:endParaRPr lang="en-US" dirty="0"/>
          </a:p>
        </p:txBody>
      </p:sp>
      <p:pic>
        <p:nvPicPr>
          <p:cNvPr id="10242" name="Picture 2" descr="https://shroudofturinwithoutallthehype.files.wordpress.com/2012/11/thumb-nail-moi-krakow-2012-labelled.jpg?w=138&amp;h=149"/>
          <p:cNvPicPr>
            <a:picLocks noChangeAspect="1" noChangeArrowheads="1"/>
          </p:cNvPicPr>
          <p:nvPr/>
        </p:nvPicPr>
        <p:blipFill>
          <a:blip r:embed="rId4" cstate="print"/>
          <a:srcRect/>
          <a:stretch>
            <a:fillRect/>
          </a:stretch>
        </p:blipFill>
        <p:spPr bwMode="auto">
          <a:xfrm>
            <a:off x="7829550" y="0"/>
            <a:ext cx="1314450" cy="14192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152400" y="2514600"/>
            <a:ext cx="3790950" cy="3962400"/>
          </a:xfrm>
          <a:prstGeom prst="rect">
            <a:avLst/>
          </a:prstGeom>
          <a:noFill/>
          <a:ln w="9525">
            <a:noFill/>
            <a:miter lim="800000"/>
            <a:headEnd/>
            <a:tailEnd/>
          </a:ln>
        </p:spPr>
      </p:pic>
      <p:sp>
        <p:nvSpPr>
          <p:cNvPr id="2" name="Title 1"/>
          <p:cNvSpPr>
            <a:spLocks noGrp="1"/>
          </p:cNvSpPr>
          <p:nvPr>
            <p:ph type="title"/>
          </p:nvPr>
        </p:nvSpPr>
        <p:spPr>
          <a:xfrm>
            <a:off x="762000" y="228600"/>
            <a:ext cx="8229600" cy="1143000"/>
          </a:xfrm>
        </p:spPr>
        <p:txBody>
          <a:bodyPr>
            <a:normAutofit fontScale="90000"/>
          </a:bodyPr>
          <a:lstStyle/>
          <a:p>
            <a:r>
              <a:rPr lang="en-US" dirty="0" smtClean="0"/>
              <a:t>Leonardo </a:t>
            </a:r>
            <a:r>
              <a:rPr lang="en-US" dirty="0" err="1" smtClean="0"/>
              <a:t>da</a:t>
            </a:r>
            <a:r>
              <a:rPr lang="en-US" dirty="0" smtClean="0"/>
              <a:t> Vinci Painted It </a:t>
            </a:r>
            <a:br>
              <a:rPr lang="en-US" dirty="0" smtClean="0"/>
            </a:br>
            <a:r>
              <a:rPr lang="en-US" dirty="0" smtClean="0"/>
              <a:t>(</a:t>
            </a:r>
            <a:r>
              <a:rPr lang="en-US" dirty="0" smtClean="0"/>
              <a:t>15 April 1452 – 2 May </a:t>
            </a:r>
            <a:r>
              <a:rPr lang="en-US" dirty="0" smtClean="0"/>
              <a:t>1519)</a:t>
            </a:r>
            <a:endParaRPr lang="en-US" dirty="0"/>
          </a:p>
        </p:txBody>
      </p:sp>
      <p:sp>
        <p:nvSpPr>
          <p:cNvPr id="3" name="Content Placeholder 2"/>
          <p:cNvSpPr>
            <a:spLocks noGrp="1"/>
          </p:cNvSpPr>
          <p:nvPr>
            <p:ph idx="1"/>
          </p:nvPr>
        </p:nvSpPr>
        <p:spPr>
          <a:xfrm>
            <a:off x="685800" y="1447799"/>
            <a:ext cx="8686800" cy="1295401"/>
          </a:xfrm>
        </p:spPr>
        <p:txBody>
          <a:bodyPr>
            <a:normAutofit fontScale="92500" lnSpcReduction="20000"/>
          </a:bodyPr>
          <a:lstStyle/>
          <a:p>
            <a:r>
              <a:rPr lang="en-US" dirty="0" smtClean="0"/>
              <a:t>Clive Prince &amp; Lynn </a:t>
            </a:r>
            <a:r>
              <a:rPr lang="en-US" dirty="0" err="1" smtClean="0"/>
              <a:t>Picknett</a:t>
            </a:r>
            <a:r>
              <a:rPr lang="en-US" dirty="0" smtClean="0"/>
              <a:t> think Leonardo faked the shroud and use his Savior of the World painting to try to prove it.</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45</a:t>
            </a:fld>
            <a:endParaRPr lang="en-US"/>
          </a:p>
        </p:txBody>
      </p:sp>
      <p:pic>
        <p:nvPicPr>
          <p:cNvPr id="40962" name="Picture 2"/>
          <p:cNvPicPr>
            <a:picLocks noChangeAspect="1" noChangeArrowheads="1"/>
          </p:cNvPicPr>
          <p:nvPr/>
        </p:nvPicPr>
        <p:blipFill>
          <a:blip r:embed="rId3" cstate="print"/>
          <a:srcRect/>
          <a:stretch>
            <a:fillRect/>
          </a:stretch>
        </p:blipFill>
        <p:spPr bwMode="auto">
          <a:xfrm>
            <a:off x="3962400" y="2581275"/>
            <a:ext cx="5029200" cy="3895725"/>
          </a:xfrm>
          <a:prstGeom prst="rect">
            <a:avLst/>
          </a:prstGeom>
          <a:noFill/>
          <a:ln w="9525">
            <a:noFill/>
            <a:miter lim="800000"/>
            <a:headEnd/>
            <a:tailEnd/>
          </a:ln>
        </p:spPr>
      </p:pic>
      <p:sp>
        <p:nvSpPr>
          <p:cNvPr id="8" name="TextBox 7"/>
          <p:cNvSpPr txBox="1"/>
          <p:nvPr/>
        </p:nvSpPr>
        <p:spPr>
          <a:xfrm>
            <a:off x="3962400" y="2221468"/>
            <a:ext cx="4971554" cy="369332"/>
          </a:xfrm>
          <a:prstGeom prst="rect">
            <a:avLst/>
          </a:prstGeom>
          <a:noFill/>
        </p:spPr>
        <p:txBody>
          <a:bodyPr wrap="none" rtlCol="0">
            <a:spAutoFit/>
          </a:bodyPr>
          <a:lstStyle/>
          <a:p>
            <a:r>
              <a:rPr lang="en-US" dirty="0" smtClean="0">
                <a:hlinkClick r:id="rId4"/>
              </a:rPr>
              <a:t>https://www.youtube.com/watch?v=N382dggI4C0</a:t>
            </a: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normAutofit/>
          </a:bodyPr>
          <a:lstStyle/>
          <a:p>
            <a:r>
              <a:rPr lang="en-US" sz="6000" dirty="0" smtClean="0"/>
              <a:t>One Small Problem</a:t>
            </a:r>
            <a:endParaRPr lang="en-US" sz="6000" dirty="0"/>
          </a:p>
        </p:txBody>
      </p:sp>
      <p:sp>
        <p:nvSpPr>
          <p:cNvPr id="3" name="Content Placeholder 2"/>
          <p:cNvSpPr>
            <a:spLocks noGrp="1"/>
          </p:cNvSpPr>
          <p:nvPr>
            <p:ph idx="1"/>
          </p:nvPr>
        </p:nvSpPr>
        <p:spPr>
          <a:xfrm>
            <a:off x="3810000" y="1798637"/>
            <a:ext cx="5257800" cy="4525963"/>
          </a:xfrm>
        </p:spPr>
        <p:txBody>
          <a:bodyPr/>
          <a:lstStyle/>
          <a:p>
            <a:r>
              <a:rPr lang="en-US" dirty="0" smtClean="0"/>
              <a:t>Leonardo was not born until almost 100 years after the shroud was being shown in </a:t>
            </a:r>
            <a:r>
              <a:rPr lang="en-US" dirty="0" err="1" smtClean="0"/>
              <a:t>Lirey</a:t>
            </a:r>
            <a:endParaRPr lang="en-US" dirty="0" smtClean="0"/>
          </a:p>
          <a:p>
            <a:r>
              <a:rPr lang="en-US" dirty="0" smtClean="0"/>
              <a:t>A more obvious explanation for the </a:t>
            </a:r>
            <a:r>
              <a:rPr lang="en-US" dirty="0" err="1" smtClean="0"/>
              <a:t>Salvator</a:t>
            </a:r>
            <a:r>
              <a:rPr lang="en-US" dirty="0" smtClean="0"/>
              <a:t> Mundi of Leonardo is that he modeled it on the shroud</a:t>
            </a:r>
            <a:endParaRPr lang="en-US" dirty="0"/>
          </a:p>
        </p:txBody>
      </p:sp>
      <p:sp>
        <p:nvSpPr>
          <p:cNvPr id="4" name="Footer Placeholder 3"/>
          <p:cNvSpPr>
            <a:spLocks noGrp="1"/>
          </p:cNvSpPr>
          <p:nvPr>
            <p:ph type="ftr" sz="quarter" idx="11"/>
          </p:nvPr>
        </p:nvSpPr>
        <p:spPr>
          <a:xfrm>
            <a:off x="5181600" y="6356350"/>
            <a:ext cx="2895600" cy="365125"/>
          </a:xfrm>
        </p:spPr>
        <p:txBody>
          <a:bodyPr/>
          <a:lstStyle/>
          <a:p>
            <a:r>
              <a:rPr lang="en-US" dirty="0" smtClean="0"/>
              <a:t>An Enduring Mystery © 2015 R. Schneider</a:t>
            </a:r>
            <a:endParaRPr lang="en-US" dirty="0"/>
          </a:p>
        </p:txBody>
      </p:sp>
      <p:sp>
        <p:nvSpPr>
          <p:cNvPr id="5" name="Slide Number Placeholder 4"/>
          <p:cNvSpPr>
            <a:spLocks noGrp="1"/>
          </p:cNvSpPr>
          <p:nvPr>
            <p:ph type="sldNum" sz="quarter" idx="12"/>
          </p:nvPr>
        </p:nvSpPr>
        <p:spPr/>
        <p:txBody>
          <a:bodyPr/>
          <a:lstStyle/>
          <a:p>
            <a:fld id="{48A028EF-D103-4C28-9A2D-9D4A318C56C1}" type="slidenum">
              <a:rPr lang="en-US" smtClean="0"/>
              <a:pPr/>
              <a:t>46</a:t>
            </a:fld>
            <a:endParaRPr lang="en-US"/>
          </a:p>
        </p:txBody>
      </p:sp>
      <p:pic>
        <p:nvPicPr>
          <p:cNvPr id="52226" name="Picture 2" descr="http://karljaspers23.files.wordpress.com/2013/07/salvator-mundi-davinci.png?w=450&amp;h=661"/>
          <p:cNvPicPr>
            <a:picLocks noChangeAspect="1" noChangeArrowheads="1"/>
          </p:cNvPicPr>
          <p:nvPr/>
        </p:nvPicPr>
        <p:blipFill>
          <a:blip r:embed="rId2" cstate="print"/>
          <a:srcRect/>
          <a:stretch>
            <a:fillRect/>
          </a:stretch>
        </p:blipFill>
        <p:spPr bwMode="auto">
          <a:xfrm>
            <a:off x="152400" y="1752600"/>
            <a:ext cx="3505200" cy="515934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shroud.com/allen.jpg"/>
          <p:cNvPicPr>
            <a:picLocks noChangeAspect="1" noChangeArrowheads="1"/>
          </p:cNvPicPr>
          <p:nvPr/>
        </p:nvPicPr>
        <p:blipFill>
          <a:blip r:embed="rId2" cstate="print"/>
          <a:srcRect/>
          <a:stretch>
            <a:fillRect/>
          </a:stretch>
        </p:blipFill>
        <p:spPr bwMode="auto">
          <a:xfrm>
            <a:off x="76200" y="3962400"/>
            <a:ext cx="1803283" cy="2531371"/>
          </a:xfrm>
          <a:prstGeom prst="rect">
            <a:avLst/>
          </a:prstGeom>
          <a:noFill/>
        </p:spPr>
      </p:pic>
      <p:pic>
        <p:nvPicPr>
          <p:cNvPr id="22530" name="Picture 2" descr="http://www.reviewofreligions.org/wp-content/uploads/2002/04/Figure-1.jpg"/>
          <p:cNvPicPr>
            <a:picLocks noChangeAspect="1" noChangeArrowheads="1"/>
          </p:cNvPicPr>
          <p:nvPr/>
        </p:nvPicPr>
        <p:blipFill>
          <a:blip r:embed="rId3" cstate="print"/>
          <a:srcRect/>
          <a:stretch>
            <a:fillRect/>
          </a:stretch>
        </p:blipFill>
        <p:spPr bwMode="auto">
          <a:xfrm>
            <a:off x="6743700" y="618868"/>
            <a:ext cx="2400300" cy="6162932"/>
          </a:xfrm>
          <a:prstGeom prst="rect">
            <a:avLst/>
          </a:prstGeom>
          <a:noFill/>
        </p:spPr>
      </p:pic>
      <p:sp>
        <p:nvSpPr>
          <p:cNvPr id="5" name="Title 4"/>
          <p:cNvSpPr>
            <a:spLocks noGrp="1"/>
          </p:cNvSpPr>
          <p:nvPr>
            <p:ph type="title"/>
          </p:nvPr>
        </p:nvSpPr>
        <p:spPr>
          <a:xfrm>
            <a:off x="1143000" y="381000"/>
            <a:ext cx="7162800" cy="1143000"/>
          </a:xfrm>
        </p:spPr>
        <p:txBody>
          <a:bodyPr>
            <a:normAutofit/>
          </a:bodyPr>
          <a:lstStyle/>
          <a:p>
            <a:r>
              <a:rPr lang="en-US" sz="5400" dirty="0" smtClean="0"/>
              <a:t>Medieval Photograph</a:t>
            </a:r>
            <a:endParaRPr lang="en-US" sz="5400" dirty="0"/>
          </a:p>
        </p:txBody>
      </p:sp>
      <p:sp>
        <p:nvSpPr>
          <p:cNvPr id="6" name="Content Placeholder 5"/>
          <p:cNvSpPr>
            <a:spLocks noGrp="1"/>
          </p:cNvSpPr>
          <p:nvPr>
            <p:ph idx="1"/>
          </p:nvPr>
        </p:nvSpPr>
        <p:spPr>
          <a:xfrm>
            <a:off x="1371600" y="1371600"/>
            <a:ext cx="6096000" cy="4525963"/>
          </a:xfrm>
        </p:spPr>
        <p:txBody>
          <a:bodyPr>
            <a:normAutofit/>
          </a:bodyPr>
          <a:lstStyle/>
          <a:p>
            <a:r>
              <a:rPr lang="en-US" dirty="0" smtClean="0"/>
              <a:t>Prof</a:t>
            </a:r>
            <a:r>
              <a:rPr lang="en-US" dirty="0" smtClean="0"/>
              <a:t>. Nicholas Allen Postulates </a:t>
            </a:r>
            <a:r>
              <a:rPr lang="en-US" dirty="0" smtClean="0"/>
              <a:t>minimum of two and possibly three exposures over a period of weeks to obtain the images</a:t>
            </a:r>
          </a:p>
          <a:p>
            <a:pPr lvl="1"/>
            <a:r>
              <a:rPr lang="en-US" dirty="0" smtClean="0"/>
              <a:t>doesn't address the blood</a:t>
            </a:r>
          </a:p>
          <a:p>
            <a:pPr lvl="1"/>
            <a:r>
              <a:rPr lang="en-US" dirty="0" smtClean="0"/>
              <a:t>images not 3D</a:t>
            </a:r>
          </a:p>
          <a:p>
            <a:pPr lvl="1"/>
            <a:r>
              <a:rPr lang="en-US" dirty="0" smtClean="0"/>
              <a:t>uses materials not found on shroud</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47</a:t>
            </a:fld>
            <a:endParaRPr lang="en-US"/>
          </a:p>
        </p:txBody>
      </p:sp>
      <p:sp>
        <p:nvSpPr>
          <p:cNvPr id="8" name="TextBox 7"/>
          <p:cNvSpPr txBox="1"/>
          <p:nvPr/>
        </p:nvSpPr>
        <p:spPr>
          <a:xfrm>
            <a:off x="2057400" y="5486400"/>
            <a:ext cx="4343400" cy="923330"/>
          </a:xfrm>
          <a:prstGeom prst="rect">
            <a:avLst/>
          </a:prstGeom>
          <a:noFill/>
        </p:spPr>
        <p:txBody>
          <a:bodyPr wrap="square" rtlCol="0">
            <a:spAutoFit/>
          </a:bodyPr>
          <a:lstStyle/>
          <a:p>
            <a:r>
              <a:rPr lang="en-US" dirty="0" smtClean="0">
                <a:hlinkClick r:id="rId4"/>
              </a:rPr>
              <a:t>http://www.reviewofreligions.org/385/is-the-shroud-of-turin-a-medieval-photograph-a-critical-examination-of-the-theory/</a:t>
            </a:r>
            <a:r>
              <a:rPr lang="en-US" dirty="0" smtClean="0"/>
              <a:t> </a:t>
            </a:r>
            <a:endParaRPr lang="en-US" dirty="0"/>
          </a:p>
        </p:txBody>
      </p:sp>
      <p:sp>
        <p:nvSpPr>
          <p:cNvPr id="9" name="TextBox 8"/>
          <p:cNvSpPr txBox="1"/>
          <p:nvPr/>
        </p:nvSpPr>
        <p:spPr>
          <a:xfrm>
            <a:off x="2057400" y="5181600"/>
            <a:ext cx="2850396" cy="369332"/>
          </a:xfrm>
          <a:prstGeom prst="rect">
            <a:avLst/>
          </a:prstGeom>
          <a:noFill/>
        </p:spPr>
        <p:txBody>
          <a:bodyPr wrap="none" rtlCol="0">
            <a:spAutoFit/>
          </a:bodyPr>
          <a:lstStyle/>
          <a:p>
            <a:r>
              <a:rPr lang="en-US" dirty="0" smtClean="0"/>
              <a:t>Critique by Barrie </a:t>
            </a:r>
            <a:r>
              <a:rPr lang="en-US" dirty="0" err="1" smtClean="0"/>
              <a:t>Schwortz</a:t>
            </a:r>
            <a:r>
              <a:rPr lang="en-US" dirty="0" smtClean="0"/>
              <a:t>: </a:t>
            </a:r>
            <a:endParaRPr lang="en-US" dirty="0"/>
          </a:p>
        </p:txBody>
      </p:sp>
      <p:pic>
        <p:nvPicPr>
          <p:cNvPr id="22532" name="Picture 4" descr="http://photo.issuu.com/nicholasallen7/photo_large.jpg"/>
          <p:cNvPicPr>
            <a:picLocks noChangeAspect="1" noChangeArrowheads="1"/>
          </p:cNvPicPr>
          <p:nvPr/>
        </p:nvPicPr>
        <p:blipFill>
          <a:blip r:embed="rId5" cstate="print"/>
          <a:srcRect/>
          <a:stretch>
            <a:fillRect/>
          </a:stretch>
        </p:blipFill>
        <p:spPr bwMode="auto">
          <a:xfrm>
            <a:off x="228600" y="2286000"/>
            <a:ext cx="1524000" cy="1524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4495800" cy="1143000"/>
          </a:xfrm>
        </p:spPr>
        <p:txBody>
          <a:bodyPr>
            <a:noAutofit/>
          </a:bodyPr>
          <a:lstStyle/>
          <a:p>
            <a:r>
              <a:rPr lang="en-US" sz="5400" dirty="0" smtClean="0"/>
              <a:t>Dan Porter </a:t>
            </a:r>
            <a:r>
              <a:rPr lang="en-US" sz="5400" dirty="0" smtClean="0"/>
              <a:t/>
            </a:r>
            <a:br>
              <a:rPr lang="en-US" sz="5400" dirty="0" smtClean="0"/>
            </a:br>
            <a:r>
              <a:rPr lang="en-US" sz="5400" dirty="0" smtClean="0"/>
              <a:t>Checks </a:t>
            </a:r>
            <a:r>
              <a:rPr lang="en-US" sz="5400" dirty="0" smtClean="0"/>
              <a:t>In</a:t>
            </a:r>
            <a:endParaRPr lang="en-US" sz="5400" dirty="0"/>
          </a:p>
        </p:txBody>
      </p:sp>
      <p:sp>
        <p:nvSpPr>
          <p:cNvPr id="3" name="Content Placeholder 2"/>
          <p:cNvSpPr>
            <a:spLocks noGrp="1"/>
          </p:cNvSpPr>
          <p:nvPr>
            <p:ph idx="1"/>
          </p:nvPr>
        </p:nvSpPr>
        <p:spPr>
          <a:xfrm>
            <a:off x="0" y="2057400"/>
            <a:ext cx="4724400" cy="4525963"/>
          </a:xfrm>
        </p:spPr>
        <p:txBody>
          <a:bodyPr>
            <a:normAutofit fontScale="92500"/>
          </a:bodyPr>
          <a:lstStyle/>
          <a:p>
            <a:r>
              <a:rPr lang="en-US" dirty="0" smtClean="0"/>
              <a:t>Dan runs shroudstory.com</a:t>
            </a:r>
          </a:p>
          <a:p>
            <a:r>
              <a:rPr lang="en-US" dirty="0" smtClean="0"/>
              <a:t>Rather a humorous example of poking fun at those who come up with theories of shroud fakery.</a:t>
            </a:r>
          </a:p>
          <a:p>
            <a:r>
              <a:rPr lang="en-US" dirty="0" smtClean="0"/>
              <a:t>This was titled: </a:t>
            </a:r>
            <a:r>
              <a:rPr lang="en-US" b="1" dirty="0" smtClean="0"/>
              <a:t>Inspired by Colin Berry’s Experiments with Lemons . . .</a:t>
            </a:r>
          </a:p>
          <a:p>
            <a:endParaRPr lang="en-US" dirty="0"/>
          </a:p>
        </p:txBody>
      </p:sp>
      <p:sp>
        <p:nvSpPr>
          <p:cNvPr id="4" name="Footer Placeholder 3"/>
          <p:cNvSpPr>
            <a:spLocks noGrp="1"/>
          </p:cNvSpPr>
          <p:nvPr>
            <p:ph type="ftr" sz="quarter" idx="11"/>
          </p:nvPr>
        </p:nvSpPr>
        <p:spPr>
          <a:xfrm>
            <a:off x="2590800" y="6019800"/>
            <a:ext cx="2895600" cy="365125"/>
          </a:xfrm>
        </p:spPr>
        <p:txBody>
          <a:bodyPr/>
          <a:lstStyle/>
          <a:p>
            <a:r>
              <a:rPr lang="en-US" dirty="0" smtClean="0"/>
              <a:t>An Enduring Mystery © 2015 R. Schneider</a:t>
            </a:r>
            <a:endParaRPr lang="en-US" dirty="0"/>
          </a:p>
        </p:txBody>
      </p:sp>
      <p:sp>
        <p:nvSpPr>
          <p:cNvPr id="5" name="Slide Number Placeholder 4"/>
          <p:cNvSpPr>
            <a:spLocks noGrp="1"/>
          </p:cNvSpPr>
          <p:nvPr>
            <p:ph type="sldNum" sz="quarter" idx="12"/>
          </p:nvPr>
        </p:nvSpPr>
        <p:spPr/>
        <p:txBody>
          <a:bodyPr/>
          <a:lstStyle/>
          <a:p>
            <a:fld id="{48A028EF-D103-4C28-9A2D-9D4A318C56C1}" type="slidenum">
              <a:rPr lang="en-US" smtClean="0"/>
              <a:pPr/>
              <a:t>48</a:t>
            </a:fld>
            <a:endParaRPr lang="en-US"/>
          </a:p>
        </p:txBody>
      </p:sp>
      <p:sp>
        <p:nvSpPr>
          <p:cNvPr id="7" name="TextBox 6"/>
          <p:cNvSpPr txBox="1"/>
          <p:nvPr/>
        </p:nvSpPr>
        <p:spPr>
          <a:xfrm>
            <a:off x="0" y="6324600"/>
            <a:ext cx="8474949" cy="369332"/>
          </a:xfrm>
          <a:prstGeom prst="rect">
            <a:avLst/>
          </a:prstGeom>
          <a:noFill/>
        </p:spPr>
        <p:txBody>
          <a:bodyPr wrap="none" rtlCol="0">
            <a:spAutoFit/>
          </a:bodyPr>
          <a:lstStyle/>
          <a:p>
            <a:r>
              <a:rPr lang="en-US" dirty="0" smtClean="0">
                <a:hlinkClick r:id="rId2"/>
              </a:rPr>
              <a:t>http://shroudstory.com/2014/09/30/inspired-by-colin-berrys-experiments-with-lemons/</a:t>
            </a:r>
            <a:r>
              <a:rPr lang="en-US" dirty="0" smtClean="0"/>
              <a:t> </a:t>
            </a:r>
            <a:endParaRPr lang="en-US" dirty="0"/>
          </a:p>
        </p:txBody>
      </p:sp>
      <p:pic>
        <p:nvPicPr>
          <p:cNvPr id="7174" name="Picture 6" descr="http://shroudofturin.files.wordpress.com/2010/11/porter05.jpg?w=120h=150"/>
          <p:cNvPicPr>
            <a:picLocks noChangeAspect="1" noChangeArrowheads="1"/>
          </p:cNvPicPr>
          <p:nvPr/>
        </p:nvPicPr>
        <p:blipFill>
          <a:blip r:embed="rId3" cstate="print"/>
          <a:srcRect/>
          <a:stretch>
            <a:fillRect/>
          </a:stretch>
        </p:blipFill>
        <p:spPr bwMode="auto">
          <a:xfrm>
            <a:off x="7543800" y="0"/>
            <a:ext cx="1524000" cy="1879600"/>
          </a:xfrm>
          <a:prstGeom prst="rect">
            <a:avLst/>
          </a:prstGeom>
          <a:noFill/>
        </p:spPr>
      </p:pic>
      <p:pic>
        <p:nvPicPr>
          <p:cNvPr id="9" name="Picture 8" descr="EnrieFaceCBChalk.png"/>
          <p:cNvPicPr>
            <a:picLocks noChangeAspect="1"/>
          </p:cNvPicPr>
          <p:nvPr/>
        </p:nvPicPr>
        <p:blipFill>
          <a:blip r:embed="rId4" cstate="print"/>
          <a:stretch>
            <a:fillRect/>
          </a:stretch>
        </p:blipFill>
        <p:spPr>
          <a:xfrm>
            <a:off x="6551950" y="2667000"/>
            <a:ext cx="2592049" cy="2981763"/>
          </a:xfrm>
          <a:prstGeom prst="rect">
            <a:avLst/>
          </a:prstGeom>
        </p:spPr>
      </p:pic>
      <p:pic>
        <p:nvPicPr>
          <p:cNvPr id="35842" name="Picture 2" descr="image"/>
          <p:cNvPicPr>
            <a:picLocks noChangeAspect="1" noChangeArrowheads="1"/>
          </p:cNvPicPr>
          <p:nvPr/>
        </p:nvPicPr>
        <p:blipFill>
          <a:blip r:embed="rId5" cstate="print"/>
          <a:srcRect/>
          <a:stretch>
            <a:fillRect/>
          </a:stretch>
        </p:blipFill>
        <p:spPr bwMode="auto">
          <a:xfrm>
            <a:off x="4563998" y="152400"/>
            <a:ext cx="2294002" cy="3276600"/>
          </a:xfrm>
          <a:prstGeom prst="rect">
            <a:avLst/>
          </a:prstGeom>
          <a:noFill/>
        </p:spPr>
      </p:pic>
      <p:sp>
        <p:nvSpPr>
          <p:cNvPr id="10" name="TextBox 9"/>
          <p:cNvSpPr txBox="1"/>
          <p:nvPr/>
        </p:nvSpPr>
        <p:spPr>
          <a:xfrm>
            <a:off x="6556638" y="5486400"/>
            <a:ext cx="2434962" cy="646331"/>
          </a:xfrm>
          <a:prstGeom prst="rect">
            <a:avLst/>
          </a:prstGeom>
          <a:noFill/>
        </p:spPr>
        <p:txBody>
          <a:bodyPr wrap="none" rtlCol="0">
            <a:spAutoFit/>
          </a:bodyPr>
          <a:lstStyle/>
          <a:p>
            <a:pPr algn="ctr"/>
            <a:r>
              <a:rPr lang="en-US" dirty="0" smtClean="0"/>
              <a:t>So I Couldn't Resist</a:t>
            </a:r>
          </a:p>
          <a:p>
            <a:pPr algn="ctr"/>
            <a:r>
              <a:rPr lang="en-US" dirty="0" err="1" smtClean="0"/>
              <a:t>Photoshopping</a:t>
            </a:r>
            <a:r>
              <a:rPr lang="en-US" dirty="0" smtClean="0"/>
              <a:t> One Too</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a:bodyPr>
          <a:lstStyle/>
          <a:p>
            <a:r>
              <a:rPr lang="en-US" sz="5400" dirty="0" smtClean="0"/>
              <a:t>The Shroud Inspires Artists</a:t>
            </a:r>
            <a:endParaRPr lang="en-US" sz="5400" dirty="0"/>
          </a:p>
        </p:txBody>
      </p:sp>
      <p:sp>
        <p:nvSpPr>
          <p:cNvPr id="3" name="Content Placeholder 2"/>
          <p:cNvSpPr>
            <a:spLocks noGrp="1"/>
          </p:cNvSpPr>
          <p:nvPr>
            <p:ph idx="1"/>
          </p:nvPr>
        </p:nvSpPr>
        <p:spPr>
          <a:xfrm>
            <a:off x="990600" y="1066800"/>
            <a:ext cx="8229600" cy="4525963"/>
          </a:xfrm>
        </p:spPr>
        <p:txBody>
          <a:bodyPr>
            <a:normAutofit/>
          </a:bodyPr>
          <a:lstStyle/>
          <a:p>
            <a:r>
              <a:rPr lang="en-US" sz="2800" dirty="0" smtClean="0"/>
              <a:t>The Mysterious And Moving Character Of The Shroud Has Inspired Artists To Produce Shroud Representations</a:t>
            </a:r>
          </a:p>
          <a:p>
            <a:r>
              <a:rPr lang="en-US" sz="2800" dirty="0" smtClean="0"/>
              <a:t>This May Account As We Have Seen For The 6</a:t>
            </a:r>
            <a:r>
              <a:rPr lang="en-US" sz="2800" baseline="30000" dirty="0" smtClean="0"/>
              <a:t>th</a:t>
            </a:r>
            <a:r>
              <a:rPr lang="en-US" sz="2800" dirty="0" smtClean="0"/>
              <a:t> Century Art Explosion Noted By </a:t>
            </a:r>
            <a:r>
              <a:rPr lang="en-US" sz="2800" dirty="0" err="1" smtClean="0"/>
              <a:t>Vignon</a:t>
            </a:r>
            <a:endParaRPr lang="en-US" sz="2800" dirty="0"/>
          </a:p>
        </p:txBody>
      </p:sp>
      <p:sp>
        <p:nvSpPr>
          <p:cNvPr id="4" name="Footer Placeholder 3"/>
          <p:cNvSpPr>
            <a:spLocks noGrp="1"/>
          </p:cNvSpPr>
          <p:nvPr>
            <p:ph type="ftr" sz="quarter" idx="11"/>
          </p:nvPr>
        </p:nvSpPr>
        <p:spPr>
          <a:xfrm>
            <a:off x="5257800" y="6356350"/>
            <a:ext cx="2895600" cy="365125"/>
          </a:xfrm>
        </p:spPr>
        <p:txBody>
          <a:bodyPr/>
          <a:lstStyle/>
          <a:p>
            <a:r>
              <a:rPr lang="en-US" dirty="0" smtClean="0"/>
              <a:t>An Enduring Mystery © 2015 R. Schneider</a:t>
            </a:r>
            <a:endParaRPr lang="en-US" dirty="0"/>
          </a:p>
        </p:txBody>
      </p:sp>
      <p:sp>
        <p:nvSpPr>
          <p:cNvPr id="5" name="Slide Number Placeholder 4"/>
          <p:cNvSpPr>
            <a:spLocks noGrp="1"/>
          </p:cNvSpPr>
          <p:nvPr>
            <p:ph type="sldNum" sz="quarter" idx="12"/>
          </p:nvPr>
        </p:nvSpPr>
        <p:spPr/>
        <p:txBody>
          <a:bodyPr/>
          <a:lstStyle/>
          <a:p>
            <a:fld id="{48A028EF-D103-4C28-9A2D-9D4A318C56C1}" type="slidenum">
              <a:rPr lang="en-US" smtClean="0"/>
              <a:pPr/>
              <a:t>49</a:t>
            </a:fld>
            <a:endParaRPr lang="en-US"/>
          </a:p>
        </p:txBody>
      </p:sp>
      <p:pic>
        <p:nvPicPr>
          <p:cNvPr id="70658" name="Picture 2" descr="http://www.1000questions.net/fr/suaire/images/timbre.jpg"/>
          <p:cNvPicPr>
            <a:picLocks noChangeAspect="1" noChangeArrowheads="1"/>
          </p:cNvPicPr>
          <p:nvPr/>
        </p:nvPicPr>
        <p:blipFill>
          <a:blip r:embed="rId2" cstate="print"/>
          <a:srcRect/>
          <a:stretch>
            <a:fillRect/>
          </a:stretch>
        </p:blipFill>
        <p:spPr bwMode="auto">
          <a:xfrm>
            <a:off x="838200" y="3429000"/>
            <a:ext cx="1447800" cy="1912189"/>
          </a:xfrm>
          <a:prstGeom prst="rect">
            <a:avLst/>
          </a:prstGeom>
          <a:noFill/>
        </p:spPr>
      </p:pic>
      <p:pic>
        <p:nvPicPr>
          <p:cNvPr id="70660" name="Picture 4" descr="http://www.shroud.com/fig-nb&amp;w.gif"/>
          <p:cNvPicPr>
            <a:picLocks noChangeAspect="1" noChangeArrowheads="1"/>
          </p:cNvPicPr>
          <p:nvPr/>
        </p:nvPicPr>
        <p:blipFill>
          <a:blip r:embed="rId3" cstate="print"/>
          <a:srcRect/>
          <a:stretch>
            <a:fillRect/>
          </a:stretch>
        </p:blipFill>
        <p:spPr bwMode="auto">
          <a:xfrm>
            <a:off x="838200" y="5410200"/>
            <a:ext cx="3581400" cy="1235584"/>
          </a:xfrm>
          <a:prstGeom prst="rect">
            <a:avLst/>
          </a:prstGeom>
          <a:noFill/>
        </p:spPr>
      </p:pic>
      <p:grpSp>
        <p:nvGrpSpPr>
          <p:cNvPr id="14" name="Group 13"/>
          <p:cNvGrpSpPr/>
          <p:nvPr/>
        </p:nvGrpSpPr>
        <p:grpSpPr>
          <a:xfrm>
            <a:off x="2514600" y="3352800"/>
            <a:ext cx="2826944" cy="2350532"/>
            <a:chOff x="2514600" y="3352800"/>
            <a:chExt cx="2826944" cy="2350532"/>
          </a:xfrm>
        </p:grpSpPr>
        <p:pic>
          <p:nvPicPr>
            <p:cNvPr id="8" name="Picture 7" descr="SecondLifeShroud.jpg"/>
            <p:cNvPicPr>
              <a:picLocks noChangeAspect="1"/>
            </p:cNvPicPr>
            <p:nvPr/>
          </p:nvPicPr>
          <p:blipFill>
            <a:blip r:embed="rId4" cstate="print"/>
            <a:stretch>
              <a:fillRect/>
            </a:stretch>
          </p:blipFill>
          <p:spPr>
            <a:xfrm>
              <a:off x="2514600" y="3352800"/>
              <a:ext cx="2696601" cy="2022450"/>
            </a:xfrm>
            <a:prstGeom prst="rect">
              <a:avLst/>
            </a:prstGeom>
          </p:spPr>
        </p:pic>
        <p:sp>
          <p:nvSpPr>
            <p:cNvPr id="11" name="TextBox 10"/>
            <p:cNvSpPr txBox="1"/>
            <p:nvPr/>
          </p:nvSpPr>
          <p:spPr>
            <a:xfrm>
              <a:off x="4495800" y="5334000"/>
              <a:ext cx="845744" cy="369332"/>
            </a:xfrm>
            <a:prstGeom prst="rect">
              <a:avLst/>
            </a:prstGeom>
            <a:noFill/>
          </p:spPr>
          <p:txBody>
            <a:bodyPr wrap="none" rtlCol="0">
              <a:spAutoFit/>
            </a:bodyPr>
            <a:lstStyle/>
            <a:p>
              <a:r>
                <a:rPr lang="en-US" dirty="0" smtClean="0"/>
                <a:t>2</a:t>
              </a:r>
              <a:r>
                <a:rPr lang="en-US" baseline="30000" dirty="0" smtClean="0"/>
                <a:t>nd</a:t>
              </a:r>
              <a:r>
                <a:rPr lang="en-US" dirty="0" smtClean="0"/>
                <a:t> Life</a:t>
              </a:r>
              <a:endParaRPr lang="en-US" dirty="0"/>
            </a:p>
          </p:txBody>
        </p:sp>
      </p:grpSp>
      <p:grpSp>
        <p:nvGrpSpPr>
          <p:cNvPr id="13" name="Group 12"/>
          <p:cNvGrpSpPr/>
          <p:nvPr/>
        </p:nvGrpSpPr>
        <p:grpSpPr>
          <a:xfrm>
            <a:off x="5493834" y="3276600"/>
            <a:ext cx="3345366" cy="3036332"/>
            <a:chOff x="5493834" y="3276600"/>
            <a:chExt cx="3345366" cy="3036332"/>
          </a:xfrm>
        </p:grpSpPr>
        <p:pic>
          <p:nvPicPr>
            <p:cNvPr id="10" name="Picture 9" descr="shroudSculptureSuntiPichetchaiyakui.jpg"/>
            <p:cNvPicPr>
              <a:picLocks noChangeAspect="1"/>
            </p:cNvPicPr>
            <p:nvPr/>
          </p:nvPicPr>
          <p:blipFill>
            <a:blip r:embed="rId5" cstate="print"/>
            <a:stretch>
              <a:fillRect/>
            </a:stretch>
          </p:blipFill>
          <p:spPr>
            <a:xfrm>
              <a:off x="5493834" y="3276600"/>
              <a:ext cx="3345366" cy="2743200"/>
            </a:xfrm>
            <a:prstGeom prst="rect">
              <a:avLst/>
            </a:prstGeom>
          </p:spPr>
        </p:pic>
        <p:sp>
          <p:nvSpPr>
            <p:cNvPr id="12" name="Rectangle 11"/>
            <p:cNvSpPr/>
            <p:nvPr/>
          </p:nvSpPr>
          <p:spPr>
            <a:xfrm>
              <a:off x="5731233" y="5943600"/>
              <a:ext cx="3107967" cy="369332"/>
            </a:xfrm>
            <a:prstGeom prst="rect">
              <a:avLst/>
            </a:prstGeom>
          </p:spPr>
          <p:txBody>
            <a:bodyPr wrap="none">
              <a:spAutoFit/>
            </a:bodyPr>
            <a:lstStyle/>
            <a:p>
              <a:r>
                <a:rPr lang="en-US" dirty="0" err="1" smtClean="0"/>
                <a:t>Sunti</a:t>
              </a:r>
              <a:r>
                <a:rPr lang="en-US" dirty="0" smtClean="0"/>
                <a:t> </a:t>
              </a:r>
              <a:r>
                <a:rPr lang="en-US" dirty="0" err="1" smtClean="0"/>
                <a:t>Pichetchaiyakul</a:t>
              </a:r>
              <a:r>
                <a:rPr lang="en-US" dirty="0" smtClean="0"/>
                <a:t> Sculpture</a:t>
              </a: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rmAutofit/>
          </a:bodyPr>
          <a:lstStyle/>
          <a:p>
            <a:r>
              <a:rPr lang="en-US" sz="5400" dirty="0" smtClean="0"/>
              <a:t>Some Image Properties</a:t>
            </a:r>
            <a:endParaRPr lang="en-US" sz="5400" dirty="0"/>
          </a:p>
        </p:txBody>
      </p:sp>
      <p:sp>
        <p:nvSpPr>
          <p:cNvPr id="3" name="Content Placeholder 2"/>
          <p:cNvSpPr>
            <a:spLocks noGrp="1"/>
          </p:cNvSpPr>
          <p:nvPr>
            <p:ph idx="1"/>
          </p:nvPr>
        </p:nvSpPr>
        <p:spPr>
          <a:xfrm>
            <a:off x="2133600" y="1600200"/>
            <a:ext cx="6553200" cy="4525963"/>
          </a:xfrm>
        </p:spPr>
        <p:txBody>
          <a:bodyPr>
            <a:normAutofit fontScale="92500" lnSpcReduction="20000"/>
          </a:bodyPr>
          <a:lstStyle/>
          <a:p>
            <a:r>
              <a:rPr lang="en-US" sz="3500" dirty="0" smtClean="0"/>
              <a:t>Negative</a:t>
            </a:r>
          </a:p>
          <a:p>
            <a:r>
              <a:rPr lang="en-US" sz="3500" dirty="0" smtClean="0"/>
              <a:t>STAR Features</a:t>
            </a:r>
          </a:p>
          <a:p>
            <a:pPr lvl="1"/>
            <a:r>
              <a:rPr lang="en-US" sz="3000" dirty="0" smtClean="0"/>
              <a:t>Superficial</a:t>
            </a:r>
          </a:p>
          <a:p>
            <a:pPr lvl="1"/>
            <a:r>
              <a:rPr lang="en-US" sz="3000" dirty="0" smtClean="0"/>
              <a:t>Three Dimensional</a:t>
            </a:r>
          </a:p>
          <a:p>
            <a:pPr lvl="1"/>
            <a:r>
              <a:rPr lang="en-US" sz="3000" dirty="0" smtClean="0"/>
              <a:t>Areal Density</a:t>
            </a:r>
          </a:p>
          <a:p>
            <a:pPr lvl="1"/>
            <a:r>
              <a:rPr lang="en-US" sz="3000" dirty="0" smtClean="0"/>
              <a:t>Resolution</a:t>
            </a:r>
          </a:p>
          <a:p>
            <a:r>
              <a:rPr lang="en-US" sz="3500" dirty="0" smtClean="0"/>
              <a:t>Blood Before Image</a:t>
            </a:r>
          </a:p>
          <a:p>
            <a:r>
              <a:rPr lang="en-US" sz="3500" dirty="0" smtClean="0"/>
              <a:t>Forensic Accuracy</a:t>
            </a:r>
          </a:p>
          <a:p>
            <a:r>
              <a:rPr lang="en-US" sz="3500" dirty="0" smtClean="0"/>
              <a:t>Historical Crucifixion Accuracy</a:t>
            </a:r>
            <a:endParaRPr lang="en-US" sz="3500"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143000"/>
          </a:xfrm>
        </p:spPr>
        <p:txBody>
          <a:bodyPr>
            <a:normAutofit/>
          </a:bodyPr>
          <a:lstStyle/>
          <a:p>
            <a:r>
              <a:rPr lang="en-US" sz="5400" dirty="0" smtClean="0"/>
              <a:t>Ray Downing's Images</a:t>
            </a:r>
            <a:endParaRPr lang="en-US" sz="5400" dirty="0"/>
          </a:p>
        </p:txBody>
      </p:sp>
      <p:sp>
        <p:nvSpPr>
          <p:cNvPr id="3" name="Content Placeholder 2"/>
          <p:cNvSpPr>
            <a:spLocks noGrp="1"/>
          </p:cNvSpPr>
          <p:nvPr>
            <p:ph idx="1"/>
          </p:nvPr>
        </p:nvSpPr>
        <p:spPr>
          <a:xfrm>
            <a:off x="1447800" y="1143000"/>
            <a:ext cx="7543800" cy="4525963"/>
          </a:xfrm>
        </p:spPr>
        <p:txBody>
          <a:bodyPr/>
          <a:lstStyle/>
          <a:p>
            <a:r>
              <a:rPr lang="en-US" dirty="0" smtClean="0"/>
              <a:t>Using Digital Technology and Artistry Downing Recovers "The Real Face of Jesus" From The Shroud of Turin</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50</a:t>
            </a:fld>
            <a:endParaRPr lang="en-US"/>
          </a:p>
        </p:txBody>
      </p:sp>
      <p:sp>
        <p:nvSpPr>
          <p:cNvPr id="54274" name="AutoShape 2" descr="data:image/jpeg;base64,/9j/4AAQSkZJRgABAQAAAQABAAD/2wCEAAkGBhQSERUUExQWFBUWGBgaGBcYFxoXGBgcGBwXGBoYGRoXGyceGhklHBgcHy8gIycpLCwsFx4xNTAqNSYrLCkBCQoKDgwOGg8PGiwkHx8pLCkpLCwpKSkpKSwsKSwpLCksKSwpLCksKSwsLCwsLCwpKSwpKSkpLCwsKSwsLCkpKv/AABEIAPsAyQMBIgACEQEDEQH/xAAbAAACAwEBAQAAAAAAAAAAAAADBAIFBgcBAP/EAD4QAAEDAgMFBwQBAQYGAwEAAAEAAhEDIQQxQQUSUWHwBiJxgZGhsRPB0eHxFAcVMkJSkiMkYnLC0oKy4hb/xAAaAQACAwEBAAAAAAAAAAAAAAACAwEEBQAG/8QAJREAAgICAwACAgIDAAAAAAAAAAECEQMhBBIxIkETYTJCFHGR/9oADAMBAAIRAxEAPwBDCtFNpBLgTJEyRc5CeHBQ3yd2Z7tvFEbhnTc+vnqjBnPrxleX/ZuHopZATNr38VI4W8zl429+rrxjIOYFrGUwzvWzPmJ5iVDJA0sKJuQYjL7plpzHA6DrRGw9DM30mNUxTwpuSPt9/ZQ2jkJupA3Pj6eanTowBF9Zn7J9tISIGaJUYDENPjl7DwQNk2VFQONmkZ6zlfmvMCX33m+GcxPwnmEb7wCO44Aneg/4Q7XkVS4vtzRovfTjfe28AiLwczr4Sijjc38UC50tl0MKTlxvOXwomk6w3ZjjJ+Fhtof2i1HTulrBwbE+ZOarqf8AaNVaCBuknUg38Rr/AArEeFkf0B+eKOg1MHfvGJ0n4sOK+/pWjgOOmmS5r/8A2DyZ3nNPifyUSn20q7wP1S4CYDoIvHLlmj/wpnfnidKZhWPMi4nQzEZ3UauCEnIxpaRMEzF1jsH/AGhbou0cxaDzGRCudldqKWIdusJ3iDI0GVycvIZpE+Pkj6g1li/svPoAWGR9xryTNTCgM5W6y6KHTbJOcZRp4+oQqjiMhPLTn1dIS2G2VuOpguMGw8vXiLJd1HhPC0+9pVoWg2Hl5eSYbhuQE+CJaJbKWjgrg25fe8Jp2EEREjne54eidq4UZiPOBnz4qGGwkxoAOIIEfdddkCooGZM6jL9Kb6REACb30+NfsrEYURx/+P5S1ei6QBEHTLwyQN2HFiRw43hIjW1vGeCX/u2nxf8A73flWzaJBF5Pwj/QqcXev7RKVeHMEzBNd4ybkfYhePwzQIbe/MZXTdKmMvaPHPWVIUrGAPt7BSkJbK4YcFwMDw18fC6dp4S1x+PjrimKTN3hzvn7IlMk6fpHQDkDw+GgZDripv7okkAcTPwflHcAM4+Pwsz2p7Rsw1Nzt5pfaKT5IqCYMRdsdAro43J0iHP7Lutj2Mbvvc0DxmeQHE8Asdtv+0IUa5bDwPp2HdBJ3rZTEgmzoIgSsP2m28cVUa8UadDdbEMuSZmS619BwvxVFUpRrzyhamHgxW5/8Ks87/qXm0e1eJq1qjvqOp/UDQQDEgCBMaxryHBVRpsF3EuKV3y53edfiUdmF/6pPISr6goqlor9mxj6tOLM+68FZoGXtZKl5br5Lx+InPJd1J7B31uI68l8Xg2iPEfCE1p5I7KEiJBPDNdpHbZLdbkAJ61UsNVfRfvMJBUWU+YnwsvpM/6kPugv2bfs/wBu77tZ0MiZvmMmgC5J+y2+znioC6N0aA531MdfC4nSxW66QAORn25rRbO22WOa5hIJHGxjTxCoZ+KvYlrHmfjOpNw0G3A6Zz4BTdh5AgnjqOfG4VFsbtgyoAwx9Xe3Q3jad7/tiZPJaYutlPl8XWbKDi6ZYuwBZ4dcfJEbQtAEdT1kvSOZGsAEeqmOrJZNnjMONXfi3qoOpXzHjaUYAGTBzjI/lQxFOxgCMzZRJHJgH04v1xX31D/p+FL+nJGVs/ngB9lP+n5/P4QhkGsHLygnzjVRfVAOl+urqRbb05RzQmU5dN787eyYhbGTOg66/hfNd58OpXjqe9wjx6svBabwNdPnVNvQqj7G191pO4XnQNiSeEEgX4lcg7bbXdWxXeawCmCBDg+Z0JbaxGQ11W17TdrGUw5gBJLSCZAgflcorYkudK0OJj/s0JyutESEWkA52WVyeCFWqWhCGLcAQ3uzmRmfPgtGmytaROtJN8yMtR48EsJBsYU6NOePWam6hJAaLorrRFXsH5JzBbP3iJBVrgNgEiStLs7YIaJVTLyVFUizj47e2U9Ts8Pp5KjxOBLLgi3+X/Nf7Lp5w7WNl2QEnwWf2pgcNWbv03DfH+W/fvpwPgquLkNPfhalgUlr0xlOq6CC0O9iOc8FEPyzHlKv9pdn3sEOBG9ESNf9J+x5KpqYfdtOVrhXY5Iy2ipLHKOmAZQL8iDceN+SJRa9psZANxqOZB0QzYZeKJRrSIz4T9nIxfhbUtrFjm1B3ajLtOkxkSDkZI810jZ/bnBuY0vr02OcASDaJzabZhcsoV5G6YkC3tYgrX9iNstY/wCi+Nx9gHQQORMSAdD4clTz44tW14PhJnQqLmVWh7Hte03DmuDh6iUf6Oi+w9KnnAucxAJj5R9+5/geiymtliwAEaa9aL00ucRnzN4F/H2RPIddc159QfuVDIsXqsACDI4H1P4Rql78F59IcT/tCAYmCBJyH2+NUy2mfP0690L6nBGY/qOPXNF4Awe6TmOf7slcY8xutN9Y0nX9Kwe8xl+upVHtfaG4whovxdYCZujirYJzTtnjQxzqTbneu7MnO0xM8llqZtdMbY/xQCYkkTnE5pKm/ML0GKFQKOSVyJOcFEC6K+kiYWhvOAAR3SBoJgtnFxga6rUbH7LgGYTeGp06DBOajV7b06dmiYSJuUvCzFRj6aTCbJ7o7vsnW4AtzH7WDd/aRVOQgeH7VvsPty6qCHAnwz0VDNhmldFnHmi3RpDhgQQWyDPDLh4KOA2DRpy9jBvZ3v8AKSxW1DALcj16rL4/tdUoEg3J6EqvCEp/GI6WRQ2zW7TqsxFGoI77LOaRB8RxHMarA4ouBBe0agOzkjQ8+fJNYHtw9zgXBpAixHBSrbYbU3piCSY8eR5q1jxzxaaFTnDJtFLWpS2dRoq8sLTwBT+IEOMGyTfnBzV+BRmHo1hYOvwOo81Z0HXloE/I8VR7lrqw2VVIdqbZSomtHQl9HZ+zmOc6k0uuYidbcfJXG8ZzMT1os/2aB+mJGgBn00/C0DW2yWFNfJlz6IVAT1+kB9O/PSEywQMvDgOgvN88PTT1lKbCQm6ZlxPll8on9Q3/AFfH5X2IZb7a+3qlvpcx6n8oG2NVE2sv1b3R2mL6cShtJ6KKxo/PinCmRqkRORXN+2mILw+arv8AsbDW525nVdFxh7pkxNvdY3tXsQVJDe67dlpF22T8D6ztgyWjlWIZBEmfOUJzFY7TwgaQQ3dGt5vqRwCSaZK3oytWZ0ls9pvtBVj2ds8uOTQSq2pYK67NYfeaeZ/aGf8AEmPoTG79Weaqq+ynt/yxzV3isVuu+my7jrzPPhFyUlj6NWnUcxziXWAIaC3nO9fJDFsKdFXR2cdVuuxWzmzPqqKtspzA0kSXAExDS0kXDhkfRajsrQ3GlDKXZkwj1ZsMBs+k7ebFxHkVzbt3s4Cq6bEfdb7AUwN465z0FR9udlb7g7dmRFrXGRPWqzVLpmNKUO2E5lhMFvG0kcgT9leNwRiHZ8xC9xWxXBjXA78HvMaSAOAtfLVe7O2fVFFz+8HDIEy14/0wcuAK0JyUldlGEerqgP8ATZiEnicEB3hPh1kr/YtUOJa4a2vlOYQ+02GFMkAWIt15pMcjU+o2cE42Z7TNEw9fcJPEW4g5i3CUJhBBuvRp4q0VbOwdldu03tbD2h7mg7rTJ893Lz4rV78rmXZTa9NtMFsNMjeGUjI3jRdBwmLDmgi8i3LzWJnj1ky9HaHajvtzPyhbyHUdHPyQtwmVUasZVDFVvX3Ud7/qPoUuCRmbTw6hT+oeP/1UpHAnOsd2CdNPVNNAj9n9JWk7Pn4fiVIVTkAY60REs9xt2EOvpYeVuarsSwNDrFziN0M5dapmlVdBLosbaW0kaKt2tjW02OcXf4rbucG8umLjx4Jsb8QBy7b9H6bnMeQSDDdQG5gD1iVQyntq48V6xI/wid3ieZ5nNK7twvQQTjFX6Z03b0ePZ3ZWt7IYcGk7ispiX2hbDskIpRxUT8Jh6NYfYDbkzOc/tEq4NxIMi2RIk+pCs6Ujn5JfEkuMCyrSaoeo7Kt+GNR+6DJOq1ODwkNDWiw6lK7NwAaJuTxVsKm60Cw52v162R4o0rOkz3Z577mnUcVYYrAiqzcdwseB0WOw22d3FAE6wfOy3DcRPlFx7eSyuQmptmlgdwow1fYbmuLd4jzTeE2C91jJHMz7LRbTwAfcZ+ijgqr2DdsfH8IfyNqifxqyoxHZVoLXAAFZ7t7hd1jT4/Zb00nvcDw005ws1/aBhv8Al3lzRIuDxAR4pv8AIrBzY10dHKqein9S0FQpjJSbqtwxCxwWMIAbobxkundi8STTjW1zfxXLKVGQIXSewzDuwdBbgblZ/LScS7gTZsnMJvp4LwMgcOtE1TbI6+xXzqUiDPl+lkS/RYE3PEWg9dey+gcE2aHV0T+lHAf7VCs5tFS1t+F40+y+q26/AUqb7kiY69FM07SEaZLE3V90ZxHmsvtB3199zz/w2y0Nn/FqfLj4LU4qiXEAgbtzA18VmNsEim+LbzjAGmV81YxvYDRz7az95xMAeAVa45JzGv7zvFIgLcxrRmzeyOJddb7ssf8Ah5Ln9axC3HY7Eg0gJyU5FpE43s0VQXRKFIcEKZP8flNU3ACbKs47H2ErYjcELDbf2o92InfLabQAAPuntudo2yYM2zWHxe0HVCZ1TccXL/QvJJJFniapfUAZmTnKv9gbZxTcS0OuwmCBfPmVh2Ygtytz1Vls7azmmd4gjLX2KjLhuOkjsOWn6d6qyGg3Ij+cvwlXV2kWsR5HwWX7PdupAZWuDbeHVlc7QqXY5sEEiTxCxZRcXTNmMlJWhtu0Issr20xbt15ce6WBjBbOSXZcgFZV8TLjcfwqLthU/wCXGeY/aLEvmgMkvgzAuFl4EGnVkwjuW7VGJdlzsfDF0Acb8gunbBobgETEDkYlct2Hitxw3p3c4AkuOg8F07s299QSe4DpMuPvA+fBZvKTNHj11NbSJ3b+x15yjhugk+KBh6Vo6CJUENkZ81lsJkqgkQLT6c9F79NvEeo/9lGm/rJT/qHcG9eaS2SUtIR4JhjOft+lARkeP8KZI0HunIJg61Ec8lR7U2aSx0XsSOPyrx1XXoJbFHumf0OuSZF0zkcR2uzdqnmkRqtV2y2bDt5smSfJZOcwt/DJSgmZmaPWQHEG6v8Asxid2RoVQVQn9nPiE2e4i4upG9oYnK6Dt/aRZSsbuVVhMWZAlI9oMSTJk2sFVim3RZbSVlHi6he4pcUrwmNn4Y1KgHO60z8A1rf8sDOFZlPporRg57ZkajAMjK+DwRBEcx9+KvGVWb2Q00VsNnsqNg7scx8JcuQo+obHj9vGZbA4803Z21XTdjY/69EauaLkajjlYrB7U2AGQWG2v5CuOy+LNHdMmLgqtyVDJBSj6WOO5wl1kaJ74dBykXHXMKs7SvDqJvkVPGYgNcSDYxBE/lU+0seSx3gqeKL7JlrJJdWZjBtlwTAdeOSFgB3kYt7y2JPZkrwtNi1Syo028+dl1/YlKGjuxLQZGsjNcjpUO6XC26J8RqurdmaxfSYbZAHyELK5nlmnx9RaNDQdnbr7om/OX2XzaHAa8ERlLd0us6yZEH0vHrrkh/0x4JrePDkvN/mP937S3FHWzP1XZgRx1v781KlXNhPQ49aLw0xwjzPx5BestkPOf2mIYwpJM6IBbpmI1y9x91MTe0nW8KbqAI/fBGQjEdrMA4tJAy09ZGXNc1xVKHLtm2MLvUnDlb0XJdu4eHnitTh5PorcqFqylLkei+ECo1SovWk1ozfst6GK5pbaOI3oAS/1V4SgUadjO1qhrZ+I3QhY/aLpIDivQ605QEpTZJk5Ikl6zm3VIH9czKtNl7Uvuu49D0VdVoxovWUL/C6cYyWzoOUWaX6gO8OGXXWaToYggEfzwlBkiD1wKG51/W/DJVFBeFmUyxdtDeE8RB8UlWqy08IhLCppzUar7I440noCWRsBRfBKZw5lyQGasMCLhPmq2Jj6anY7Q4PbxZHyFvewAP8ASs3rnI/CxXZqhO685QQt92QobtADxPqTwWLypao1sSpWaam8xHuiUncevdRpWHX5UHVJPh4HzPJZ9AN7CVHZ59Sh746A/wDZfTLYn48VG3EdeahslIpacT49cOfujsNuvfihUm8jxujMZM/jijTGSIAgXjTrRSJJ/cflEfAHhyj5UWG9z16orBEMbTlpHwcpyXJu0GDLHmeJ85hdjxZsbeS5r2xAc0m1j9wrvFlUqIyK4Mw1YJYPhMP1Sr1uRMaQVrkTeslmlTFRTRCYb6sMjioNrwhOKiuo7sMVcRIRaLg5vMJKFKnUgqHHWglPZbMYd1DqyF7/AHkCOCGKoIskJO9jW19AqlSEF75UiJKh9NOSQs9pNunqIiPFJtT2DG9ZDMOPpueyTLRNvBdA2O0Aa6RosT2XogaT4rf4Sj3BzjVef5O5GvHUByfD5XjhOX3t7LynJjhr0QjfR6n85JFCbFwziPn48I9EbdPFffSzPXsvd08UloYimpv+ykzEg5wfPXoKTO6J8ch7TCFSYCTaOSckS2Ax23KVJ7WukF0AQCQJMCSDAurANtI19fxKVq4BjyC5skRny43TAaQY8espU0RYvjBDXRK5T2qxYdLRIg+pP2hdG27Vd9MhtzePTxXLtu0dzS5zV/iR+VgZW1AztXggPCZcxBc1bSMiSAqQC+LUbDuIBjiEQALdXwamDiDBC+oGBYX8JKiyRd3ko7qsZc4d4HzH5QqTd0yusmhdtJHpGLeqLiGE3KK2iQ2MuPj1ZC2HFAmstKXpO+UxUOiVAsoic/QtNqf2WZcUjSFk1hHC7ZMm0RnPPgomtDIeo6x2dw0NE2sFscKJGeVvTjZZHYQ3Q0atDfwtfhGzw87eS8/k9NV+DVM6cOrojXAHL46Cj9P3svgISqEA8TWgIe8eHt+kSo0a353+FKOfsfyltBplCyXWndtkT+0cYUbwIvMXHV1UYXEuDpkkHicjy5K2w9Z0aZZA9evipTsbJUTe3gARxy5KLHZz7/sSiNuLix4H4KiaQizfv7/yjRH0V2MYCHTfgf4uuddsKNzz3V0LGsMHx6usJ2ww9t4TaAeABtbkrnHdSQGT+LMbVo2Sjmp+pOosltzNbMWZk0LFqLSbbzC8exRBRiGibaSPTENQ6ZUyuZKGtn0ZF858UwzZt17sfDSVpMLszLPzVTJk6st4sfZFN/RWFgq/FNhafHU47o+Fn8ZRuUMJ2HOFIqnNQmssU4WeqXYFaTKtEnUd1snXJG2XSJeJsJz18lHHPlrOQtCsNj0w7EtYMrT5AT7oJS+LHRiuyOlbKf3mg6NHDRbCg4SADBjI9WWOwdPdqN5jOeuinXY5zqpc3escutFhTVs00uxsmPtl1yUagnz55+iQ2ftAPbl3oumpIPrfMeeqWxDi0z54dr8o/wBI8PYJeowcSib44n0KW2SkZXB0ZmczOdwrDDsykyMxH7yVfs6zoJJE8/n+FaAfrNQh8ibYjW/8rwN6+Ov4XrH5e4yRyB19rIgCsxrc1ntsYQFjgYyyWsrU54T7+iqsXhCZgTYf+XXknQlRPpx7aeF+nULZtp86pSpThsrS9rtnxUcRaTPlZU2Joj6DYInej0B/S2sc7imUckKbK19NBITDhKEaXh5ftWEyrKJ8xOYXCl7oU8JstxdBgWnW3stZsTYsydIaBx9vHNJy5VFDceFv0Hs3Z+7Gi0lHDCOvwp4XZvBWtPAkAWCysmW2aMI9ShxWz96eaz+2sButsCfJdCOFPBU+29mksNgOOZ8dF2PLTJlG0cwrUiLmyLs7CS+J7rgVfbXw3/DhpFgAQktiYY/VpzEQXTfgeXgtJZLjZS/HUqKl2HlwaMwY91f9j9md99Rx/wAJIB4pbB7OJryNCT634ZLRdlqR3CIvvOmeRKXmyfGkFCG7NVhGzCsK2zpEssTwSWGMajzsrrCVQ5oE+yy2Wk2hfZ2Gc2ZMk6q2cB5+P8oTKSm2nKXImTs9d10FGFN9GBovPqDj7j8pTIRmcKDPE9cLcFZMEQq3DETwM3HWqsYz48kKGyCtbPjxt+UR7TzQQco/lGkzx4D7iUSAFaNGwAAnOdZUnUbkToP/AC5otMnINjxjLgO8p0w6SSCMs4JtPByNNnWYftzsnuB2gABPmsTh9nF2G3w2wqEHgOC6z2pw/wBSmG5yRPFYLGVfoUalAN/xVN48oy+FoYMr60gel7ZkcXhSJMcSB4QhNpAkeX7W8PZt78OHBtw0P3cy5ve3gOcWWRr4HdYHgd0kgH4+Vdx5lLRWyYurstMI/eDXDQEGOPPktvs7BENZ4X8rff2XOtkYvcd3rtMB0ZxOY8LrrmyaA3ciRaDbLy5kqnyfiPxu0Eo4UcOHJGo4cHPOT5fv8pl9Hd0J9P0vaVMR5nUcbaqg2GAfRuc8h90PEYQFpm1uHJOZnKMheOfCV88Wym3L7lCnsm2c+7RbBc0O+n3gQLZGxk+OSz2yMG5wGgG94+B5Lqm02N3Q42APhosZgMJuuP8A1kkC15J4FX8eX4tEfjt2M7K2PDJIguIM6xoFZUtl7pJYInP88la4alYCDAi9vzPsnW4bgJ69EmWTZzVFJR2ccwLzr/Cttn4YtkuNyMugmm07wGxlcn8Z9XU3M3Tnp8/wlOZNkmP6t+Eam+6XYOOqZpVOVuuaW2Cyb4Oc3UdxvAdeaHVxBB0y8rIc8h6/tLJSMzSrAGcxPWvNWNKvOsDif1dZ9uMv3TMc7ecq1o4k7o4nku6j2iyp6FHZXJkZH0Va2oTr1901ReDbr4UbQLiNUyVPeN8h5pZtYeH39lJ74HLr0XIBojVIdbUHhI+FmmbPnaFRwyDGm2jjaR6K7OJvoAY/fikBAxLnAgEsaOIkE3yTYNqxiLR7SQxwuRIPMHMR5A+SxnaLYLTRBa2BLjfRxMz4rasqxpyz/Spe0Y7jncG5G0uFhy525IsUnGWiKvTOZbIon6rLQA60iJvB65rr+xBuN3JBAy5RosNsLY5fWbMENMnmeC3uzsGA241N+vBWOTkUmBGHWNDxxMn058FOW6/r5uoNpAC/pn7KG5yt4n4VOwKCsI/WvypuIOXuhsPP7fyp7mpHv7LrOKvazGBu84AkRxHpHyqjE4MsfSMCT+zC0OJ7wggROv7CDUw/fYTciUalRYi9BsJTmU086TB65IdFkT8KRqEaoGxUtshvuH+Yf7f/ANRKnTaBcm/HX8R4QhE6k9eqjPUx/CiyKD783Bsj0idZ+ElS65pkVOahnURr3day++j1dCGILuQXm4/oD8JbDSMJhMPFgb3mdDP7Vj9QCRMeUxleOGSq3ujLj9wndnVDLb5g/jyVhhj/APeQDCBfn4WOdp/CfoYsuDQRpFiD6Z2VC/8AxvFo8PBO4S27E5HXmha0d9jrazm3OXh+kwawjx5KrqVCQ6bwAlmV3Xv/AKvlClZzLMCTne3ugVcL3gdYQKbz6o1C7mg5Eiff8JqF/Zb0nWyiR1/PJU+1KJqkUxAkyXRO6AchwJ8FoaQ7nQ+FX0GDvW/zR8oU62FFn2AwoaO4Ms/JPsqQBdROXkPeESpmo92DKVk/qA/wvKjhoI8oQ3u16yQvqmM+pUEEW21JvqmPq9R+s0tRdIlGovMjw/C7w57CPvmvAyb8BZM1Rl5+yjw80F/YX0BMX+6ESePueoTj26aR+EMMETqisADGmajPr4/hT3BlFuGnoo4gfH4XWFQRsRog1q2YF4zXlQ28LeyVn3zXBUNUKrW+AE9ea8/vRnD5/KWxLYHkflVihxJR/9k="/>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data:image/jpeg;base64,/9j/4AAQSkZJRgABAQAAAQABAAD/2wCEAAkGBhQSERUUExQWFBUWGBgaGBcYFxoXGBgcGBwXGBoYGRoXGyceGhklHBgcHy8gIycpLCwsFx4xNTAqNSYrLCkBCQoKDgwOGg8PGiwkHx8pLCkpLCwpKSkpKSwsKSwpLCksKSwpLCksKSwsLCwsLCwpKSwpKSkpLCwsKSwsLCkpKv/AABEIAPsAyQMBIgACEQEDEQH/xAAbAAACAwEBAQAAAAAAAAAAAAADBAIFBgcBAP/EAD4QAAEDAgMFBwQBAQYGAwEAAAEAAhEDIQQxQQUSUWHwBiJxgZGhsRPB0eHxFAcVMkJSkiMkYnLC0oKy4hb/xAAaAQACAwEBAAAAAAAAAAAAAAACAwEEBQAG/8QAJREAAgICAwACAgIDAAAAAAAAAAECEQMhBBIxIkETYTJCFHGR/9oADAMBAAIRAxEAPwBDCtFNpBLgTJEyRc5CeHBQ3yd2Z7tvFEbhnTc+vnqjBnPrxleX/ZuHopZATNr38VI4W8zl429+rrxjIOYFrGUwzvWzPmJ5iVDJA0sKJuQYjL7plpzHA6DrRGw9DM30mNUxTwpuSPt9/ZQ2jkJupA3Pj6eanTowBF9Zn7J9tISIGaJUYDENPjl7DwQNk2VFQONmkZ6zlfmvMCX33m+GcxPwnmEb7wCO44Aneg/4Q7XkVS4vtzRovfTjfe28AiLwczr4Sijjc38UC50tl0MKTlxvOXwomk6w3ZjjJ+Fhtof2i1HTulrBwbE+ZOarqf8AaNVaCBuknUg38Rr/AArEeFkf0B+eKOg1MHfvGJ0n4sOK+/pWjgOOmmS5r/8A2DyZ3nNPifyUSn20q7wP1S4CYDoIvHLlmj/wpnfnidKZhWPMi4nQzEZ3UauCEnIxpaRMEzF1jsH/AGhbou0cxaDzGRCudldqKWIdusJ3iDI0GVycvIZpE+Pkj6g1li/svPoAWGR9xryTNTCgM5W6y6KHTbJOcZRp4+oQqjiMhPLTn1dIS2G2VuOpguMGw8vXiLJd1HhPC0+9pVoWg2Hl5eSYbhuQE+CJaJbKWjgrg25fe8Jp2EEREjne54eidq4UZiPOBnz4qGGwkxoAOIIEfdddkCooGZM6jL9Kb6REACb30+NfsrEYURx/+P5S1ei6QBEHTLwyQN2HFiRw43hIjW1vGeCX/u2nxf8A73flWzaJBF5Pwj/QqcXev7RKVeHMEzBNd4ybkfYhePwzQIbe/MZXTdKmMvaPHPWVIUrGAPt7BSkJbK4YcFwMDw18fC6dp4S1x+PjrimKTN3hzvn7IlMk6fpHQDkDw+GgZDripv7okkAcTPwflHcAM4+Pwsz2p7Rsw1Nzt5pfaKT5IqCYMRdsdAro43J0iHP7Lutj2Mbvvc0DxmeQHE8Asdtv+0IUa5bDwPp2HdBJ3rZTEgmzoIgSsP2m28cVUa8UadDdbEMuSZmS619BwvxVFUpRrzyhamHgxW5/8Ks87/qXm0e1eJq1qjvqOp/UDQQDEgCBMaxryHBVRpsF3EuKV3y53edfiUdmF/6pPISr6goqlor9mxj6tOLM+68FZoGXtZKl5br5Lx+InPJd1J7B31uI68l8Xg2iPEfCE1p5I7KEiJBPDNdpHbZLdbkAJ61UsNVfRfvMJBUWU+YnwsvpM/6kPugv2bfs/wBu77tZ0MiZvmMmgC5J+y2+znioC6N0aA531MdfC4nSxW66QAORn25rRbO22WOa5hIJHGxjTxCoZ+KvYlrHmfjOpNw0G3A6Zz4BTdh5AgnjqOfG4VFsbtgyoAwx9Xe3Q3jad7/tiZPJaYutlPl8XWbKDi6ZYuwBZ4dcfJEbQtAEdT1kvSOZGsAEeqmOrJZNnjMONXfi3qoOpXzHjaUYAGTBzjI/lQxFOxgCMzZRJHJgH04v1xX31D/p+FL+nJGVs/ngB9lP+n5/P4QhkGsHLygnzjVRfVAOl+urqRbb05RzQmU5dN787eyYhbGTOg66/hfNd58OpXjqe9wjx6svBabwNdPnVNvQqj7G191pO4XnQNiSeEEgX4lcg7bbXdWxXeawCmCBDg+Z0JbaxGQ11W17TdrGUw5gBJLSCZAgflcorYkudK0OJj/s0JyutESEWkA52WVyeCFWqWhCGLcAQ3uzmRmfPgtGmytaROtJN8yMtR48EsJBsYU6NOePWam6hJAaLorrRFXsH5JzBbP3iJBVrgNgEiStLs7YIaJVTLyVFUizj47e2U9Ts8Pp5KjxOBLLgi3+X/Nf7Lp5w7WNl2QEnwWf2pgcNWbv03DfH+W/fvpwPgquLkNPfhalgUlr0xlOq6CC0O9iOc8FEPyzHlKv9pdn3sEOBG9ESNf9J+x5KpqYfdtOVrhXY5Iy2ipLHKOmAZQL8iDceN+SJRa9psZANxqOZB0QzYZeKJRrSIz4T9nIxfhbUtrFjm1B3ajLtOkxkSDkZI810jZ/bnBuY0vr02OcASDaJzabZhcsoV5G6YkC3tYgrX9iNstY/wCi+Nx9gHQQORMSAdD4clTz44tW14PhJnQqLmVWh7Hte03DmuDh6iUf6Oi+w9KnnAucxAJj5R9+5/geiymtliwAEaa9aL00ucRnzN4F/H2RPIddc159QfuVDIsXqsACDI4H1P4Rql78F59IcT/tCAYmCBJyH2+NUy2mfP0690L6nBGY/qOPXNF4Awe6TmOf7slcY8xutN9Y0nX9Kwe8xl+upVHtfaG4whovxdYCZujirYJzTtnjQxzqTbneu7MnO0xM8llqZtdMbY/xQCYkkTnE5pKm/ML0GKFQKOSVyJOcFEC6K+kiYWhvOAAR3SBoJgtnFxga6rUbH7LgGYTeGp06DBOajV7b06dmiYSJuUvCzFRj6aTCbJ7o7vsnW4AtzH7WDd/aRVOQgeH7VvsPty6qCHAnwz0VDNhmldFnHmi3RpDhgQQWyDPDLh4KOA2DRpy9jBvZ3v8AKSxW1DALcj16rL4/tdUoEg3J6EqvCEp/GI6WRQ2zW7TqsxFGoI77LOaRB8RxHMarA4ouBBe0agOzkjQ8+fJNYHtw9zgXBpAixHBSrbYbU3piCSY8eR5q1jxzxaaFTnDJtFLWpS2dRoq8sLTwBT+IEOMGyTfnBzV+BRmHo1hYOvwOo81Z0HXloE/I8VR7lrqw2VVIdqbZSomtHQl9HZ+zmOc6k0uuYidbcfJXG8ZzMT1os/2aB+mJGgBn00/C0DW2yWFNfJlz6IVAT1+kB9O/PSEywQMvDgOgvN88PTT1lKbCQm6ZlxPll8on9Q3/AFfH5X2IZb7a+3qlvpcx6n8oG2NVE2sv1b3R2mL6cShtJ6KKxo/PinCmRqkRORXN+2mILw+arv8AsbDW525nVdFxh7pkxNvdY3tXsQVJDe67dlpF22T8D6ztgyWjlWIZBEmfOUJzFY7TwgaQQ3dGt5vqRwCSaZK3oytWZ0ls9pvtBVj2ds8uOTQSq2pYK67NYfeaeZ/aGf8AEmPoTG79Weaqq+ynt/yxzV3isVuu+my7jrzPPhFyUlj6NWnUcxziXWAIaC3nO9fJDFsKdFXR2cdVuuxWzmzPqqKtspzA0kSXAExDS0kXDhkfRajsrQ3GlDKXZkwj1ZsMBs+k7ebFxHkVzbt3s4Cq6bEfdb7AUwN465z0FR9udlb7g7dmRFrXGRPWqzVLpmNKUO2E5lhMFvG0kcgT9leNwRiHZ8xC9xWxXBjXA78HvMaSAOAtfLVe7O2fVFFz+8HDIEy14/0wcuAK0JyUldlGEerqgP8ATZiEnicEB3hPh1kr/YtUOJa4a2vlOYQ+02GFMkAWIt15pMcjU+o2cE42Z7TNEw9fcJPEW4g5i3CUJhBBuvRp4q0VbOwdldu03tbD2h7mg7rTJ893Lz4rV78rmXZTa9NtMFsNMjeGUjI3jRdBwmLDmgi8i3LzWJnj1ky9HaHajvtzPyhbyHUdHPyQtwmVUasZVDFVvX3Ud7/qPoUuCRmbTw6hT+oeP/1UpHAnOsd2CdNPVNNAj9n9JWk7Pn4fiVIVTkAY60REs9xt2EOvpYeVuarsSwNDrFziN0M5dapmlVdBLosbaW0kaKt2tjW02OcXf4rbucG8umLjx4Jsb8QBy7b9H6bnMeQSDDdQG5gD1iVQyntq48V6xI/wid3ieZ5nNK7twvQQTjFX6Z03b0ePZ3ZWt7IYcGk7ispiX2hbDskIpRxUT8Jh6NYfYDbkzOc/tEq4NxIMi2RIk+pCs6Ujn5JfEkuMCyrSaoeo7Kt+GNR+6DJOq1ODwkNDWiw6lK7NwAaJuTxVsKm60Cw52v162R4o0rOkz3Z577mnUcVYYrAiqzcdwseB0WOw22d3FAE6wfOy3DcRPlFx7eSyuQmptmlgdwow1fYbmuLd4jzTeE2C91jJHMz7LRbTwAfcZ+ijgqr2DdsfH8IfyNqifxqyoxHZVoLXAAFZ7t7hd1jT4/Zb00nvcDw005ws1/aBhv8Al3lzRIuDxAR4pv8AIrBzY10dHKqein9S0FQpjJSbqtwxCxwWMIAbobxkundi8STTjW1zfxXLKVGQIXSewzDuwdBbgblZ/LScS7gTZsnMJvp4LwMgcOtE1TbI6+xXzqUiDPl+lkS/RYE3PEWg9dey+gcE2aHV0T+lHAf7VCs5tFS1t+F40+y+q26/AUqb7kiY69FM07SEaZLE3V90ZxHmsvtB3199zz/w2y0Nn/FqfLj4LU4qiXEAgbtzA18VmNsEim+LbzjAGmV81YxvYDRz7az95xMAeAVa45JzGv7zvFIgLcxrRmzeyOJddb7ssf8Ah5Ln9axC3HY7Eg0gJyU5FpE43s0VQXRKFIcEKZP8flNU3ACbKs47H2ErYjcELDbf2o92InfLabQAAPuntudo2yYM2zWHxe0HVCZ1TccXL/QvJJJFniapfUAZmTnKv9gbZxTcS0OuwmCBfPmVh2Ygtytz1Vls7azmmd4gjLX2KjLhuOkjsOWn6d6qyGg3Ij+cvwlXV2kWsR5HwWX7PdupAZWuDbeHVlc7QqXY5sEEiTxCxZRcXTNmMlJWhtu0Issr20xbt15ce6WBjBbOSXZcgFZV8TLjcfwqLthU/wCXGeY/aLEvmgMkvgzAuFl4EGnVkwjuW7VGJdlzsfDF0Acb8gunbBobgETEDkYlct2Hitxw3p3c4AkuOg8F07s299QSe4DpMuPvA+fBZvKTNHj11NbSJ3b+x15yjhugk+KBh6Vo6CJUENkZ81lsJkqgkQLT6c9F79NvEeo/9lGm/rJT/qHcG9eaS2SUtIR4JhjOft+lARkeP8KZI0HunIJg61Ec8lR7U2aSx0XsSOPyrx1XXoJbFHumf0OuSZF0zkcR2uzdqnmkRqtV2y2bDt5smSfJZOcwt/DJSgmZmaPWQHEG6v8Asxid2RoVQVQn9nPiE2e4i4upG9oYnK6Dt/aRZSsbuVVhMWZAlI9oMSTJk2sFVim3RZbSVlHi6he4pcUrwmNn4Y1KgHO60z8A1rf8sDOFZlPporRg57ZkajAMjK+DwRBEcx9+KvGVWb2Q00VsNnsqNg7scx8JcuQo+obHj9vGZbA4803Z21XTdjY/69EauaLkajjlYrB7U2AGQWG2v5CuOy+LNHdMmLgqtyVDJBSj6WOO5wl1kaJ74dBykXHXMKs7SvDqJvkVPGYgNcSDYxBE/lU+0seSx3gqeKL7JlrJJdWZjBtlwTAdeOSFgB3kYt7y2JPZkrwtNi1Syo028+dl1/YlKGjuxLQZGsjNcjpUO6XC26J8RqurdmaxfSYbZAHyELK5nlmnx9RaNDQdnbr7om/OX2XzaHAa8ERlLd0us6yZEH0vHrrkh/0x4JrePDkvN/mP937S3FHWzP1XZgRx1v781KlXNhPQ49aLw0xwjzPx5BestkPOf2mIYwpJM6IBbpmI1y9x91MTe0nW8KbqAI/fBGQjEdrMA4tJAy09ZGXNc1xVKHLtm2MLvUnDlb0XJdu4eHnitTh5PorcqFqylLkei+ECo1SovWk1ozfst6GK5pbaOI3oAS/1V4SgUadjO1qhrZ+I3QhY/aLpIDivQ605QEpTZJk5Ikl6zm3VIH9czKtNl7Uvuu49D0VdVoxovWUL/C6cYyWzoOUWaX6gO8OGXXWaToYggEfzwlBkiD1wKG51/W/DJVFBeFmUyxdtDeE8RB8UlWqy08IhLCppzUar7I440noCWRsBRfBKZw5lyQGasMCLhPmq2Jj6anY7Q4PbxZHyFvewAP8ASs3rnI/CxXZqhO685QQt92QobtADxPqTwWLypao1sSpWaam8xHuiUncevdRpWHX5UHVJPh4HzPJZ9AN7CVHZ59Sh746A/wDZfTLYn48VG3EdeahslIpacT49cOfujsNuvfihUm8jxujMZM/jijTGSIAgXjTrRSJJ/cflEfAHhyj5UWG9z16orBEMbTlpHwcpyXJu0GDLHmeJ85hdjxZsbeS5r2xAc0m1j9wrvFlUqIyK4Mw1YJYPhMP1Sr1uRMaQVrkTeslmlTFRTRCYb6sMjioNrwhOKiuo7sMVcRIRaLg5vMJKFKnUgqHHWglPZbMYd1DqyF7/AHkCOCGKoIskJO9jW19AqlSEF75UiJKh9NOSQs9pNunqIiPFJtT2DG9ZDMOPpueyTLRNvBdA2O0Aa6RosT2XogaT4rf4Sj3BzjVef5O5GvHUByfD5XjhOX3t7LynJjhr0QjfR6n85JFCbFwziPn48I9EbdPFffSzPXsvd08UloYimpv+ykzEg5wfPXoKTO6J8ch7TCFSYCTaOSckS2Ax23KVJ7WukF0AQCQJMCSDAurANtI19fxKVq4BjyC5skRny43TAaQY8espU0RYvjBDXRK5T2qxYdLRIg+pP2hdG27Vd9MhtzePTxXLtu0dzS5zV/iR+VgZW1AztXggPCZcxBc1bSMiSAqQC+LUbDuIBjiEQALdXwamDiDBC+oGBYX8JKiyRd3ko7qsZc4d4HzH5QqTd0yusmhdtJHpGLeqLiGE3KK2iQ2MuPj1ZC2HFAmstKXpO+UxUOiVAsoic/QtNqf2WZcUjSFk1hHC7ZMm0RnPPgomtDIeo6x2dw0NE2sFscKJGeVvTjZZHYQ3Q0atDfwtfhGzw87eS8/k9NV+DVM6cOrojXAHL46Cj9P3svgISqEA8TWgIe8eHt+kSo0a353+FKOfsfyltBplCyXWndtkT+0cYUbwIvMXHV1UYXEuDpkkHicjy5K2w9Z0aZZA9evipTsbJUTe3gARxy5KLHZz7/sSiNuLix4H4KiaQizfv7/yjRH0V2MYCHTfgf4uuddsKNzz3V0LGsMHx6usJ2ww9t4TaAeABtbkrnHdSQGT+LMbVo2Sjmp+pOosltzNbMWZk0LFqLSbbzC8exRBRiGibaSPTENQ6ZUyuZKGtn0ZF858UwzZt17sfDSVpMLszLPzVTJk6st4sfZFN/RWFgq/FNhafHU47o+Fn8ZRuUMJ2HOFIqnNQmssU4WeqXYFaTKtEnUd1snXJG2XSJeJsJz18lHHPlrOQtCsNj0w7EtYMrT5AT7oJS+LHRiuyOlbKf3mg6NHDRbCg4SADBjI9WWOwdPdqN5jOeuinXY5zqpc3escutFhTVs00uxsmPtl1yUagnz55+iQ2ftAPbl3oumpIPrfMeeqWxDi0z54dr8o/wBI8PYJeowcSib44n0KW2SkZXB0ZmczOdwrDDsykyMxH7yVfs6zoJJE8/n+FaAfrNQh8ibYjW/8rwN6+Ov4XrH5e4yRyB19rIgCsxrc1ntsYQFjgYyyWsrU54T7+iqsXhCZgTYf+XXknQlRPpx7aeF+nULZtp86pSpThsrS9rtnxUcRaTPlZU2Joj6DYInej0B/S2sc7imUckKbK19NBITDhKEaXh5ftWEyrKJ8xOYXCl7oU8JstxdBgWnW3stZsTYsydIaBx9vHNJy5VFDceFv0Hs3Z+7Gi0lHDCOvwp4XZvBWtPAkAWCysmW2aMI9ShxWz96eaz+2sButsCfJdCOFPBU+29mksNgOOZ8dF2PLTJlG0cwrUiLmyLs7CS+J7rgVfbXw3/DhpFgAQktiYY/VpzEQXTfgeXgtJZLjZS/HUqKl2HlwaMwY91f9j9md99Rx/wAJIB4pbB7OJryNCT634ZLRdlqR3CIvvOmeRKXmyfGkFCG7NVhGzCsK2zpEssTwSWGMajzsrrCVQ5oE+yy2Wk2hfZ2Gc2ZMk6q2cB5+P8oTKSm2nKXImTs9d10FGFN9GBovPqDj7j8pTIRmcKDPE9cLcFZMEQq3DETwM3HWqsYz48kKGyCtbPjxt+UR7TzQQco/lGkzx4D7iUSAFaNGwAAnOdZUnUbkToP/AC5otMnINjxjLgO8p0w6SSCMs4JtPByNNnWYftzsnuB2gABPmsTh9nF2G3w2wqEHgOC6z2pw/wBSmG5yRPFYLGVfoUalAN/xVN48oy+FoYMr60gel7ZkcXhSJMcSB4QhNpAkeX7W8PZt78OHBtw0P3cy5ve3gOcWWRr4HdYHgd0kgH4+Vdx5lLRWyYurstMI/eDXDQEGOPPktvs7BENZ4X8rff2XOtkYvcd3rtMB0ZxOY8LrrmyaA3ciRaDbLy5kqnyfiPxu0Eo4UcOHJGo4cHPOT5fv8pl9Hd0J9P0vaVMR5nUcbaqg2GAfRuc8h90PEYQFpm1uHJOZnKMheOfCV88Wym3L7lCnsm2c+7RbBc0O+n3gQLZGxk+OSz2yMG5wGgG94+B5Lqm02N3Q42APhosZgMJuuP8A1kkC15J4FX8eX4tEfjt2M7K2PDJIguIM6xoFZUtl7pJYInP88la4alYCDAi9vzPsnW4bgJ69EmWTZzVFJR2ccwLzr/Cttn4YtkuNyMugmm07wGxlcn8Z9XU3M3Tnp8/wlOZNkmP6t+Eam+6XYOOqZpVOVuuaW2Cyb4Oc3UdxvAdeaHVxBB0y8rIc8h6/tLJSMzSrAGcxPWvNWNKvOsDif1dZ9uMv3TMc7ecq1o4k7o4nku6j2iyp6FHZXJkZH0Va2oTr1901ReDbr4UbQLiNUyVPeN8h5pZtYeH39lJ74HLr0XIBojVIdbUHhI+FmmbPnaFRwyDGm2jjaR6K7OJvoAY/fikBAxLnAgEsaOIkE3yTYNqxiLR7SQxwuRIPMHMR5A+SxnaLYLTRBa2BLjfRxMz4rasqxpyz/Spe0Y7jncG5G0uFhy525IsUnGWiKvTOZbIon6rLQA60iJvB65rr+xBuN3JBAy5RosNsLY5fWbMENMnmeC3uzsGA241N+vBWOTkUmBGHWNDxxMn058FOW6/r5uoNpAC/pn7KG5yt4n4VOwKCsI/WvypuIOXuhsPP7fyp7mpHv7LrOKvazGBu84AkRxHpHyqjE4MsfSMCT+zC0OJ7wggROv7CDUw/fYTciUalRYi9BsJTmU086TB65IdFkT8KRqEaoGxUtshvuH+Yf7f/ANRKnTaBcm/HX8R4QhE6k9eqjPUx/CiyKD783Bsj0idZ+ElS65pkVOahnURr3day++j1dCGILuQXm4/oD8JbDSMJhMPFgb3mdDP7Vj9QCRMeUxleOGSq3ujLj9wndnVDLb5g/jyVhhj/APeQDCBfn4WOdp/CfoYsuDQRpFiD6Z2VC/8AxvFo8PBO4S27E5HXmha0d9jrazm3OXh+kwawjx5KrqVCQ6bwAlmV3Xv/AKvlClZzLMCTne3ugVcL3gdYQKbz6o1C7mg5Eiff8JqF/Zb0nWyiR1/PJU+1KJqkUxAkyXRO6AchwJ8FoaQ7nQ+FX0GDvW/zR8oU62FFn2AwoaO4Ms/JPsqQBdROXkPeESpmo92DKVk/qA/wvKjhoI8oQ3u16yQvqmM+pUEEW21JvqmPq9R+s0tRdIlGovMjw/C7w57CPvmvAyb8BZM1Rl5+yjw80F/YX0BMX+6ESePueoTj26aR+EMMETqisADGmajPr4/hT3BlFuGnoo4gfH4XWFQRsRog1q2YF4zXlQ28LeyVn3zXBUNUKrW+AE9ea8/vRnD5/KWxLYHkflVihxJR/9k="/>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8" name="Picture 6" descr="http://www.raydowning.com/_Media/veronicas_veil.jpeg"/>
          <p:cNvPicPr>
            <a:picLocks noChangeAspect="1" noChangeArrowheads="1"/>
          </p:cNvPicPr>
          <p:nvPr/>
        </p:nvPicPr>
        <p:blipFill>
          <a:blip r:embed="rId2" cstate="print"/>
          <a:srcRect/>
          <a:stretch>
            <a:fillRect/>
          </a:stretch>
        </p:blipFill>
        <p:spPr bwMode="auto">
          <a:xfrm>
            <a:off x="3124200" y="2667000"/>
            <a:ext cx="2990850" cy="3743325"/>
          </a:xfrm>
          <a:prstGeom prst="rect">
            <a:avLst/>
          </a:prstGeom>
          <a:noFill/>
        </p:spPr>
      </p:pic>
      <p:pic>
        <p:nvPicPr>
          <p:cNvPr id="54280" name="Picture 8" descr="http://fineartamerica.com/images/artistlogos/ray-downing-1398290359-medium.jpg"/>
          <p:cNvPicPr>
            <a:picLocks noChangeAspect="1" noChangeArrowheads="1"/>
          </p:cNvPicPr>
          <p:nvPr/>
        </p:nvPicPr>
        <p:blipFill>
          <a:blip r:embed="rId3" cstate="print"/>
          <a:srcRect/>
          <a:stretch>
            <a:fillRect/>
          </a:stretch>
        </p:blipFill>
        <p:spPr bwMode="auto">
          <a:xfrm>
            <a:off x="304800" y="2667000"/>
            <a:ext cx="2371725" cy="2371725"/>
          </a:xfrm>
          <a:prstGeom prst="rect">
            <a:avLst/>
          </a:prstGeom>
          <a:noFill/>
        </p:spPr>
      </p:pic>
      <p:pic>
        <p:nvPicPr>
          <p:cNvPr id="10" name="Picture 9" descr="JesusRisenRayDowning.PNG"/>
          <p:cNvPicPr>
            <a:picLocks noChangeAspect="1"/>
          </p:cNvPicPr>
          <p:nvPr/>
        </p:nvPicPr>
        <p:blipFill>
          <a:blip r:embed="rId4" cstate="print"/>
          <a:stretch>
            <a:fillRect/>
          </a:stretch>
        </p:blipFill>
        <p:spPr>
          <a:xfrm>
            <a:off x="6246173" y="2743200"/>
            <a:ext cx="2648198" cy="3657600"/>
          </a:xfrm>
          <a:prstGeom prst="rect">
            <a:avLst/>
          </a:prstGeom>
        </p:spPr>
      </p:pic>
      <p:sp>
        <p:nvSpPr>
          <p:cNvPr id="11" name="TextBox 10"/>
          <p:cNvSpPr txBox="1"/>
          <p:nvPr/>
        </p:nvSpPr>
        <p:spPr>
          <a:xfrm>
            <a:off x="838200" y="5105400"/>
            <a:ext cx="1407373" cy="369332"/>
          </a:xfrm>
          <a:prstGeom prst="rect">
            <a:avLst/>
          </a:prstGeom>
          <a:noFill/>
        </p:spPr>
        <p:txBody>
          <a:bodyPr wrap="none" rtlCol="0">
            <a:spAutoFit/>
          </a:bodyPr>
          <a:lstStyle/>
          <a:p>
            <a:r>
              <a:rPr lang="en-US" dirty="0" smtClean="0"/>
              <a:t>Ray Downing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r>
              <a:rPr lang="en-US" sz="5400" dirty="0" smtClean="0"/>
              <a:t>Sculptor Luigi </a:t>
            </a:r>
            <a:r>
              <a:rPr lang="en-US" sz="5400" dirty="0" err="1" smtClean="0"/>
              <a:t>Mattei</a:t>
            </a:r>
            <a:endParaRPr lang="en-US" sz="5400" dirty="0"/>
          </a:p>
        </p:txBody>
      </p:sp>
      <p:sp>
        <p:nvSpPr>
          <p:cNvPr id="3" name="Content Placeholder 2"/>
          <p:cNvSpPr>
            <a:spLocks noGrp="1"/>
          </p:cNvSpPr>
          <p:nvPr>
            <p:ph idx="1"/>
          </p:nvPr>
        </p:nvSpPr>
        <p:spPr>
          <a:xfrm>
            <a:off x="3810000" y="1219200"/>
            <a:ext cx="4876800" cy="4525963"/>
          </a:xfrm>
        </p:spPr>
        <p:txBody>
          <a:bodyPr/>
          <a:lstStyle/>
          <a:p>
            <a:r>
              <a:rPr lang="en-US" dirty="0" smtClean="0"/>
              <a:t>Shroud sculpture inspired by the Shroud of Turin</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51</a:t>
            </a:fld>
            <a:endParaRPr lang="en-US"/>
          </a:p>
        </p:txBody>
      </p:sp>
      <p:pic>
        <p:nvPicPr>
          <p:cNvPr id="51202" name="Picture 2" descr="Bronze model of the Man in the Holy Shroud of Turin in His tomb, by Italian sculptor, Luigi Mattei"/>
          <p:cNvPicPr>
            <a:picLocks noChangeAspect="1" noChangeArrowheads="1"/>
          </p:cNvPicPr>
          <p:nvPr/>
        </p:nvPicPr>
        <p:blipFill>
          <a:blip r:embed="rId2" cstate="print"/>
          <a:srcRect/>
          <a:stretch>
            <a:fillRect/>
          </a:stretch>
        </p:blipFill>
        <p:spPr bwMode="auto">
          <a:xfrm>
            <a:off x="229035" y="1676400"/>
            <a:ext cx="3580965" cy="4772026"/>
          </a:xfrm>
          <a:prstGeom prst="rect">
            <a:avLst/>
          </a:prstGeom>
          <a:noFill/>
        </p:spPr>
      </p:pic>
      <p:sp>
        <p:nvSpPr>
          <p:cNvPr id="7" name="Rectangle 6"/>
          <p:cNvSpPr/>
          <p:nvPr/>
        </p:nvSpPr>
        <p:spPr>
          <a:xfrm>
            <a:off x="228600" y="6393996"/>
            <a:ext cx="2895857" cy="369332"/>
          </a:xfrm>
          <a:prstGeom prst="rect">
            <a:avLst/>
          </a:prstGeom>
        </p:spPr>
        <p:txBody>
          <a:bodyPr wrap="none">
            <a:spAutoFit/>
          </a:bodyPr>
          <a:lstStyle/>
          <a:p>
            <a:r>
              <a:rPr lang="en-US" b="1" dirty="0" smtClean="0"/>
              <a:t>Italian sculptor, Luigi </a:t>
            </a:r>
            <a:r>
              <a:rPr lang="en-US" b="1" dirty="0" err="1" smtClean="0"/>
              <a:t>Mattei</a:t>
            </a:r>
            <a:r>
              <a:rPr lang="en-US" b="1" dirty="0" smtClean="0"/>
              <a:t> </a:t>
            </a:r>
            <a:endParaRPr lang="en-US" b="1" dirty="0"/>
          </a:p>
        </p:txBody>
      </p:sp>
      <p:pic>
        <p:nvPicPr>
          <p:cNvPr id="8" name="Picture 2" descr="http://www.stthomasmore.net/Resources/Pictures/shroud_bronze.jpg"/>
          <p:cNvPicPr>
            <a:picLocks noChangeAspect="1" noChangeArrowheads="1"/>
          </p:cNvPicPr>
          <p:nvPr/>
        </p:nvPicPr>
        <p:blipFill>
          <a:blip r:embed="rId3" cstate="print"/>
          <a:srcRect/>
          <a:stretch>
            <a:fillRect/>
          </a:stretch>
        </p:blipFill>
        <p:spPr bwMode="auto">
          <a:xfrm>
            <a:off x="4800600" y="2286000"/>
            <a:ext cx="2523883" cy="3362325"/>
          </a:xfrm>
          <a:prstGeom prst="rect">
            <a:avLst/>
          </a:prstGeom>
          <a:noFill/>
        </p:spPr>
      </p:pic>
      <p:sp>
        <p:nvSpPr>
          <p:cNvPr id="9" name="Rectangle 8"/>
          <p:cNvSpPr/>
          <p:nvPr/>
        </p:nvSpPr>
        <p:spPr>
          <a:xfrm>
            <a:off x="4038600" y="6019800"/>
            <a:ext cx="4343400" cy="307777"/>
          </a:xfrm>
          <a:prstGeom prst="rect">
            <a:avLst/>
          </a:prstGeom>
        </p:spPr>
        <p:txBody>
          <a:bodyPr wrap="square">
            <a:spAutoFit/>
          </a:bodyPr>
          <a:lstStyle/>
          <a:p>
            <a:r>
              <a:rPr lang="en-US" sz="1400" dirty="0" smtClean="0">
                <a:hlinkClick r:id="rId4"/>
              </a:rPr>
              <a:t>http://www.stthomasmore.net/STMS_Blog/1519569</a:t>
            </a:r>
            <a:r>
              <a:rPr lang="en-US" sz="1400" dirty="0" smtClean="0"/>
              <a:t> </a:t>
            </a:r>
            <a:endParaRPr lang="en-US" sz="1400" dirty="0"/>
          </a:p>
        </p:txBody>
      </p:sp>
      <p:sp>
        <p:nvSpPr>
          <p:cNvPr id="10" name="Rectangle 9"/>
          <p:cNvSpPr/>
          <p:nvPr/>
        </p:nvSpPr>
        <p:spPr>
          <a:xfrm>
            <a:off x="4038600" y="5715000"/>
            <a:ext cx="5105400" cy="307777"/>
          </a:xfrm>
          <a:prstGeom prst="rect">
            <a:avLst/>
          </a:prstGeom>
        </p:spPr>
        <p:txBody>
          <a:bodyPr wrap="square">
            <a:spAutoFit/>
          </a:bodyPr>
          <a:lstStyle/>
          <a:p>
            <a:r>
              <a:rPr lang="en-US" sz="1400" dirty="0" smtClean="0">
                <a:hlinkClick r:id="rId5"/>
              </a:rPr>
              <a:t>http://pegponderingagain.com/2013/01/20/shroud-of-turin/</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52</a:t>
            </a:fld>
            <a:endParaRPr lang="en-US"/>
          </a:p>
        </p:txBody>
      </p:sp>
      <p:sp>
        <p:nvSpPr>
          <p:cNvPr id="8" name="Rectangle 2"/>
          <p:cNvSpPr>
            <a:spLocks noChangeArrowheads="1"/>
          </p:cNvSpPr>
          <p:nvPr/>
        </p:nvSpPr>
        <p:spPr bwMode="auto">
          <a:xfrm>
            <a:off x="1219200" y="1240220"/>
            <a:ext cx="7086600" cy="426720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sz="2800" dirty="0"/>
              <a:t>Surface Chemical Reaction  </a:t>
            </a:r>
            <a:r>
              <a:rPr lang="en-US" sz="2800" b="1" dirty="0" smtClean="0">
                <a:effectLst>
                  <a:outerShdw blurRad="38100" dist="38100" dir="2700000" algn="tl">
                    <a:srgbClr val="808080"/>
                  </a:outerShdw>
                </a:effectLst>
              </a:rPr>
              <a:t>ST</a:t>
            </a:r>
            <a:r>
              <a:rPr lang="en-US" sz="2800" b="1" dirty="0" smtClean="0"/>
              <a:t>A</a:t>
            </a:r>
            <a:r>
              <a:rPr lang="en-US" sz="2800" dirty="0" smtClean="0">
                <a:solidFill>
                  <a:srgbClr val="FFC000"/>
                </a:solidFill>
              </a:rPr>
              <a:t>R</a:t>
            </a:r>
            <a:endParaRPr lang="en-US" sz="28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endParaRPr>
          </a:p>
          <a:p>
            <a:pPr marL="742950" lvl="1" indent="-285750">
              <a:lnSpc>
                <a:spcPct val="90000"/>
              </a:lnSpc>
              <a:spcBef>
                <a:spcPct val="20000"/>
              </a:spcBef>
              <a:buFontTx/>
              <a:buChar char="–"/>
              <a:defRPr/>
            </a:pPr>
            <a:r>
              <a:rPr lang="en-US" dirty="0"/>
              <a:t>gas diffusion (</a:t>
            </a:r>
            <a:r>
              <a:rPr lang="en-US" dirty="0" err="1"/>
              <a:t>Vignon</a:t>
            </a:r>
            <a:r>
              <a:rPr lang="en-US" dirty="0"/>
              <a:t>, Rogers)</a:t>
            </a:r>
          </a:p>
          <a:p>
            <a:pPr marL="342900" indent="-342900">
              <a:lnSpc>
                <a:spcPct val="90000"/>
              </a:lnSpc>
              <a:spcBef>
                <a:spcPct val="20000"/>
              </a:spcBef>
              <a:buFontTx/>
              <a:buChar char="•"/>
              <a:defRPr/>
            </a:pPr>
            <a:r>
              <a:rPr lang="en-US" sz="2800" dirty="0"/>
              <a:t>Coronal Discharge </a:t>
            </a:r>
            <a:r>
              <a:rPr lang="en-US" sz="2800" b="1" dirty="0"/>
              <a:t>S</a:t>
            </a:r>
            <a:r>
              <a:rPr lang="en-US" sz="2800" dirty="0">
                <a:solidFill>
                  <a:srgbClr val="FFC000"/>
                </a:solidFill>
              </a:rPr>
              <a:t>TA</a:t>
            </a:r>
            <a:r>
              <a:rPr lang="en-US" sz="2800" b="1" dirty="0">
                <a:effectLst>
                  <a:outerShdw blurRad="38100" dist="38100" dir="2700000" algn="tl">
                    <a:srgbClr val="808080"/>
                  </a:outerShdw>
                </a:effectLst>
              </a:rPr>
              <a:t>R</a:t>
            </a:r>
          </a:p>
          <a:p>
            <a:pPr marL="342900" indent="-342900">
              <a:lnSpc>
                <a:spcPct val="90000"/>
              </a:lnSpc>
              <a:spcBef>
                <a:spcPct val="20000"/>
              </a:spcBef>
              <a:buFontTx/>
              <a:buChar char="•"/>
              <a:defRPr/>
            </a:pPr>
            <a:r>
              <a:rPr lang="en-US" sz="2800" dirty="0"/>
              <a:t>Energy Release at Resurrection </a:t>
            </a:r>
            <a:r>
              <a:rPr lang="en-US" sz="2800" dirty="0">
                <a:solidFill>
                  <a:srgbClr val="FFC000"/>
                </a:solidFill>
              </a:rPr>
              <a:t>STAR</a:t>
            </a:r>
            <a:r>
              <a:rPr lang="en-US" sz="2800" dirty="0">
                <a:effectLst>
                  <a:outerShdw blurRad="38100" dist="38100" dir="2700000" algn="tl">
                    <a:srgbClr val="808080"/>
                  </a:outerShdw>
                </a:effectLst>
              </a:rPr>
              <a:t>*</a:t>
            </a:r>
          </a:p>
          <a:p>
            <a:pPr marL="342900" indent="-342900">
              <a:lnSpc>
                <a:spcPct val="90000"/>
              </a:lnSpc>
              <a:spcBef>
                <a:spcPct val="20000"/>
              </a:spcBef>
              <a:buFontTx/>
              <a:buChar char="•"/>
              <a:defRPr/>
            </a:pPr>
            <a:r>
              <a:rPr lang="en-US" sz="2800" dirty="0"/>
              <a:t>Scorch from heated bas-relief </a:t>
            </a:r>
            <a:r>
              <a:rPr lang="en-US" sz="2800" dirty="0">
                <a:solidFill>
                  <a:srgbClr val="FFC000"/>
                </a:solidFill>
              </a:rPr>
              <a:t>S</a:t>
            </a:r>
            <a:r>
              <a:rPr lang="en-US" sz="2800" b="1" dirty="0"/>
              <a:t>TA</a:t>
            </a:r>
            <a:r>
              <a:rPr lang="en-US" sz="2800" dirty="0">
                <a:solidFill>
                  <a:srgbClr val="FFC000"/>
                </a:solidFill>
              </a:rPr>
              <a:t>R</a:t>
            </a:r>
            <a:r>
              <a:rPr lang="en-US" sz="2800" dirty="0">
                <a:effectLst>
                  <a:outerShdw blurRad="38100" dist="38100" dir="2700000" algn="tl">
                    <a:srgbClr val="808080"/>
                  </a:outerShdw>
                </a:effectLst>
              </a:rPr>
              <a:t>**</a:t>
            </a:r>
          </a:p>
          <a:p>
            <a:pPr marL="342900" indent="-342900">
              <a:lnSpc>
                <a:spcPct val="90000"/>
              </a:lnSpc>
              <a:spcBef>
                <a:spcPct val="20000"/>
              </a:spcBef>
              <a:buFontTx/>
              <a:buChar char="•"/>
              <a:defRPr/>
            </a:pPr>
            <a:r>
              <a:rPr lang="en-US" sz="2800" dirty="0"/>
              <a:t>Rubbing with pigments or acids </a:t>
            </a:r>
            <a:r>
              <a:rPr lang="en-US" sz="2800" dirty="0">
                <a:solidFill>
                  <a:srgbClr val="FFC000"/>
                </a:solidFill>
              </a:rPr>
              <a:t>ST</a:t>
            </a:r>
            <a:r>
              <a:rPr lang="en-US" sz="2800" b="1" dirty="0">
                <a:effectLst>
                  <a:outerShdw blurRad="38100" dist="38100" dir="2700000" algn="tl">
                    <a:srgbClr val="808080"/>
                  </a:outerShdw>
                </a:effectLst>
              </a:rPr>
              <a:t>A</a:t>
            </a:r>
            <a:r>
              <a:rPr lang="en-US" sz="2800" b="1" dirty="0"/>
              <a:t>R</a:t>
            </a:r>
          </a:p>
          <a:p>
            <a:pPr marL="342900" indent="-342900">
              <a:lnSpc>
                <a:spcPct val="90000"/>
              </a:lnSpc>
              <a:spcBef>
                <a:spcPct val="20000"/>
              </a:spcBef>
              <a:buFontTx/>
              <a:buChar char="•"/>
              <a:defRPr/>
            </a:pPr>
            <a:r>
              <a:rPr lang="en-US" sz="2800" dirty="0"/>
              <a:t>Painting </a:t>
            </a:r>
            <a:r>
              <a:rPr lang="en-US" sz="2800" dirty="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rPr>
              <a:t> </a:t>
            </a:r>
            <a:r>
              <a:rPr lang="en-US" sz="2800" dirty="0">
                <a:solidFill>
                  <a:srgbClr val="FFC000"/>
                </a:solidFill>
              </a:rPr>
              <a:t>STA</a:t>
            </a:r>
            <a:r>
              <a:rPr lang="en-US" sz="2800" b="1" dirty="0"/>
              <a:t>R</a:t>
            </a:r>
            <a:r>
              <a:rPr lang="en-US" sz="2800" dirty="0"/>
              <a:t> </a:t>
            </a:r>
          </a:p>
          <a:p>
            <a:pPr marL="742950" lvl="1" indent="-285750">
              <a:lnSpc>
                <a:spcPct val="90000"/>
              </a:lnSpc>
              <a:spcBef>
                <a:spcPct val="20000"/>
              </a:spcBef>
              <a:buFontTx/>
              <a:buChar char="–"/>
              <a:defRPr/>
            </a:pPr>
            <a:r>
              <a:rPr lang="en-US" dirty="0"/>
              <a:t>(art of 1350’s incapable of creating a shroud-like image)</a:t>
            </a:r>
          </a:p>
          <a:p>
            <a:pPr marL="342900" indent="-342900">
              <a:lnSpc>
                <a:spcPct val="90000"/>
              </a:lnSpc>
              <a:spcBef>
                <a:spcPct val="20000"/>
              </a:spcBef>
              <a:buFontTx/>
              <a:buChar char="•"/>
              <a:defRPr/>
            </a:pPr>
            <a:r>
              <a:rPr lang="en-US" sz="2800" dirty="0"/>
              <a:t>Early Photograph of Middle Ages </a:t>
            </a:r>
            <a:r>
              <a:rPr lang="en-US" sz="2800" b="1" dirty="0"/>
              <a:t>S</a:t>
            </a:r>
            <a:r>
              <a:rPr lang="en-US" sz="2800" dirty="0">
                <a:solidFill>
                  <a:srgbClr val="FFC000"/>
                </a:solidFill>
              </a:rPr>
              <a:t>TA</a:t>
            </a:r>
            <a:r>
              <a:rPr lang="en-US" sz="2800" b="1" dirty="0"/>
              <a:t>R</a:t>
            </a:r>
          </a:p>
          <a:p>
            <a:pPr marL="742950" lvl="1" indent="-285750">
              <a:lnSpc>
                <a:spcPct val="90000"/>
              </a:lnSpc>
              <a:spcBef>
                <a:spcPct val="20000"/>
              </a:spcBef>
              <a:buFontTx/>
              <a:buChar char="–"/>
              <a:defRPr/>
            </a:pPr>
            <a:r>
              <a:rPr lang="en-US" dirty="0"/>
              <a:t> highly implausible</a:t>
            </a:r>
          </a:p>
        </p:txBody>
      </p:sp>
      <p:sp>
        <p:nvSpPr>
          <p:cNvPr id="9" name="Text Box 3"/>
          <p:cNvSpPr txBox="1">
            <a:spLocks noChangeArrowheads="1"/>
          </p:cNvSpPr>
          <p:nvPr/>
        </p:nvSpPr>
        <p:spPr bwMode="auto">
          <a:xfrm>
            <a:off x="2286000" y="5445125"/>
            <a:ext cx="5943600" cy="10318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smtClean="0">
                <a:latin typeface="Times New Roman" charset="0"/>
              </a:rPr>
              <a:t>*  the </a:t>
            </a:r>
            <a:r>
              <a:rPr lang="en-US" sz="2000" dirty="0">
                <a:latin typeface="Times New Roman" charset="0"/>
              </a:rPr>
              <a:t>miracle hypothesis is not confirmable or </a:t>
            </a:r>
            <a:endParaRPr lang="en-US" sz="2000" dirty="0" smtClean="0">
              <a:latin typeface="Times New Roman" charset="0"/>
            </a:endParaRPr>
          </a:p>
          <a:p>
            <a:r>
              <a:rPr lang="en-US" sz="2000" dirty="0" smtClean="0">
                <a:latin typeface="Times New Roman" charset="0"/>
              </a:rPr>
              <a:t>     </a:t>
            </a:r>
            <a:r>
              <a:rPr lang="en-US" sz="2000" dirty="0" err="1" smtClean="0">
                <a:latin typeface="Times New Roman" charset="0"/>
              </a:rPr>
              <a:t>disconfirmable</a:t>
            </a:r>
            <a:r>
              <a:rPr lang="en-US" sz="2000" dirty="0" smtClean="0">
                <a:latin typeface="Times New Roman" charset="0"/>
              </a:rPr>
              <a:t> </a:t>
            </a:r>
            <a:r>
              <a:rPr lang="en-US" sz="2000" dirty="0">
                <a:latin typeface="Times New Roman" charset="0"/>
              </a:rPr>
              <a:t>because it is wholly </a:t>
            </a:r>
            <a:r>
              <a:rPr lang="en-US" sz="2000" b="1" i="1" dirty="0">
                <a:latin typeface="Times New Roman" charset="0"/>
              </a:rPr>
              <a:t>ad hoc</a:t>
            </a:r>
          </a:p>
          <a:p>
            <a:r>
              <a:rPr lang="en-US" sz="2000" dirty="0">
                <a:latin typeface="Times New Roman" charset="0"/>
              </a:rPr>
              <a:t>** scorches fluoresce, but shroud body image does not</a:t>
            </a:r>
          </a:p>
        </p:txBody>
      </p:sp>
      <p:sp>
        <p:nvSpPr>
          <p:cNvPr id="10" name="Rectangle 4"/>
          <p:cNvSpPr txBox="1">
            <a:spLocks noChangeArrowheads="1"/>
          </p:cNvSpPr>
          <p:nvPr/>
        </p:nvSpPr>
        <p:spPr>
          <a:xfrm>
            <a:off x="-381000" y="97220"/>
            <a:ext cx="91440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No Satisfactory Mechanism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                                            </a:t>
            </a:r>
            <a:r>
              <a:rPr kumimoji="0" lang="en-US" sz="3600" b="0" i="0" u="none" strike="noStrike" kern="1200" cap="none" spc="0" normalizeH="0" baseline="0" noProof="0" dirty="0" smtClean="0">
                <a:ln>
                  <a:noFill/>
                </a:ln>
                <a:effectLst/>
                <a:uLnTx/>
                <a:uFillTx/>
                <a:latin typeface="+mj-lt"/>
                <a:ea typeface="+mj-ea"/>
                <a:cs typeface="+mj-cs"/>
              </a:rPr>
              <a:t>for Image Formation</a:t>
            </a:r>
          </a:p>
        </p:txBody>
      </p:sp>
      <p:sp>
        <p:nvSpPr>
          <p:cNvPr id="11" name="Text Box 5"/>
          <p:cNvSpPr txBox="1">
            <a:spLocks noChangeArrowheads="1"/>
          </p:cNvSpPr>
          <p:nvPr/>
        </p:nvSpPr>
        <p:spPr bwMode="auto">
          <a:xfrm>
            <a:off x="134938" y="5519738"/>
            <a:ext cx="2006600" cy="941387"/>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Legend:</a:t>
            </a:r>
          </a:p>
          <a:p>
            <a:pPr eaLnBrk="1" hangingPunct="1"/>
            <a:r>
              <a:rPr lang="en-US" dirty="0">
                <a:solidFill>
                  <a:srgbClr val="FFC000"/>
                </a:solidFill>
              </a:rPr>
              <a:t>gold</a:t>
            </a:r>
            <a:r>
              <a:rPr lang="en-US" dirty="0"/>
              <a:t> = NA</a:t>
            </a:r>
          </a:p>
          <a:p>
            <a:pPr eaLnBrk="1" hangingPunct="1"/>
            <a:r>
              <a:rPr lang="en-US" b="1" dirty="0"/>
              <a:t>bold</a:t>
            </a:r>
            <a:r>
              <a:rPr lang="en-US" dirty="0"/>
              <a:t> = Applicable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G:\LLI-Shroud\JohnHeller.PNG"/>
          <p:cNvPicPr>
            <a:picLocks noChangeAspect="1" noChangeArrowheads="1"/>
          </p:cNvPicPr>
          <p:nvPr/>
        </p:nvPicPr>
        <p:blipFill>
          <a:blip r:embed="rId2" cstate="print"/>
          <a:srcRect/>
          <a:stretch>
            <a:fillRect/>
          </a:stretch>
        </p:blipFill>
        <p:spPr bwMode="auto">
          <a:xfrm>
            <a:off x="0" y="3113358"/>
            <a:ext cx="3705225" cy="3744642"/>
          </a:xfrm>
          <a:prstGeom prst="rect">
            <a:avLst/>
          </a:prstGeom>
          <a:noFill/>
        </p:spPr>
      </p:pic>
      <p:sp>
        <p:nvSpPr>
          <p:cNvPr id="7" name="Content Placeholder 6"/>
          <p:cNvSpPr>
            <a:spLocks noGrp="1"/>
          </p:cNvSpPr>
          <p:nvPr>
            <p:ph idx="1"/>
          </p:nvPr>
        </p:nvSpPr>
        <p:spPr>
          <a:xfrm>
            <a:off x="152400" y="1905000"/>
            <a:ext cx="7772400" cy="1295400"/>
          </a:xfrm>
        </p:spPr>
        <p:txBody>
          <a:bodyPr/>
          <a:lstStyle/>
          <a:p>
            <a:r>
              <a:rPr lang="en-US" dirty="0" smtClean="0"/>
              <a:t>John Wrote The Best </a:t>
            </a:r>
            <a:r>
              <a:rPr lang="en-US" dirty="0" smtClean="0"/>
              <a:t>book on the work of the STURP team</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53</a:t>
            </a:fld>
            <a:endParaRPr lang="en-US"/>
          </a:p>
        </p:txBody>
      </p:sp>
      <p:pic>
        <p:nvPicPr>
          <p:cNvPr id="18437" name="Picture 5" descr="http://ecx.images-amazon.com/images/I/41oiULfx6rL._SL500_SY344_BO1,204,203,200_.jpg"/>
          <p:cNvPicPr>
            <a:picLocks noChangeAspect="1" noChangeArrowheads="1"/>
          </p:cNvPicPr>
          <p:nvPr/>
        </p:nvPicPr>
        <p:blipFill>
          <a:blip r:embed="rId3" cstate="print"/>
          <a:srcRect/>
          <a:stretch>
            <a:fillRect/>
          </a:stretch>
        </p:blipFill>
        <p:spPr bwMode="auto">
          <a:xfrm>
            <a:off x="7467600" y="152400"/>
            <a:ext cx="1635217" cy="2514600"/>
          </a:xfrm>
          <a:prstGeom prst="rect">
            <a:avLst/>
          </a:prstGeom>
          <a:noFill/>
        </p:spPr>
      </p:pic>
      <p:sp>
        <p:nvSpPr>
          <p:cNvPr id="6" name="Title 5"/>
          <p:cNvSpPr>
            <a:spLocks noGrp="1"/>
          </p:cNvSpPr>
          <p:nvPr>
            <p:ph type="title"/>
          </p:nvPr>
        </p:nvSpPr>
        <p:spPr>
          <a:xfrm>
            <a:off x="381000" y="457200"/>
            <a:ext cx="8229600" cy="1143000"/>
          </a:xfrm>
        </p:spPr>
        <p:txBody>
          <a:bodyPr>
            <a:normAutofit fontScale="90000"/>
          </a:bodyPr>
          <a:lstStyle/>
          <a:p>
            <a:r>
              <a:rPr lang="en-US" dirty="0" smtClean="0"/>
              <a:t>Dr. John Heller ( </a:t>
            </a:r>
            <a:r>
              <a:rPr lang="en-US" dirty="0" smtClean="0"/>
              <a:t>1921-1995)</a:t>
            </a:r>
            <a:br>
              <a:rPr lang="en-US" dirty="0" smtClean="0"/>
            </a:br>
            <a:r>
              <a:rPr lang="en-US" dirty="0" smtClean="0"/>
              <a:t>Dr. </a:t>
            </a:r>
            <a:r>
              <a:rPr lang="en-US" dirty="0" smtClean="0"/>
              <a:t>Alan Adler (</a:t>
            </a:r>
            <a:r>
              <a:rPr lang="en-US" dirty="0" smtClean="0"/>
              <a:t>1932-2000)</a:t>
            </a:r>
            <a:endParaRPr lang="en-US" dirty="0"/>
          </a:p>
        </p:txBody>
      </p:sp>
      <p:pic>
        <p:nvPicPr>
          <p:cNvPr id="8" name="Picture 7" descr="AlAdler.jpg"/>
          <p:cNvPicPr>
            <a:picLocks noChangeAspect="1"/>
          </p:cNvPicPr>
          <p:nvPr/>
        </p:nvPicPr>
        <p:blipFill>
          <a:blip r:embed="rId4" cstate="print"/>
          <a:stretch>
            <a:fillRect/>
          </a:stretch>
        </p:blipFill>
        <p:spPr>
          <a:xfrm>
            <a:off x="7304541" y="4419600"/>
            <a:ext cx="1534659" cy="1945832"/>
          </a:xfrm>
          <a:prstGeom prst="rect">
            <a:avLst/>
          </a:prstGeom>
        </p:spPr>
      </p:pic>
      <p:sp>
        <p:nvSpPr>
          <p:cNvPr id="9" name="TextBox 8"/>
          <p:cNvSpPr txBox="1"/>
          <p:nvPr/>
        </p:nvSpPr>
        <p:spPr>
          <a:xfrm>
            <a:off x="3810000" y="2890897"/>
            <a:ext cx="5334000" cy="2554545"/>
          </a:xfrm>
          <a:prstGeom prst="rect">
            <a:avLst/>
          </a:prstGeom>
          <a:noFill/>
        </p:spPr>
        <p:txBody>
          <a:bodyPr wrap="square" rtlCol="0">
            <a:spAutoFit/>
          </a:bodyPr>
          <a:lstStyle/>
          <a:p>
            <a:pPr>
              <a:buFont typeface="Arial" pitchFamily="34" charset="0"/>
              <a:buChar char="•"/>
            </a:pPr>
            <a:r>
              <a:rPr lang="en-US" sz="3200" dirty="0" smtClean="0"/>
              <a:t> Together Demonstrate That The Blood Was Really Blood</a:t>
            </a:r>
          </a:p>
          <a:p>
            <a:pPr>
              <a:buFont typeface="Arial" pitchFamily="34" charset="0"/>
              <a:buChar char="•"/>
            </a:pPr>
            <a:r>
              <a:rPr lang="en-US" sz="3200" dirty="0" smtClean="0"/>
              <a:t> </a:t>
            </a:r>
            <a:r>
              <a:rPr lang="en-US" sz="3200" dirty="0" smtClean="0"/>
              <a:t>Identified The </a:t>
            </a:r>
            <a:r>
              <a:rPr lang="en-US" sz="3200" dirty="0" err="1" smtClean="0"/>
              <a:t>Chromophore</a:t>
            </a:r>
            <a:r>
              <a:rPr lang="en-US" sz="3200" dirty="0" smtClean="0"/>
              <a:t> As Oxidized Linen</a:t>
            </a:r>
          </a:p>
          <a:p>
            <a:pPr>
              <a:buFont typeface="Arial" pitchFamily="34" charset="0"/>
              <a:buChar char="•"/>
            </a:pPr>
            <a:r>
              <a:rPr lang="en-US" sz="3200" b="1" dirty="0" smtClean="0">
                <a:solidFill>
                  <a:srgbClr val="FFC000"/>
                </a:solidFill>
              </a:rPr>
              <a:t> </a:t>
            </a:r>
            <a:r>
              <a:rPr lang="en-US" sz="3200" b="1" dirty="0" smtClean="0">
                <a:solidFill>
                  <a:srgbClr val="FFC000"/>
                </a:solidFill>
              </a:rPr>
              <a:t>Blood Before Image  </a:t>
            </a:r>
            <a:endParaRPr lang="en-US" sz="3200" b="1" dirty="0">
              <a:solidFill>
                <a:srgbClr val="FFC000"/>
              </a:solidFill>
            </a:endParaRPr>
          </a:p>
        </p:txBody>
      </p:sp>
      <p:sp>
        <p:nvSpPr>
          <p:cNvPr id="10" name="TextBox 9"/>
          <p:cNvSpPr txBox="1"/>
          <p:nvPr/>
        </p:nvSpPr>
        <p:spPr>
          <a:xfrm>
            <a:off x="1371600" y="3124200"/>
            <a:ext cx="1237839" cy="369332"/>
          </a:xfrm>
          <a:prstGeom prst="rect">
            <a:avLst/>
          </a:prstGeom>
          <a:noFill/>
        </p:spPr>
        <p:txBody>
          <a:bodyPr wrap="none" rtlCol="0">
            <a:spAutoFit/>
          </a:bodyPr>
          <a:lstStyle/>
          <a:p>
            <a:r>
              <a:rPr lang="en-US" dirty="0" smtClean="0"/>
              <a:t>John Heller</a:t>
            </a:r>
            <a:endParaRPr lang="en-US" dirty="0"/>
          </a:p>
        </p:txBody>
      </p:sp>
      <p:sp>
        <p:nvSpPr>
          <p:cNvPr id="11" name="TextBox 10"/>
          <p:cNvSpPr txBox="1"/>
          <p:nvPr/>
        </p:nvSpPr>
        <p:spPr>
          <a:xfrm>
            <a:off x="7239000" y="6324600"/>
            <a:ext cx="926857" cy="369332"/>
          </a:xfrm>
          <a:prstGeom prst="rect">
            <a:avLst/>
          </a:prstGeom>
          <a:noFill/>
        </p:spPr>
        <p:txBody>
          <a:bodyPr wrap="none" rtlCol="0">
            <a:spAutoFit/>
          </a:bodyPr>
          <a:lstStyle/>
          <a:p>
            <a:r>
              <a:rPr lang="en-US" dirty="0" smtClean="0"/>
              <a:t>Al Adler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54</a:t>
            </a:fld>
            <a:endParaRPr lang="en-US"/>
          </a:p>
        </p:txBody>
      </p:sp>
      <p:sp>
        <p:nvSpPr>
          <p:cNvPr id="5" name="Rectangle 3"/>
          <p:cNvSpPr txBox="1">
            <a:spLocks noChangeArrowheads="1"/>
          </p:cNvSpPr>
          <p:nvPr/>
        </p:nvSpPr>
        <p:spPr>
          <a:xfrm>
            <a:off x="914400" y="609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Unscientific Hypothesis</a:t>
            </a:r>
          </a:p>
        </p:txBody>
      </p:sp>
      <p:sp>
        <p:nvSpPr>
          <p:cNvPr id="6" name="Rectangle 4"/>
          <p:cNvSpPr txBox="1">
            <a:spLocks noChangeArrowheads="1"/>
          </p:cNvSpPr>
          <p:nvPr/>
        </p:nvSpPr>
        <p:spPr>
          <a:xfrm>
            <a:off x="685800" y="13716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Miracles, if they occur, lie outside the realm of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science … Well almost?  What of side effects?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oup 7"/>
          <p:cNvGrpSpPr/>
          <p:nvPr/>
        </p:nvGrpSpPr>
        <p:grpSpPr>
          <a:xfrm>
            <a:off x="1143000" y="2362200"/>
            <a:ext cx="7315200" cy="4026932"/>
            <a:chOff x="1143000" y="2362200"/>
            <a:chExt cx="7315200" cy="4026932"/>
          </a:xfrm>
        </p:grpSpPr>
        <p:pic>
          <p:nvPicPr>
            <p:cNvPr id="4" name="Picture 2" descr="Ray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362200"/>
              <a:ext cx="7315200" cy="368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133600" y="6019800"/>
              <a:ext cx="5235600" cy="369332"/>
            </a:xfrm>
            <a:prstGeom prst="rect">
              <a:avLst/>
            </a:prstGeom>
            <a:noFill/>
          </p:spPr>
          <p:txBody>
            <a:bodyPr wrap="none" rtlCol="0">
              <a:spAutoFit/>
            </a:bodyPr>
            <a:lstStyle/>
            <a:p>
              <a:r>
                <a:rPr lang="en-US" dirty="0" smtClean="0"/>
                <a:t>"I think you should be more explicit here in step two."</a:t>
              </a: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85800"/>
            <a:ext cx="8229600" cy="1143000"/>
          </a:xfrm>
        </p:spPr>
        <p:txBody>
          <a:bodyPr>
            <a:normAutofit/>
          </a:bodyPr>
          <a:lstStyle/>
          <a:p>
            <a:r>
              <a:rPr lang="en-US" sz="5400" dirty="0" smtClean="0"/>
              <a:t>Lots Of Miracle Hypotheses</a:t>
            </a:r>
            <a:endParaRPr lang="en-US" sz="5400" dirty="0"/>
          </a:p>
        </p:txBody>
      </p:sp>
      <p:sp>
        <p:nvSpPr>
          <p:cNvPr id="5" name="Content Placeholder 4"/>
          <p:cNvSpPr>
            <a:spLocks noGrp="1"/>
          </p:cNvSpPr>
          <p:nvPr>
            <p:ph idx="1"/>
          </p:nvPr>
        </p:nvSpPr>
        <p:spPr>
          <a:xfrm>
            <a:off x="1066800" y="1798637"/>
            <a:ext cx="8229600" cy="4525963"/>
          </a:xfrm>
        </p:spPr>
        <p:txBody>
          <a:bodyPr/>
          <a:lstStyle/>
          <a:p>
            <a:r>
              <a:rPr lang="en-US" dirty="0" smtClean="0"/>
              <a:t>Body Emits Radiation</a:t>
            </a:r>
          </a:p>
          <a:p>
            <a:pPr lvl="1"/>
            <a:r>
              <a:rPr lang="en-US" dirty="0" smtClean="0"/>
              <a:t>Neutrons, Protons, UV photons, etc.</a:t>
            </a:r>
          </a:p>
          <a:p>
            <a:r>
              <a:rPr lang="en-US" dirty="0" smtClean="0"/>
              <a:t>Body Dematerializes in a shell of energy</a:t>
            </a:r>
          </a:p>
          <a:p>
            <a:pPr lvl="1"/>
            <a:r>
              <a:rPr lang="en-US" dirty="0" smtClean="0"/>
              <a:t>cloth falls through the shell leaving an image</a:t>
            </a:r>
          </a:p>
          <a:p>
            <a:r>
              <a:rPr lang="en-US" dirty="0" smtClean="0"/>
              <a:t>The Flash of the Resurrection</a:t>
            </a:r>
          </a:p>
          <a:p>
            <a:r>
              <a:rPr lang="en-US" dirty="0" smtClean="0"/>
              <a:t>Some sort of Quantum Mechanical Event</a:t>
            </a:r>
          </a:p>
          <a:p>
            <a:r>
              <a:rPr lang="en-US" b="1" dirty="0" smtClean="0">
                <a:solidFill>
                  <a:srgbClr val="FFC000"/>
                </a:solidFill>
              </a:rPr>
              <a:t>PURELY SPECULATIVE HYPOTHESIES ALTHOUGH SOME CAN BE SIMULATED</a:t>
            </a:r>
            <a:endParaRPr lang="en-US" b="1" dirty="0">
              <a:solidFill>
                <a:srgbClr val="FFC000"/>
              </a:solidFill>
            </a:endParaRPr>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8229600" cy="1143000"/>
          </a:xfrm>
        </p:spPr>
        <p:txBody>
          <a:bodyPr>
            <a:normAutofit/>
          </a:bodyPr>
          <a:lstStyle/>
          <a:p>
            <a:r>
              <a:rPr lang="en-US" sz="5400" dirty="0" smtClean="0"/>
              <a:t>Two Kinds Of Miracles</a:t>
            </a:r>
            <a:endParaRPr lang="en-US" sz="5400" dirty="0"/>
          </a:p>
        </p:txBody>
      </p:sp>
      <p:sp>
        <p:nvSpPr>
          <p:cNvPr id="5" name="Content Placeholder 4"/>
          <p:cNvSpPr>
            <a:spLocks noGrp="1"/>
          </p:cNvSpPr>
          <p:nvPr>
            <p:ph idx="1"/>
          </p:nvPr>
        </p:nvSpPr>
        <p:spPr>
          <a:xfrm>
            <a:off x="533400" y="1828800"/>
            <a:ext cx="8229600" cy="4525963"/>
          </a:xfrm>
        </p:spPr>
        <p:txBody>
          <a:bodyPr/>
          <a:lstStyle/>
          <a:p>
            <a:r>
              <a:rPr lang="en-US" dirty="0" smtClean="0"/>
              <a:t>Miracles of the First Kind</a:t>
            </a:r>
          </a:p>
          <a:p>
            <a:pPr lvl="1"/>
            <a:r>
              <a:rPr lang="en-US" dirty="0" smtClean="0"/>
              <a:t>Supernatural intervention transcending nature</a:t>
            </a:r>
          </a:p>
          <a:p>
            <a:pPr lvl="1"/>
            <a:r>
              <a:rPr lang="en-US" dirty="0" smtClean="0"/>
              <a:t>Genesis 1:3 </a:t>
            </a:r>
            <a:r>
              <a:rPr lang="en-US" baseline="30000" dirty="0" smtClean="0"/>
              <a:t>3 </a:t>
            </a:r>
            <a:r>
              <a:rPr lang="en-US" dirty="0" smtClean="0"/>
              <a:t>Then God said, “Let there be light”; and there was light.</a:t>
            </a:r>
          </a:p>
          <a:p>
            <a:r>
              <a:rPr lang="en-US" dirty="0" smtClean="0"/>
              <a:t>Miracles of the Second Kind</a:t>
            </a:r>
          </a:p>
          <a:p>
            <a:pPr lvl="1"/>
            <a:r>
              <a:rPr lang="en-US" dirty="0" smtClean="0"/>
              <a:t>A "miraculous result" occurs due to a combination of a large number of individually improbable events which produce an unlikely but spiritually meaningful result</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4800600" cy="1143000"/>
          </a:xfrm>
        </p:spPr>
        <p:txBody>
          <a:bodyPr>
            <a:noAutofit/>
          </a:bodyPr>
          <a:lstStyle/>
          <a:p>
            <a:r>
              <a:rPr lang="en-US" sz="5400" dirty="0" smtClean="0"/>
              <a:t>The Flash </a:t>
            </a:r>
            <a:r>
              <a:rPr lang="en-US" sz="5400" dirty="0" smtClean="0"/>
              <a:t/>
            </a:r>
            <a:br>
              <a:rPr lang="en-US" sz="5400" dirty="0" smtClean="0"/>
            </a:br>
            <a:r>
              <a:rPr lang="en-US" sz="5400" dirty="0" smtClean="0"/>
              <a:t>of Resurrection?</a:t>
            </a:r>
            <a:endParaRPr lang="en-US" sz="5400" dirty="0"/>
          </a:p>
        </p:txBody>
      </p:sp>
      <p:sp>
        <p:nvSpPr>
          <p:cNvPr id="3" name="Content Placeholder 2"/>
          <p:cNvSpPr>
            <a:spLocks noGrp="1"/>
          </p:cNvSpPr>
          <p:nvPr>
            <p:ph idx="1"/>
          </p:nvPr>
        </p:nvSpPr>
        <p:spPr>
          <a:xfrm>
            <a:off x="457200" y="2027237"/>
            <a:ext cx="8229600" cy="4525963"/>
          </a:xfrm>
        </p:spPr>
        <p:txBody>
          <a:bodyPr>
            <a:normAutofit lnSpcReduction="10000"/>
          </a:bodyPr>
          <a:lstStyle/>
          <a:p>
            <a:r>
              <a:rPr lang="en-US" dirty="0" smtClean="0"/>
              <a:t>Kevin Moran and </a:t>
            </a:r>
            <a:r>
              <a:rPr lang="en-US" dirty="0" err="1" smtClean="0"/>
              <a:t>Giulio</a:t>
            </a:r>
            <a:r>
              <a:rPr lang="en-US" dirty="0" smtClean="0"/>
              <a:t> </a:t>
            </a:r>
            <a:r>
              <a:rPr lang="en-US" dirty="0" err="1" smtClean="0"/>
              <a:t>Fanti</a:t>
            </a:r>
            <a:r>
              <a:rPr lang="en-US" dirty="0" smtClean="0"/>
              <a:t> Explore A VP-8</a:t>
            </a:r>
            <a:br>
              <a:rPr lang="en-US" dirty="0" smtClean="0"/>
            </a:br>
            <a:r>
              <a:rPr lang="en-US" dirty="0" smtClean="0"/>
              <a:t>Analyzer At The</a:t>
            </a:r>
            <a:br>
              <a:rPr lang="en-US" dirty="0" smtClean="0"/>
            </a:br>
            <a:r>
              <a:rPr lang="en-US" dirty="0" smtClean="0"/>
              <a:t>2008 Columbus</a:t>
            </a:r>
            <a:br>
              <a:rPr lang="en-US" dirty="0" smtClean="0"/>
            </a:br>
            <a:r>
              <a:rPr lang="en-US" dirty="0" smtClean="0"/>
              <a:t>Conference</a:t>
            </a:r>
          </a:p>
          <a:p>
            <a:r>
              <a:rPr lang="en-US" dirty="0" smtClean="0"/>
              <a:t>Moran Favors Some</a:t>
            </a:r>
            <a:br>
              <a:rPr lang="en-US" dirty="0" smtClean="0"/>
            </a:br>
            <a:r>
              <a:rPr lang="en-US" dirty="0" smtClean="0"/>
              <a:t>Kind Of Resurrection</a:t>
            </a:r>
            <a:br>
              <a:rPr lang="en-US" dirty="0" smtClean="0"/>
            </a:br>
            <a:r>
              <a:rPr lang="en-US" dirty="0" smtClean="0"/>
              <a:t>Flash</a:t>
            </a:r>
          </a:p>
          <a:p>
            <a:r>
              <a:rPr lang="en-US" dirty="0" err="1" smtClean="0"/>
              <a:t>Fanti</a:t>
            </a:r>
            <a:r>
              <a:rPr lang="en-US" dirty="0" smtClean="0"/>
              <a:t> Supports </a:t>
            </a:r>
            <a:br>
              <a:rPr lang="en-US" dirty="0" smtClean="0"/>
            </a:br>
            <a:r>
              <a:rPr lang="en-US" dirty="0" smtClean="0"/>
              <a:t>Coronal Discharge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57</a:t>
            </a:fld>
            <a:endParaRPr lang="en-US"/>
          </a:p>
        </p:txBody>
      </p:sp>
      <p:pic>
        <p:nvPicPr>
          <p:cNvPr id="4098" name="Picture 2" descr="Shroud researchers Giulio Fanti and Kevin Moran operate the VP-8 Image Analyzer at the Ohio State University Shroud Conference in August of 2008."/>
          <p:cNvPicPr>
            <a:picLocks noChangeAspect="1" noChangeArrowheads="1"/>
          </p:cNvPicPr>
          <p:nvPr/>
        </p:nvPicPr>
        <p:blipFill>
          <a:blip r:embed="rId2" cstate="print"/>
          <a:srcRect/>
          <a:stretch>
            <a:fillRect/>
          </a:stretch>
        </p:blipFill>
        <p:spPr bwMode="auto">
          <a:xfrm>
            <a:off x="4495800" y="2667000"/>
            <a:ext cx="4267200" cy="3644190"/>
          </a:xfrm>
          <a:prstGeom prst="rect">
            <a:avLst/>
          </a:prstGeom>
          <a:noFill/>
        </p:spPr>
      </p:pic>
      <p:pic>
        <p:nvPicPr>
          <p:cNvPr id="4100" name="Picture 4" descr="http://realitysandwich.com/wp-content/uploads/2014/03/217663-Big-bang-006.jpg"/>
          <p:cNvPicPr>
            <a:picLocks noChangeAspect="1" noChangeArrowheads="1"/>
          </p:cNvPicPr>
          <p:nvPr/>
        </p:nvPicPr>
        <p:blipFill>
          <a:blip r:embed="rId3" cstate="print"/>
          <a:srcRect/>
          <a:stretch>
            <a:fillRect/>
          </a:stretch>
        </p:blipFill>
        <p:spPr bwMode="auto">
          <a:xfrm>
            <a:off x="6096000" y="0"/>
            <a:ext cx="2933700" cy="176022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457200"/>
            <a:ext cx="4267200" cy="1143000"/>
          </a:xfrm>
        </p:spPr>
        <p:txBody>
          <a:bodyPr>
            <a:normAutofit/>
          </a:bodyPr>
          <a:lstStyle/>
          <a:p>
            <a:r>
              <a:rPr lang="en-US" sz="6000" dirty="0" smtClean="0"/>
              <a:t>Radiation</a:t>
            </a:r>
            <a:endParaRPr lang="en-US" sz="6000" dirty="0"/>
          </a:p>
        </p:txBody>
      </p:sp>
      <p:sp>
        <p:nvSpPr>
          <p:cNvPr id="6" name="Content Placeholder 5"/>
          <p:cNvSpPr>
            <a:spLocks noGrp="1"/>
          </p:cNvSpPr>
          <p:nvPr>
            <p:ph idx="1"/>
          </p:nvPr>
        </p:nvSpPr>
        <p:spPr>
          <a:xfrm>
            <a:off x="2514600" y="1722437"/>
            <a:ext cx="6172200" cy="4525963"/>
          </a:xfrm>
        </p:spPr>
        <p:txBody>
          <a:bodyPr>
            <a:normAutofit lnSpcReduction="10000"/>
          </a:bodyPr>
          <a:lstStyle/>
          <a:p>
            <a:r>
              <a:rPr lang="en-US" dirty="0" smtClean="0"/>
              <a:t>Dr. August </a:t>
            </a:r>
            <a:r>
              <a:rPr lang="en-US" dirty="0" err="1" smtClean="0"/>
              <a:t>Accetta</a:t>
            </a:r>
            <a:r>
              <a:rPr lang="en-US" dirty="0" smtClean="0"/>
              <a:t> * had this image taken after being injected with a radioactive material (Tc-99m) used in medical imaging</a:t>
            </a:r>
          </a:p>
          <a:p>
            <a:r>
              <a:rPr lang="en-US" dirty="0" smtClean="0"/>
              <a:t>Technesium-99 </a:t>
            </a:r>
            <a:r>
              <a:rPr lang="en-US" dirty="0" err="1" smtClean="0"/>
              <a:t>metastable</a:t>
            </a:r>
            <a:r>
              <a:rPr lang="en-US" dirty="0" smtClean="0"/>
              <a:t> </a:t>
            </a:r>
            <a:r>
              <a:rPr lang="en-US" dirty="0" err="1" smtClean="0"/>
              <a:t>methylene</a:t>
            </a:r>
            <a:r>
              <a:rPr lang="en-US" dirty="0" smtClean="0"/>
              <a:t> </a:t>
            </a:r>
            <a:r>
              <a:rPr lang="en-US" dirty="0" err="1" smtClean="0"/>
              <a:t>diphosphate</a:t>
            </a:r>
            <a:r>
              <a:rPr lang="en-US" dirty="0" smtClean="0"/>
              <a:t> decays with a 6 hour half-life yielding a single 140 </a:t>
            </a:r>
            <a:r>
              <a:rPr lang="en-US" dirty="0" err="1" smtClean="0"/>
              <a:t>Kev</a:t>
            </a:r>
            <a:r>
              <a:rPr lang="en-US" dirty="0" smtClean="0"/>
              <a:t> gamma ray</a:t>
            </a:r>
          </a:p>
          <a:p>
            <a:r>
              <a:rPr lang="en-US" dirty="0" smtClean="0"/>
              <a:t>Problem: Collimation</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58</a:t>
            </a:fld>
            <a:endParaRPr lang="en-US"/>
          </a:p>
        </p:txBody>
      </p:sp>
      <p:pic>
        <p:nvPicPr>
          <p:cNvPr id="20482" name="Picture 2" descr="G:\LLI-Shroud\Images\People\AcettaRadioactiveImage.jpg"/>
          <p:cNvPicPr>
            <a:picLocks noChangeAspect="1" noChangeArrowheads="1"/>
          </p:cNvPicPr>
          <p:nvPr/>
        </p:nvPicPr>
        <p:blipFill>
          <a:blip r:embed="rId2" cstate="print"/>
          <a:srcRect/>
          <a:stretch>
            <a:fillRect/>
          </a:stretch>
        </p:blipFill>
        <p:spPr bwMode="auto">
          <a:xfrm>
            <a:off x="138113" y="1870898"/>
            <a:ext cx="2300287" cy="4910902"/>
          </a:xfrm>
          <a:prstGeom prst="rect">
            <a:avLst/>
          </a:prstGeom>
          <a:noFill/>
        </p:spPr>
      </p:pic>
      <p:sp>
        <p:nvSpPr>
          <p:cNvPr id="8" name="TextBox 7"/>
          <p:cNvSpPr txBox="1"/>
          <p:nvPr/>
        </p:nvSpPr>
        <p:spPr>
          <a:xfrm>
            <a:off x="2819400" y="6183868"/>
            <a:ext cx="4249946" cy="369332"/>
          </a:xfrm>
          <a:prstGeom prst="rect">
            <a:avLst/>
          </a:prstGeom>
          <a:noFill/>
        </p:spPr>
        <p:txBody>
          <a:bodyPr wrap="none" rtlCol="0">
            <a:spAutoFit/>
          </a:bodyPr>
          <a:lstStyle/>
          <a:p>
            <a:r>
              <a:rPr lang="en-US" dirty="0" smtClean="0">
                <a:hlinkClick r:id="rId3"/>
              </a:rPr>
              <a:t>https://www.shroud.com/pdfs/accett2.pdf</a:t>
            </a:r>
            <a:r>
              <a:rPr lang="en-US" dirty="0" smtClean="0"/>
              <a:t> </a:t>
            </a:r>
            <a:endParaRPr lang="en-US" dirty="0"/>
          </a:p>
        </p:txBody>
      </p:sp>
      <p:pic>
        <p:nvPicPr>
          <p:cNvPr id="6148" name="Picture 4" descr="http://www.shroud.com/images/da-accetta.jpg"/>
          <p:cNvPicPr>
            <a:picLocks noChangeAspect="1" noChangeArrowheads="1"/>
          </p:cNvPicPr>
          <p:nvPr/>
        </p:nvPicPr>
        <p:blipFill>
          <a:blip r:embed="rId4" cstate="print"/>
          <a:srcRect/>
          <a:stretch>
            <a:fillRect/>
          </a:stretch>
        </p:blipFill>
        <p:spPr bwMode="auto">
          <a:xfrm>
            <a:off x="7620000" y="0"/>
            <a:ext cx="1343025" cy="1611630"/>
          </a:xfrm>
          <a:prstGeom prst="rect">
            <a:avLst/>
          </a:prstGeom>
          <a:noFill/>
        </p:spPr>
      </p:pic>
      <p:sp>
        <p:nvSpPr>
          <p:cNvPr id="9" name="TextBox 8"/>
          <p:cNvSpPr txBox="1"/>
          <p:nvPr/>
        </p:nvSpPr>
        <p:spPr>
          <a:xfrm>
            <a:off x="2930517" y="5867400"/>
            <a:ext cx="6061083" cy="369332"/>
          </a:xfrm>
          <a:prstGeom prst="rect">
            <a:avLst/>
          </a:prstGeom>
          <a:noFill/>
        </p:spPr>
        <p:txBody>
          <a:bodyPr wrap="none" rtlCol="0">
            <a:spAutoFit/>
          </a:bodyPr>
          <a:lstStyle/>
          <a:p>
            <a:r>
              <a:rPr lang="en-US" dirty="0" smtClean="0"/>
              <a:t>* Work done with Kenneth </a:t>
            </a:r>
            <a:r>
              <a:rPr lang="en-US" dirty="0" err="1" smtClean="0"/>
              <a:t>Llyons</a:t>
            </a:r>
            <a:r>
              <a:rPr lang="en-US" dirty="0" smtClean="0"/>
              <a:t> M.D. and John Jackson, Ph.D.</a:t>
            </a:r>
            <a:endParaRPr lang="en-US" dirty="0"/>
          </a:p>
        </p:txBody>
      </p:sp>
      <p:pic>
        <p:nvPicPr>
          <p:cNvPr id="8194" name="Picture 2" descr="https://astrowright.files.wordpress.com/2010/06/rad-symbol.png"/>
          <p:cNvPicPr>
            <a:picLocks noChangeAspect="1" noChangeArrowheads="1"/>
          </p:cNvPicPr>
          <p:nvPr/>
        </p:nvPicPr>
        <p:blipFill>
          <a:blip r:embed="rId5" cstate="print"/>
          <a:srcRect/>
          <a:stretch>
            <a:fillRect/>
          </a:stretch>
        </p:blipFill>
        <p:spPr bwMode="auto">
          <a:xfrm>
            <a:off x="6084366" y="1"/>
            <a:ext cx="1535633" cy="16763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8229600" cy="1143000"/>
          </a:xfrm>
        </p:spPr>
        <p:txBody>
          <a:bodyPr>
            <a:normAutofit/>
          </a:bodyPr>
          <a:lstStyle/>
          <a:p>
            <a:r>
              <a:rPr lang="en-US" sz="5400" dirty="0" smtClean="0"/>
              <a:t>Coronal Discharge</a:t>
            </a:r>
            <a:endParaRPr lang="en-US" sz="5400" dirty="0"/>
          </a:p>
        </p:txBody>
      </p:sp>
      <p:sp>
        <p:nvSpPr>
          <p:cNvPr id="6" name="Content Placeholder 5"/>
          <p:cNvSpPr>
            <a:spLocks noGrp="1"/>
          </p:cNvSpPr>
          <p:nvPr>
            <p:ph idx="1"/>
          </p:nvPr>
        </p:nvSpPr>
        <p:spPr>
          <a:xfrm>
            <a:off x="762000" y="1752600"/>
            <a:ext cx="8229600" cy="4525963"/>
          </a:xfrm>
        </p:spPr>
        <p:txBody>
          <a:bodyPr/>
          <a:lstStyle/>
          <a:p>
            <a:r>
              <a:rPr lang="en-US" dirty="0" smtClean="0"/>
              <a:t>Professor </a:t>
            </a:r>
            <a:r>
              <a:rPr lang="en-US" dirty="0" err="1" smtClean="0"/>
              <a:t>Giulio</a:t>
            </a:r>
            <a:r>
              <a:rPr lang="en-US" dirty="0" smtClean="0"/>
              <a:t> </a:t>
            </a:r>
            <a:r>
              <a:rPr lang="en-US" dirty="0" err="1" smtClean="0"/>
              <a:t>Fanti</a:t>
            </a:r>
            <a:r>
              <a:rPr lang="en-US" dirty="0" smtClean="0"/>
              <a:t> believes that coronal discharge could explain the shroud </a:t>
            </a:r>
            <a:r>
              <a:rPr lang="en-US" dirty="0" smtClean="0"/>
              <a:t>image</a:t>
            </a:r>
          </a:p>
          <a:p>
            <a:r>
              <a:rPr lang="en-US" dirty="0" err="1" smtClean="0"/>
              <a:t>Giulio</a:t>
            </a:r>
            <a:r>
              <a:rPr lang="en-US" dirty="0" smtClean="0"/>
              <a:t> has done</a:t>
            </a:r>
            <a:br>
              <a:rPr lang="en-US" dirty="0" smtClean="0"/>
            </a:br>
            <a:r>
              <a:rPr lang="en-US" dirty="0" smtClean="0"/>
              <a:t>a lot of good</a:t>
            </a:r>
            <a:br>
              <a:rPr lang="en-US" dirty="0" smtClean="0"/>
            </a:br>
            <a:r>
              <a:rPr lang="en-US" dirty="0" smtClean="0"/>
              <a:t>science </a:t>
            </a:r>
          </a:p>
          <a:p>
            <a:r>
              <a:rPr lang="en-US" dirty="0" smtClean="0"/>
              <a:t>Coronal Discharge</a:t>
            </a:r>
            <a:br>
              <a:rPr lang="en-US" dirty="0" smtClean="0"/>
            </a:br>
            <a:r>
              <a:rPr lang="en-US" dirty="0" smtClean="0"/>
              <a:t>requires very high</a:t>
            </a:r>
            <a:br>
              <a:rPr lang="en-US" dirty="0" smtClean="0"/>
            </a:br>
            <a:r>
              <a:rPr lang="en-US" dirty="0" smtClean="0"/>
              <a:t>voltages</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59</a:t>
            </a:fld>
            <a:endParaRPr lang="en-US"/>
          </a:p>
        </p:txBody>
      </p:sp>
      <p:pic>
        <p:nvPicPr>
          <p:cNvPr id="21506" name="Picture 2" descr="G:\LLI-Shroud\Images\People\GiulioFanti.jpg"/>
          <p:cNvPicPr>
            <a:picLocks noChangeAspect="1" noChangeArrowheads="1"/>
          </p:cNvPicPr>
          <p:nvPr/>
        </p:nvPicPr>
        <p:blipFill>
          <a:blip r:embed="rId2" cstate="print"/>
          <a:srcRect/>
          <a:stretch>
            <a:fillRect/>
          </a:stretch>
        </p:blipFill>
        <p:spPr bwMode="auto">
          <a:xfrm>
            <a:off x="4294717" y="2971800"/>
            <a:ext cx="4773083" cy="3048000"/>
          </a:xfrm>
          <a:prstGeom prst="rect">
            <a:avLst/>
          </a:prstGeom>
          <a:noFill/>
        </p:spPr>
      </p:pic>
      <p:pic>
        <p:nvPicPr>
          <p:cNvPr id="5122" name="Picture 2" descr="http://www.abload.de/img/koronanr.73lyrhq.jpg"/>
          <p:cNvPicPr>
            <a:picLocks noChangeAspect="1" noChangeArrowheads="1"/>
          </p:cNvPicPr>
          <p:nvPr/>
        </p:nvPicPr>
        <p:blipFill>
          <a:blip r:embed="rId3" cstate="print"/>
          <a:srcRect/>
          <a:stretch>
            <a:fillRect/>
          </a:stretch>
        </p:blipFill>
        <p:spPr bwMode="auto">
          <a:xfrm>
            <a:off x="7467600" y="1"/>
            <a:ext cx="1676400" cy="18351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Negative Image</a:t>
            </a:r>
            <a:endParaRPr lang="en-US" dirty="0"/>
          </a:p>
        </p:txBody>
      </p:sp>
      <p:sp>
        <p:nvSpPr>
          <p:cNvPr id="3" name="Content Placeholder 2"/>
          <p:cNvSpPr>
            <a:spLocks noGrp="1"/>
          </p:cNvSpPr>
          <p:nvPr>
            <p:ph idx="1"/>
          </p:nvPr>
        </p:nvSpPr>
        <p:spPr>
          <a:xfrm>
            <a:off x="1447800" y="1219201"/>
            <a:ext cx="6705600" cy="685800"/>
          </a:xfrm>
        </p:spPr>
        <p:txBody>
          <a:bodyPr/>
          <a:lstStyle/>
          <a:p>
            <a:r>
              <a:rPr lang="en-US" dirty="0" smtClean="0"/>
              <a:t>A Negative That Is Not A Negative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6</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152400" y="1978424"/>
            <a:ext cx="2514600" cy="4746226"/>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6096000" y="1929568"/>
            <a:ext cx="2362200" cy="4776032"/>
          </a:xfrm>
          <a:prstGeom prst="rect">
            <a:avLst/>
          </a:prstGeom>
          <a:noFill/>
          <a:ln w="9525">
            <a:noFill/>
            <a:miter lim="800000"/>
            <a:headEnd/>
            <a:tailEnd/>
          </a:ln>
        </p:spPr>
      </p:pic>
      <p:pic>
        <p:nvPicPr>
          <p:cNvPr id="9" name="Picture 8" descr="shroudFace.jpg"/>
          <p:cNvPicPr>
            <a:picLocks noChangeAspect="1"/>
          </p:cNvPicPr>
          <p:nvPr/>
        </p:nvPicPr>
        <p:blipFill>
          <a:blip r:embed="rId4" cstate="print"/>
          <a:stretch>
            <a:fillRect/>
          </a:stretch>
        </p:blipFill>
        <p:spPr>
          <a:xfrm>
            <a:off x="2819400" y="1966192"/>
            <a:ext cx="3104024" cy="43307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dyDrapeInverted.jpg"/>
          <p:cNvPicPr>
            <a:picLocks noChangeAspect="1"/>
          </p:cNvPicPr>
          <p:nvPr/>
        </p:nvPicPr>
        <p:blipFill>
          <a:blip r:embed="rId2" cstate="print"/>
          <a:stretch>
            <a:fillRect/>
          </a:stretch>
        </p:blipFill>
        <p:spPr>
          <a:xfrm>
            <a:off x="6923314" y="235857"/>
            <a:ext cx="2525486" cy="2126343"/>
          </a:xfrm>
          <a:prstGeom prst="rect">
            <a:avLst/>
          </a:prstGeom>
        </p:spPr>
      </p:pic>
      <p:sp>
        <p:nvSpPr>
          <p:cNvPr id="2" name="Title 1"/>
          <p:cNvSpPr>
            <a:spLocks noGrp="1"/>
          </p:cNvSpPr>
          <p:nvPr>
            <p:ph type="title"/>
          </p:nvPr>
        </p:nvSpPr>
        <p:spPr>
          <a:xfrm>
            <a:off x="609600" y="304800"/>
            <a:ext cx="8229600" cy="1143000"/>
          </a:xfrm>
        </p:spPr>
        <p:txBody>
          <a:bodyPr>
            <a:normAutofit/>
          </a:bodyPr>
          <a:lstStyle/>
          <a:p>
            <a:r>
              <a:rPr lang="en-US" sz="5400" dirty="0" smtClean="0"/>
              <a:t>Bodily Dematerialization</a:t>
            </a:r>
            <a:endParaRPr lang="en-US" sz="5400" dirty="0"/>
          </a:p>
        </p:txBody>
      </p:sp>
      <p:sp>
        <p:nvSpPr>
          <p:cNvPr id="3" name="Content Placeholder 2"/>
          <p:cNvSpPr>
            <a:spLocks noGrp="1"/>
          </p:cNvSpPr>
          <p:nvPr>
            <p:ph idx="1"/>
          </p:nvPr>
        </p:nvSpPr>
        <p:spPr>
          <a:xfrm>
            <a:off x="76200" y="1600200"/>
            <a:ext cx="8229600" cy="4525963"/>
          </a:xfrm>
        </p:spPr>
        <p:txBody>
          <a:bodyPr/>
          <a:lstStyle/>
          <a:p>
            <a:r>
              <a:rPr lang="en-US" dirty="0" smtClean="0"/>
              <a:t>In a 1990 paper in Shroud Spectrum International #34 John Jackson proposed a controversial theory</a:t>
            </a:r>
          </a:p>
          <a:p>
            <a:pPr lvl="1"/>
            <a:r>
              <a:rPr lang="en-US" dirty="0" smtClean="0"/>
              <a:t>In the process of Resurrection the body became a shell of energy and dematerialized (became mechanically transparent)</a:t>
            </a:r>
          </a:p>
          <a:p>
            <a:pPr lvl="1"/>
            <a:r>
              <a:rPr lang="en-US" dirty="0" smtClean="0"/>
              <a:t>The cloth falling through the space volume caused the energy (UV or soft x-ray) absorbed by surface fibers imprint image</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60</a:t>
            </a:fld>
            <a:endParaRPr lang="en-US"/>
          </a:p>
        </p:txBody>
      </p:sp>
      <p:sp>
        <p:nvSpPr>
          <p:cNvPr id="6" name="Rectangle 5"/>
          <p:cNvSpPr/>
          <p:nvPr/>
        </p:nvSpPr>
        <p:spPr>
          <a:xfrm>
            <a:off x="0" y="6096000"/>
            <a:ext cx="8610600" cy="461665"/>
          </a:xfrm>
          <a:prstGeom prst="rect">
            <a:avLst/>
          </a:prstGeom>
        </p:spPr>
        <p:txBody>
          <a:bodyPr wrap="square">
            <a:spAutoFit/>
          </a:bodyPr>
          <a:lstStyle/>
          <a:p>
            <a:r>
              <a:rPr lang="en-US" sz="1200" dirty="0" smtClean="0">
                <a:hlinkClick r:id="rId3"/>
              </a:rPr>
              <a:t>https://</a:t>
            </a:r>
            <a:r>
              <a:rPr lang="en-US" sz="1200" dirty="0" smtClean="0">
                <a:hlinkClick r:id="rId3"/>
              </a:rPr>
              <a:t>www.academia.edu/9063899/The_Turin_Shroud_Was_Not_Flattened_Before_the_Images_Formed_and_no_Major_Image_Distortions_Necessarily_Occur_from_a_Real_Body</a:t>
            </a:r>
            <a:r>
              <a:rPr lang="en-US" sz="1200" dirty="0" smtClean="0"/>
              <a:t> </a:t>
            </a:r>
            <a:endParaRPr lang="en-US" sz="1200" dirty="0"/>
          </a:p>
        </p:txBody>
      </p:sp>
      <p:sp>
        <p:nvSpPr>
          <p:cNvPr id="9" name="Rectangle 8"/>
          <p:cNvSpPr/>
          <p:nvPr/>
        </p:nvSpPr>
        <p:spPr>
          <a:xfrm>
            <a:off x="5514278" y="5895201"/>
            <a:ext cx="3020122" cy="276999"/>
          </a:xfrm>
          <a:prstGeom prst="rect">
            <a:avLst/>
          </a:prstGeom>
        </p:spPr>
        <p:txBody>
          <a:bodyPr wrap="none">
            <a:spAutoFit/>
          </a:bodyPr>
          <a:lstStyle/>
          <a:p>
            <a:r>
              <a:rPr lang="en-US" sz="1200" dirty="0" smtClean="0">
                <a:hlinkClick r:id="rId4"/>
              </a:rPr>
              <a:t>http://</a:t>
            </a:r>
            <a:r>
              <a:rPr lang="en-US" sz="1200" dirty="0" smtClean="0">
                <a:hlinkClick r:id="rId4"/>
              </a:rPr>
              <a:t>www.shroud.com/pdfs/ssi34part3.pdf</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Is There A Way To Go Forward?</a:t>
            </a:r>
            <a:endParaRPr lang="en-US" dirty="0"/>
          </a:p>
        </p:txBody>
      </p:sp>
      <p:sp>
        <p:nvSpPr>
          <p:cNvPr id="7" name="Subtitle 6"/>
          <p:cNvSpPr>
            <a:spLocks noGrp="1"/>
          </p:cNvSpPr>
          <p:nvPr>
            <p:ph type="subTitle" idx="1"/>
          </p:nvPr>
        </p:nvSpPr>
        <p:spPr/>
        <p:txBody>
          <a:bodyPr/>
          <a:lstStyle/>
          <a:p>
            <a:r>
              <a:rPr lang="en-US" dirty="0" smtClean="0"/>
              <a:t>Can We Identify The Man of the Shroud?</a:t>
            </a:r>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Christ Relics</a:t>
            </a:r>
            <a:endParaRPr lang="en-US" sz="5400" dirty="0"/>
          </a:p>
        </p:txBody>
      </p:sp>
      <p:sp>
        <p:nvSpPr>
          <p:cNvPr id="3" name="Content Placeholder 2"/>
          <p:cNvSpPr>
            <a:spLocks noGrp="1"/>
          </p:cNvSpPr>
          <p:nvPr>
            <p:ph idx="1"/>
          </p:nvPr>
        </p:nvSpPr>
        <p:spPr>
          <a:xfrm>
            <a:off x="3962400" y="1600200"/>
            <a:ext cx="4724400" cy="4495799"/>
          </a:xfrm>
        </p:spPr>
        <p:txBody>
          <a:bodyPr>
            <a:normAutofit/>
          </a:bodyPr>
          <a:lstStyle/>
          <a:p>
            <a:r>
              <a:rPr lang="en-US" dirty="0" smtClean="0"/>
              <a:t>Is This All The Evidence There Is?</a:t>
            </a:r>
          </a:p>
          <a:p>
            <a:r>
              <a:rPr lang="en-US" dirty="0" smtClean="0"/>
              <a:t>If the </a:t>
            </a:r>
            <a:r>
              <a:rPr lang="en-US" dirty="0" err="1" smtClean="0"/>
              <a:t>Sudarium</a:t>
            </a:r>
            <a:r>
              <a:rPr lang="en-US" dirty="0" smtClean="0"/>
              <a:t> of Oviedo corroborates the shroud, what of other relics?</a:t>
            </a:r>
          </a:p>
          <a:p>
            <a:r>
              <a:rPr lang="en-US" b="1" dirty="0" smtClean="0">
                <a:solidFill>
                  <a:srgbClr val="FFC000"/>
                </a:solidFill>
              </a:rPr>
              <a:t>Perhaps a question for the future</a:t>
            </a:r>
          </a:p>
          <a:p>
            <a:endParaRPr lang="en-US" dirty="0"/>
          </a:p>
        </p:txBody>
      </p:sp>
      <p:sp>
        <p:nvSpPr>
          <p:cNvPr id="4" name="Footer Placeholder 3"/>
          <p:cNvSpPr>
            <a:spLocks noGrp="1"/>
          </p:cNvSpPr>
          <p:nvPr>
            <p:ph type="ftr" sz="quarter" idx="11"/>
          </p:nvPr>
        </p:nvSpPr>
        <p:spPr/>
        <p:txBody>
          <a:bodyPr/>
          <a:lstStyle/>
          <a:p>
            <a:r>
              <a:rPr lang="en-US" smtClean="0"/>
              <a:t>An Enduring Mystery © 2015 R. Schneider</a:t>
            </a:r>
            <a:endParaRPr lang="en-US"/>
          </a:p>
        </p:txBody>
      </p:sp>
      <p:sp>
        <p:nvSpPr>
          <p:cNvPr id="5" name="Slide Number Placeholder 4"/>
          <p:cNvSpPr>
            <a:spLocks noGrp="1"/>
          </p:cNvSpPr>
          <p:nvPr>
            <p:ph type="sldNum" sz="quarter" idx="12"/>
          </p:nvPr>
        </p:nvSpPr>
        <p:spPr/>
        <p:txBody>
          <a:bodyPr/>
          <a:lstStyle/>
          <a:p>
            <a:fld id="{48A028EF-D103-4C28-9A2D-9D4A318C56C1}" type="slidenum">
              <a:rPr lang="en-US" smtClean="0"/>
              <a:pPr/>
              <a:t>62</a:t>
            </a:fld>
            <a:endParaRPr lang="en-US"/>
          </a:p>
        </p:txBody>
      </p:sp>
      <p:pic>
        <p:nvPicPr>
          <p:cNvPr id="38914" name="Picture 2" descr="http://ecx.images-amazon.com/images/I/51q0DxzvQNL.jpg"/>
          <p:cNvPicPr>
            <a:picLocks noChangeAspect="1" noChangeArrowheads="1"/>
          </p:cNvPicPr>
          <p:nvPr/>
        </p:nvPicPr>
        <p:blipFill>
          <a:blip r:embed="rId2" cstate="print"/>
          <a:srcRect/>
          <a:stretch>
            <a:fillRect/>
          </a:stretch>
        </p:blipFill>
        <p:spPr bwMode="auto">
          <a:xfrm>
            <a:off x="609600" y="1828800"/>
            <a:ext cx="3200400" cy="4267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492875"/>
            <a:ext cx="2895600" cy="365125"/>
          </a:xfrm>
        </p:spPr>
        <p:txBody>
          <a:bodyPr/>
          <a:lstStyle/>
          <a:p>
            <a:r>
              <a:rPr lang="en-US" dirty="0" smtClean="0"/>
              <a:t>An Enduring Mystery © 2015 R. Schneider</a:t>
            </a:r>
            <a:endParaRPr lang="en-US" dirty="0"/>
          </a:p>
        </p:txBody>
      </p:sp>
      <p:sp>
        <p:nvSpPr>
          <p:cNvPr id="3" name="Slide Number Placeholder 2"/>
          <p:cNvSpPr>
            <a:spLocks noGrp="1"/>
          </p:cNvSpPr>
          <p:nvPr>
            <p:ph type="sldNum" sz="quarter" idx="12"/>
          </p:nvPr>
        </p:nvSpPr>
        <p:spPr/>
        <p:txBody>
          <a:bodyPr/>
          <a:lstStyle/>
          <a:p>
            <a:fld id="{48A028EF-D103-4C28-9A2D-9D4A318C56C1}" type="slidenum">
              <a:rPr lang="en-US" smtClean="0"/>
              <a:pPr/>
              <a:t>63</a:t>
            </a:fld>
            <a:endParaRPr lang="en-US"/>
          </a:p>
        </p:txBody>
      </p:sp>
      <p:sp>
        <p:nvSpPr>
          <p:cNvPr id="4" name="Rectangle 2"/>
          <p:cNvSpPr txBox="1">
            <a:spLocks noChangeArrowheads="1"/>
          </p:cNvSpPr>
          <p:nvPr/>
        </p:nvSpPr>
        <p:spPr>
          <a:xfrm>
            <a:off x="457200" y="5794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STURP Peer Reviewed </a:t>
            </a:r>
            <a:r>
              <a:rPr kumimoji="0" lang="en-US" sz="2800" b="0" i="0" u="none" strike="noStrike" kern="1200" cap="none" spc="0" normalizeH="0" baseline="0" noProof="0" dirty="0" smtClean="0">
                <a:ln>
                  <a:noFill/>
                </a:ln>
                <a:effectLst/>
                <a:uLnTx/>
                <a:uFillTx/>
                <a:latin typeface="+mj-lt"/>
                <a:ea typeface="+mj-ea"/>
                <a:cs typeface="+mj-cs"/>
              </a:rPr>
              <a:t>Papers</a:t>
            </a:r>
          </a:p>
        </p:txBody>
      </p:sp>
      <p:sp>
        <p:nvSpPr>
          <p:cNvPr id="5" name="Text Box 4"/>
          <p:cNvSpPr txBox="1">
            <a:spLocks noChangeArrowheads="1"/>
          </p:cNvSpPr>
          <p:nvPr/>
        </p:nvSpPr>
        <p:spPr bwMode="auto">
          <a:xfrm>
            <a:off x="685800" y="1257955"/>
            <a:ext cx="8305800"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1. </a:t>
            </a:r>
            <a:r>
              <a:rPr lang="en-US" sz="1200" dirty="0" err="1"/>
              <a:t>Accetta</a:t>
            </a:r>
            <a:r>
              <a:rPr lang="en-US" sz="1200" dirty="0"/>
              <a:t>, J.S. and J.S. </a:t>
            </a:r>
            <a:r>
              <a:rPr lang="en-US" sz="1200" dirty="0" err="1"/>
              <a:t>Baumgart</a:t>
            </a:r>
            <a:r>
              <a:rPr lang="en-US" sz="1200" dirty="0"/>
              <a:t>, "Infrared Reflectance Spectroscopy and </a:t>
            </a:r>
            <a:r>
              <a:rPr lang="en-US" sz="1200" dirty="0" err="1"/>
              <a:t>Thermographic</a:t>
            </a:r>
            <a:r>
              <a:rPr lang="en-US" sz="1200" dirty="0"/>
              <a:t> Investigations of the Shroud of Turin," Applied Optics, Vol. 19, No. 12, pp. 1921-1929.</a:t>
            </a:r>
          </a:p>
          <a:p>
            <a:pPr eaLnBrk="1" hangingPunct="1"/>
            <a:r>
              <a:rPr lang="en-US" sz="1200" dirty="0"/>
              <a:t>2. Avis, C., D. Lynn, J. Lorre, S. Lavoie, J. Clark, E. Armstrong, and J. </a:t>
            </a:r>
            <a:r>
              <a:rPr lang="en-US" sz="1200" dirty="0" err="1"/>
              <a:t>Addington</a:t>
            </a:r>
            <a:r>
              <a:rPr lang="en-US" sz="1200" dirty="0"/>
              <a:t>, "Image Processing of the Shroud of Turin," IEEE 1982 Proceedings of the International Conference on Cybernetics and Society, October 1982, pp. 554-558.</a:t>
            </a:r>
          </a:p>
          <a:p>
            <a:pPr eaLnBrk="1" hangingPunct="1"/>
            <a:r>
              <a:rPr lang="en-US" sz="1200" dirty="0"/>
              <a:t>3. </a:t>
            </a:r>
            <a:r>
              <a:rPr lang="en-US" sz="1200" dirty="0" err="1"/>
              <a:t>Devan</a:t>
            </a:r>
            <a:r>
              <a:rPr lang="en-US" sz="1200" dirty="0"/>
              <a:t>, D. and V. Miller, "Quantitative Photography of the Shroud of Turin," IEEE 1982 Proceedings of the International Conference on Cybernetics and Society, October 1982, pp. 548-553.</a:t>
            </a:r>
          </a:p>
          <a:p>
            <a:pPr eaLnBrk="1" hangingPunct="1"/>
            <a:r>
              <a:rPr lang="en-US" sz="1200" dirty="0"/>
              <a:t>4. </a:t>
            </a:r>
            <a:r>
              <a:rPr lang="en-US" sz="1200" dirty="0" err="1"/>
              <a:t>Ercoline</a:t>
            </a:r>
            <a:r>
              <a:rPr lang="en-US" sz="1200" dirty="0"/>
              <a:t>, W.R., R.C. Downs, Jr. and J.P. Jackson, "Examination of the Turin Shroud for Image </a:t>
            </a:r>
            <a:r>
              <a:rPr lang="en-US" sz="1200" dirty="0" err="1"/>
              <a:t>Distorions</a:t>
            </a:r>
            <a:r>
              <a:rPr lang="en-US" sz="1200" dirty="0"/>
              <a:t>," IEEE 1982 Proceedings of the International Conference on Cybernetics and Society, October 1982, pp. 576-579.</a:t>
            </a:r>
          </a:p>
          <a:p>
            <a:pPr eaLnBrk="1" hangingPunct="1"/>
            <a:r>
              <a:rPr lang="en-US" sz="1200" dirty="0"/>
              <a:t>5. Gilbert, R., Jr. and M.M. Gilbert, "Ultraviolet-Visible Reflectance and Fluorescence Spectra of the Shroud of Turin," Applied Optics, Vol. 19, No. 12, pp. 1930-1936.</a:t>
            </a:r>
          </a:p>
          <a:p>
            <a:pPr eaLnBrk="1" hangingPunct="1"/>
            <a:r>
              <a:rPr lang="en-US" sz="1200" dirty="0"/>
              <a:t>6. Heller, J.H. and A.D. Adler, "Blood on the Shroud of Turin," Applied Optics, Vol. 19, No. 16, 1980, pp. 2742-2744.</a:t>
            </a:r>
          </a:p>
          <a:p>
            <a:pPr eaLnBrk="1" hangingPunct="1"/>
            <a:r>
              <a:rPr lang="en-US" sz="1200" dirty="0"/>
              <a:t>7. Heller, J.H. and A.D. Adler, "A Chemical Investigation of the Shroud of Turin," Canadian Society of Forensic Sciences Journal, Vol. 14, No. 3, 1981, pp. 81-103.</a:t>
            </a:r>
          </a:p>
          <a:p>
            <a:pPr eaLnBrk="1" hangingPunct="1"/>
            <a:r>
              <a:rPr lang="en-US" sz="1200" dirty="0"/>
              <a:t>8. Jackson, J.P., E.J. Jumper and W.R. </a:t>
            </a:r>
            <a:r>
              <a:rPr lang="en-US" sz="1200" dirty="0" err="1"/>
              <a:t>Ercoline</a:t>
            </a:r>
            <a:r>
              <a:rPr lang="en-US" sz="1200" dirty="0"/>
              <a:t>, "Three Dimensional Characteristic of the Shroud Image," IEEE 1982 Proceedings of the International Conference on Cybernetics and Society, October 1982, pp. 559-575.</a:t>
            </a:r>
          </a:p>
          <a:p>
            <a:pPr eaLnBrk="1" hangingPunct="1"/>
            <a:r>
              <a:rPr lang="en-US" sz="1200" dirty="0"/>
              <a:t>9. Jackson, J.P., E.J. Jumper, and W.R. </a:t>
            </a:r>
            <a:r>
              <a:rPr lang="en-US" sz="1200" dirty="0" err="1"/>
              <a:t>Ercoline</a:t>
            </a:r>
            <a:r>
              <a:rPr lang="en-US" sz="1200" dirty="0"/>
              <a:t>, "Correlation of Image Intensity on the Turin Shroud with the 3-D Structure of a Human Body Shape," Applied Optics, Vol. 23, No. 14, 1984, pp. 2244-2270.</a:t>
            </a:r>
          </a:p>
          <a:p>
            <a:pPr eaLnBrk="1" hangingPunct="1"/>
            <a:r>
              <a:rPr lang="en-US" sz="1200" dirty="0"/>
              <a:t>10. Jumper, E.J. and R.W. </a:t>
            </a:r>
            <a:r>
              <a:rPr lang="en-US" sz="1200" dirty="0" err="1"/>
              <a:t>Mottern</a:t>
            </a:r>
            <a:r>
              <a:rPr lang="en-US" sz="1200" dirty="0"/>
              <a:t>, "Scientific Investigation of the Shroud of Turin," Applied Optics, Vol. 19, No. 12, 1980, pp. 1909-1912.</a:t>
            </a:r>
          </a:p>
          <a:p>
            <a:pPr eaLnBrk="1" hangingPunct="1"/>
            <a:r>
              <a:rPr lang="en-US" sz="1200" dirty="0"/>
              <a:t>11. Jumper, E.J., "An Overview of the Testing Performed by the Shroud of Turin Research Project with a Summary of Results," IEEE 1982 Proceedings of the International Conference on Cybernetics and Society, October 1982, pp. 535-537.</a:t>
            </a:r>
          </a:p>
          <a:p>
            <a:pPr eaLnBrk="1" hangingPunct="1"/>
            <a:r>
              <a:rPr lang="en-US" sz="1200" dirty="0"/>
              <a:t>12. Jumper, E.J., A.D. Adler, J.P. Jackson, S.F. </a:t>
            </a:r>
            <a:r>
              <a:rPr lang="en-US" sz="1200" dirty="0" err="1"/>
              <a:t>Pellicori</a:t>
            </a:r>
            <a:r>
              <a:rPr lang="en-US" sz="1200" dirty="0"/>
              <a:t>, J.H. Heller and J.R. </a:t>
            </a:r>
            <a:r>
              <a:rPr lang="en-US" sz="1200" dirty="0" err="1"/>
              <a:t>Druzik</a:t>
            </a:r>
            <a:r>
              <a:rPr lang="en-US" sz="1200" dirty="0"/>
              <a:t>. "A Comprehensive Examination of the Various Stains and Images on the Shroud of Turin," Archaeological Chemistry III, ACS Advances in Chemistry No. 205, J.B. Lambert, Editor, Chapter 22, American Chemical Society, Washington D.C., 1984, pp. 447-476.</a:t>
            </a:r>
          </a:p>
          <a:p>
            <a:pPr eaLnBrk="1" hangingPunct="1"/>
            <a:r>
              <a:rPr lang="en-US" sz="1200" dirty="0"/>
              <a:t>13. Miller, V.D. and S.F. </a:t>
            </a:r>
            <a:r>
              <a:rPr lang="en-US" sz="1200" dirty="0" err="1"/>
              <a:t>Pellicori</a:t>
            </a:r>
            <a:r>
              <a:rPr lang="en-US" sz="1200" dirty="0"/>
              <a:t>, "Ultraviolet Fluorescence Photography of the Shroud of Turin," Journal of Biological Photography, Vol. 49, No. 3, 1981, pp. 71-85.</a:t>
            </a:r>
          </a:p>
          <a:p>
            <a:pPr eaLnBrk="1" hangingPunct="1"/>
            <a:r>
              <a:rPr lang="en-US" sz="1200" dirty="0"/>
              <a:t>14. Morris, R.A., L.A. </a:t>
            </a:r>
            <a:r>
              <a:rPr lang="en-US" sz="1200" dirty="0" err="1"/>
              <a:t>Schwalbe</a:t>
            </a:r>
            <a:r>
              <a:rPr lang="en-US" sz="1200" dirty="0"/>
              <a:t> and J.R. London, "X-Ray Fluorescence Investigation of the Shroud of Turin," X-Ray Spectrometry, Vol. 9, No. 2, 1980, pp. 40-47.</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64</a:t>
            </a:fld>
            <a:endParaRPr lang="en-US"/>
          </a:p>
        </p:txBody>
      </p:sp>
      <p:sp>
        <p:nvSpPr>
          <p:cNvPr id="4" name="Rectangle 4"/>
          <p:cNvSpPr txBox="1">
            <a:spLocks noChangeArrowheads="1"/>
          </p:cNvSpPr>
          <p:nvPr/>
        </p:nvSpPr>
        <p:spPr>
          <a:xfrm>
            <a:off x="457200" y="563562"/>
            <a:ext cx="8229600" cy="8842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STURP Papers (Continued)</a:t>
            </a:r>
          </a:p>
        </p:txBody>
      </p:sp>
      <p:sp>
        <p:nvSpPr>
          <p:cNvPr id="5" name="Text Box 5"/>
          <p:cNvSpPr txBox="1">
            <a:spLocks noChangeArrowheads="1"/>
          </p:cNvSpPr>
          <p:nvPr/>
        </p:nvSpPr>
        <p:spPr bwMode="auto">
          <a:xfrm>
            <a:off x="381000" y="1301889"/>
            <a:ext cx="84582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15. </a:t>
            </a:r>
            <a:r>
              <a:rPr lang="en-US" sz="1200" dirty="0" err="1"/>
              <a:t>Mottern</a:t>
            </a:r>
            <a:r>
              <a:rPr lang="en-US" sz="1200" dirty="0"/>
              <a:t>, R.W., R.J. London and R.A. Morris, "Radiographic Examination of the Shroud of Turin - A Preliminary Report," Materials Evaluation, Vol. 38, No. 12 pp. 39-44.</a:t>
            </a:r>
          </a:p>
          <a:p>
            <a:pPr eaLnBrk="1" hangingPunct="1"/>
            <a:r>
              <a:rPr lang="en-US" sz="1200" dirty="0"/>
              <a:t>16. </a:t>
            </a:r>
            <a:r>
              <a:rPr lang="en-US" sz="1200" dirty="0" err="1"/>
              <a:t>Pellicori</a:t>
            </a:r>
            <a:r>
              <a:rPr lang="en-US" sz="1200" dirty="0"/>
              <a:t>, S.F., "Spectral Properties of the Shroud of Turin," Applied Optics, Vol. 19, No. 12, pp. 1913-1920.</a:t>
            </a:r>
          </a:p>
          <a:p>
            <a:pPr eaLnBrk="1" hangingPunct="1"/>
            <a:r>
              <a:rPr lang="en-US" sz="1200" dirty="0"/>
              <a:t>17. </a:t>
            </a:r>
            <a:r>
              <a:rPr lang="en-US" sz="1200" dirty="0" err="1"/>
              <a:t>Pellicori</a:t>
            </a:r>
            <a:r>
              <a:rPr lang="en-US" sz="1200" dirty="0"/>
              <a:t>, S. and M.S. Evans, "The Shroud of Turin Through the Microscope," Archaeology, January/February 1981, pp. 34-43.</a:t>
            </a:r>
          </a:p>
          <a:p>
            <a:pPr eaLnBrk="1" hangingPunct="1"/>
            <a:r>
              <a:rPr lang="en-US" sz="1200" dirty="0"/>
              <a:t>18. </a:t>
            </a:r>
            <a:r>
              <a:rPr lang="en-US" sz="1200" dirty="0" err="1"/>
              <a:t>Pellicori</a:t>
            </a:r>
            <a:r>
              <a:rPr lang="en-US" sz="1200" dirty="0"/>
              <a:t>, S.F. and R.A. </a:t>
            </a:r>
            <a:r>
              <a:rPr lang="en-US" sz="1200" dirty="0" err="1"/>
              <a:t>Chandos</a:t>
            </a:r>
            <a:r>
              <a:rPr lang="en-US" sz="1200" dirty="0"/>
              <a:t>, "Portable Unit Permits UV/</a:t>
            </a:r>
            <a:r>
              <a:rPr lang="en-US" sz="1200" dirty="0" err="1"/>
              <a:t>vis</a:t>
            </a:r>
            <a:r>
              <a:rPr lang="en-US" sz="1200" dirty="0"/>
              <a:t> Study of 'Shroud'," Industrial Research and Development, February 1981, pp. 186-189.</a:t>
            </a:r>
          </a:p>
          <a:p>
            <a:pPr eaLnBrk="1" hangingPunct="1"/>
            <a:r>
              <a:rPr lang="en-US" sz="1200" dirty="0"/>
              <a:t>19. </a:t>
            </a:r>
            <a:r>
              <a:rPr lang="en-US" sz="1200" dirty="0" err="1"/>
              <a:t>Schwalbe</a:t>
            </a:r>
            <a:r>
              <a:rPr lang="en-US" sz="1200" dirty="0"/>
              <a:t>, L.A. and R.N. Rogers, "Physics and Chemistry of the Shroud of Turin, A Summary of the 1978 Investigation," </a:t>
            </a:r>
            <a:r>
              <a:rPr lang="en-US" sz="1200" dirty="0" err="1"/>
              <a:t>Analytica</a:t>
            </a:r>
            <a:r>
              <a:rPr lang="en-US" sz="1200" dirty="0"/>
              <a:t> </a:t>
            </a:r>
            <a:r>
              <a:rPr lang="en-US" sz="1200" dirty="0" err="1"/>
              <a:t>Chimica</a:t>
            </a:r>
            <a:r>
              <a:rPr lang="en-US" sz="1200" dirty="0"/>
              <a:t> </a:t>
            </a:r>
            <a:r>
              <a:rPr lang="en-US" sz="1200" dirty="0" err="1"/>
              <a:t>Acta</a:t>
            </a:r>
            <a:r>
              <a:rPr lang="en-US" sz="1200" dirty="0"/>
              <a:t>, Vol. 135, 1982, pp. 3-49.</a:t>
            </a:r>
          </a:p>
          <a:p>
            <a:pPr eaLnBrk="1" hangingPunct="1"/>
            <a:r>
              <a:rPr lang="en-US" sz="1200" dirty="0"/>
              <a:t>20. </a:t>
            </a:r>
            <a:r>
              <a:rPr lang="en-US" sz="1200" dirty="0" err="1"/>
              <a:t>Schwortz</a:t>
            </a:r>
            <a:r>
              <a:rPr lang="en-US" sz="1200" dirty="0"/>
              <a:t>, B.M., "Mapping of Research Test-Point Areas on the Shroud of Turin," IEEE 1982 Proceedings of the International Conference on Cybernetics and Society, October 1982, pp. 538-547.</a:t>
            </a:r>
          </a:p>
          <a:p>
            <a:pPr eaLnBrk="1" hangingPunct="1"/>
            <a:r>
              <a:rPr lang="en-US" sz="1200" dirty="0"/>
              <a:t>21. Bucklin, Robert, "The Shroud of Turin: a Pathologist's Viewpoint," Legal Medicine Annual, 1982. (No page numbers available) </a:t>
            </a:r>
          </a:p>
          <a:p>
            <a:pPr eaLnBrk="1" hangingPunct="1"/>
            <a:r>
              <a:rPr lang="en-US" sz="1200" dirty="0"/>
              <a:t>22. </a:t>
            </a:r>
            <a:r>
              <a:rPr lang="en-US" sz="1200" dirty="0" err="1"/>
              <a:t>Dinegar</a:t>
            </a:r>
            <a:r>
              <a:rPr lang="en-US" sz="1200" dirty="0"/>
              <a:t>, Robert Hudson. "The Shroud of Turin - A Look at the Overall Picture," The Living Church, May 17, 1981, pp. 9-11.</a:t>
            </a:r>
          </a:p>
          <a:p>
            <a:pPr eaLnBrk="1" hangingPunct="1"/>
            <a:r>
              <a:rPr lang="en-US" sz="1200" dirty="0"/>
              <a:t>23. Jumper, E.J., K. Stevenson, Jr., and J.P. Jackson. "Images of Coins on a Burial Cloth?," The Numismatist, July 1978, pp. 1349-1357.</a:t>
            </a:r>
          </a:p>
          <a:p>
            <a:pPr eaLnBrk="1" hangingPunct="1"/>
            <a:r>
              <a:rPr lang="en-US" sz="1200" dirty="0"/>
              <a:t>24. Miller, V., and D. Lynn, "De </a:t>
            </a:r>
            <a:r>
              <a:rPr lang="en-US" sz="1200" dirty="0" err="1"/>
              <a:t>Lijwade</a:t>
            </a:r>
            <a:r>
              <a:rPr lang="en-US" sz="1200" dirty="0"/>
              <a:t> Van </a:t>
            </a:r>
            <a:r>
              <a:rPr lang="en-US" sz="1200" dirty="0" err="1"/>
              <a:t>Turjin</a:t>
            </a:r>
            <a:r>
              <a:rPr lang="en-US" sz="1200" dirty="0"/>
              <a:t>," </a:t>
            </a:r>
            <a:r>
              <a:rPr lang="en-US" sz="1200" dirty="0" err="1"/>
              <a:t>Natuur</a:t>
            </a:r>
            <a:r>
              <a:rPr lang="en-US" sz="1200" dirty="0"/>
              <a:t> en </a:t>
            </a:r>
            <a:r>
              <a:rPr lang="en-US" sz="1200" dirty="0" err="1"/>
              <a:t>Techniek</a:t>
            </a:r>
            <a:r>
              <a:rPr lang="en-US" sz="1200" dirty="0"/>
              <a:t>, February 1981, pp. 102-125.</a:t>
            </a:r>
          </a:p>
          <a:p>
            <a:pPr eaLnBrk="1" hangingPunct="1"/>
            <a:r>
              <a:rPr lang="en-US" sz="1200" dirty="0"/>
              <a:t>25. John P. Jackson, Eugene Arthurs, Larry A. </a:t>
            </a:r>
            <a:r>
              <a:rPr lang="en-US" sz="1200" dirty="0" err="1"/>
              <a:t>Schwalbe</a:t>
            </a:r>
            <a:r>
              <a:rPr lang="en-US" sz="1200" dirty="0"/>
              <a:t>, Ronald M. Sega, David E. </a:t>
            </a:r>
            <a:r>
              <a:rPr lang="en-US" sz="1200" dirty="0" err="1"/>
              <a:t>Windisch</a:t>
            </a:r>
            <a:r>
              <a:rPr lang="en-US" sz="1200" dirty="0"/>
              <a:t>, William H. Long, and Eddy A. </a:t>
            </a:r>
            <a:r>
              <a:rPr lang="en-US" sz="1200" dirty="0" err="1"/>
              <a:t>Stappaerts</a:t>
            </a:r>
            <a:r>
              <a:rPr lang="en-US" sz="1200" dirty="0"/>
              <a:t>, "A New Tool for Cellulose Degradation Studies," Materials Issues in Art and Archaeology: Symposium held April 6-8, 1988, Reno, Nevada, U.S.A., Ed. Edward V. Sayre et al., Materials Research Society 123, pp. 311-316 (1988).</a:t>
            </a:r>
          </a:p>
          <a:p>
            <a:pPr eaLnBrk="1" hangingPunct="1"/>
            <a:r>
              <a:rPr lang="en-US" sz="1200" dirty="0"/>
              <a:t>26. John P. Jackson, Eugene Arthurs, Larry A. </a:t>
            </a:r>
            <a:r>
              <a:rPr lang="en-US" sz="1200" dirty="0" err="1"/>
              <a:t>Schwalbe</a:t>
            </a:r>
            <a:r>
              <a:rPr lang="en-US" sz="1200" dirty="0"/>
              <a:t>, Ronald M. Sega, David E. </a:t>
            </a:r>
            <a:r>
              <a:rPr lang="en-US" sz="1200" dirty="0" err="1"/>
              <a:t>Windisch</a:t>
            </a:r>
            <a:r>
              <a:rPr lang="en-US" sz="1200" dirty="0"/>
              <a:t>, William H. Long, and Eddy A. </a:t>
            </a:r>
            <a:r>
              <a:rPr lang="en-US" sz="1200" dirty="0" err="1"/>
              <a:t>Stappaerts</a:t>
            </a:r>
            <a:r>
              <a:rPr lang="en-US" sz="1200" dirty="0"/>
              <a:t>, "Infrared Laser Heating for Studies of Cellulose Degradation," </a:t>
            </a:r>
            <a:r>
              <a:rPr lang="en-US" sz="1200" dirty="0" err="1"/>
              <a:t>Appled</a:t>
            </a:r>
            <a:r>
              <a:rPr lang="en-US" sz="1200" dirty="0"/>
              <a:t> Optics 27(18), 3937-3943 (1988).</a:t>
            </a:r>
          </a:p>
          <a:p>
            <a:pPr eaLnBrk="1" hangingPunct="1"/>
            <a:r>
              <a:rPr lang="en-US" sz="1200" dirty="0"/>
              <a:t>27. R. H. </a:t>
            </a:r>
            <a:r>
              <a:rPr lang="en-US" sz="1200" dirty="0" err="1"/>
              <a:t>Dinegar</a:t>
            </a:r>
            <a:r>
              <a:rPr lang="en-US" sz="1200" dirty="0"/>
              <a:t> and L. A. </a:t>
            </a:r>
            <a:r>
              <a:rPr lang="en-US" sz="1200" dirty="0" err="1"/>
              <a:t>Schwalbe</a:t>
            </a:r>
            <a:r>
              <a:rPr lang="en-US" sz="1200" dirty="0"/>
              <a:t>, "Isotope Measurements and Provenance Studies of the Turin Shroud," in Archaeological Chemistry IV, Ed. Ralph O. Allen, Advances in Chemistry Series 220 (American Chemical Society: Washington, DC, 1989) Chapter 23. </a:t>
            </a:r>
          </a:p>
          <a:p>
            <a:pPr eaLnBrk="1" hangingPunct="1"/>
            <a:r>
              <a:rPr lang="en-US" sz="1200" dirty="0"/>
              <a:t>28. Raymond N. Rogers, "Studies on the radiocarbon sample from the Shroud of Turin," </a:t>
            </a:r>
            <a:r>
              <a:rPr lang="en-US" sz="1200" dirty="0" err="1"/>
              <a:t>Thermochimica</a:t>
            </a:r>
            <a:r>
              <a:rPr lang="en-US" sz="1200" dirty="0"/>
              <a:t> </a:t>
            </a:r>
            <a:r>
              <a:rPr lang="en-US" sz="1200" dirty="0" err="1"/>
              <a:t>Acta</a:t>
            </a:r>
            <a:r>
              <a:rPr lang="en-US" sz="1200" dirty="0"/>
              <a:t> Vol. 425, Issues 1-2, 20 January 2005, Pages 189-194 </a:t>
            </a:r>
          </a:p>
          <a:p>
            <a:pPr eaLnBrk="1" hangingPunct="1"/>
            <a:endParaRPr lang="en-US" sz="1200" dirty="0"/>
          </a:p>
          <a:p>
            <a:pPr eaLnBrk="1" hangingPunct="1"/>
            <a:endParaRPr lang="en-US"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Time</a:t>
            </a:r>
            <a:endParaRPr lang="en-US" dirty="0"/>
          </a:p>
        </p:txBody>
      </p:sp>
      <p:sp>
        <p:nvSpPr>
          <p:cNvPr id="5" name="Content Placeholder 4"/>
          <p:cNvSpPr>
            <a:spLocks noGrp="1"/>
          </p:cNvSpPr>
          <p:nvPr>
            <p:ph idx="1"/>
          </p:nvPr>
        </p:nvSpPr>
        <p:spPr>
          <a:xfrm>
            <a:off x="762000" y="1447800"/>
            <a:ext cx="8229600" cy="5181600"/>
          </a:xfrm>
        </p:spPr>
        <p:txBody>
          <a:bodyPr>
            <a:normAutofit/>
          </a:bodyPr>
          <a:lstStyle/>
          <a:p>
            <a:r>
              <a:rPr lang="en-US" dirty="0" smtClean="0"/>
              <a:t>We've Seen A Lot About The Shroud of Turin</a:t>
            </a:r>
          </a:p>
          <a:p>
            <a:r>
              <a:rPr lang="en-US" dirty="0" smtClean="0"/>
              <a:t>We've Looked At Correspondences With The Passion Accounts In Scripture</a:t>
            </a:r>
          </a:p>
          <a:p>
            <a:r>
              <a:rPr lang="en-US" dirty="0" smtClean="0"/>
              <a:t>We've Looked At Much Of The Science</a:t>
            </a:r>
          </a:p>
          <a:p>
            <a:r>
              <a:rPr lang="en-US" dirty="0" smtClean="0"/>
              <a:t>We Explored The History</a:t>
            </a:r>
          </a:p>
          <a:p>
            <a:r>
              <a:rPr lang="en-US" dirty="0" smtClean="0"/>
              <a:t>We've Looked At Image Characteristics And The Attempts Made To Duplicate The Shroud</a:t>
            </a:r>
          </a:p>
          <a:p>
            <a:r>
              <a:rPr lang="en-US" b="1" dirty="0" smtClean="0">
                <a:solidFill>
                  <a:srgbClr val="FFC000"/>
                </a:solidFill>
              </a:rPr>
              <a:t>NEXT TIME WE'LL WEIGH THE EVIDENCE AND LOOK TOWARDS THE FUTURE</a:t>
            </a:r>
          </a:p>
          <a:p>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7</a:t>
            </a:fld>
            <a:endParaRPr lang="en-US"/>
          </a:p>
        </p:txBody>
      </p:sp>
      <p:pic>
        <p:nvPicPr>
          <p:cNvPr id="4" name="Picture 2" descr="shrf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4691062"/>
            <a:ext cx="1676400" cy="209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762000" y="228600"/>
            <a:ext cx="8686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b="1" dirty="0"/>
              <a:t>STAR Properties</a:t>
            </a:r>
            <a:br>
              <a:rPr lang="en-US" sz="4000" b="1" dirty="0"/>
            </a:br>
            <a:r>
              <a:rPr lang="en-US" sz="3200" b="1" dirty="0"/>
              <a:t>Four Most Challenging Image Properties</a:t>
            </a:r>
          </a:p>
        </p:txBody>
      </p:sp>
      <p:pic>
        <p:nvPicPr>
          <p:cNvPr id="6" name="Picture 4" descr="me-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2335213"/>
            <a:ext cx="20574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5"/>
          <p:cNvSpPr txBox="1">
            <a:spLocks noChangeArrowheads="1"/>
          </p:cNvSpPr>
          <p:nvPr/>
        </p:nvSpPr>
        <p:spPr bwMode="auto">
          <a:xfrm>
            <a:off x="1246187" y="1295400"/>
            <a:ext cx="344998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latin typeface="Times New Roman" charset="0"/>
              </a:rPr>
              <a:t>Superficial Image</a:t>
            </a:r>
            <a:r>
              <a:rPr lang="en-US" sz="2000" dirty="0">
                <a:latin typeface="Times New Roman" charset="0"/>
              </a:rPr>
              <a:t> only on</a:t>
            </a:r>
          </a:p>
          <a:p>
            <a:r>
              <a:rPr lang="en-US" sz="2000" dirty="0">
                <a:latin typeface="Times New Roman" charset="0"/>
              </a:rPr>
              <a:t>top-most fibrils and only on</a:t>
            </a:r>
          </a:p>
          <a:p>
            <a:r>
              <a:rPr lang="en-US" sz="2000" dirty="0">
                <a:latin typeface="Times New Roman" charset="0"/>
              </a:rPr>
              <a:t>the surface, nominally </a:t>
            </a:r>
            <a:r>
              <a:rPr lang="en-US" sz="2000" dirty="0" smtClean="0">
                <a:latin typeface="Times New Roman" charset="0"/>
              </a:rPr>
              <a:t>&lt; 600nm</a:t>
            </a:r>
            <a:endParaRPr lang="en-US" sz="2000" dirty="0">
              <a:latin typeface="Times New Roman" charset="0"/>
            </a:endParaRPr>
          </a:p>
          <a:p>
            <a:r>
              <a:rPr lang="en-US" sz="2000" dirty="0">
                <a:latin typeface="Times New Roman" charset="0"/>
              </a:rPr>
              <a:t>thick.</a:t>
            </a:r>
          </a:p>
        </p:txBody>
      </p:sp>
      <p:sp>
        <p:nvSpPr>
          <p:cNvPr id="8" name="Text Box 6"/>
          <p:cNvSpPr txBox="1">
            <a:spLocks noChangeArrowheads="1"/>
          </p:cNvSpPr>
          <p:nvPr/>
        </p:nvSpPr>
        <p:spPr bwMode="auto">
          <a:xfrm>
            <a:off x="4495800" y="1219200"/>
            <a:ext cx="423703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Times New Roman" charset="0"/>
              </a:rPr>
              <a:t>Three Dimensional Image</a:t>
            </a:r>
            <a:r>
              <a:rPr lang="en-US" sz="2000">
                <a:latin typeface="Times New Roman" charset="0"/>
              </a:rPr>
              <a:t> which</a:t>
            </a:r>
          </a:p>
          <a:p>
            <a:r>
              <a:rPr lang="en-US" sz="2000">
                <a:latin typeface="Times New Roman" charset="0"/>
              </a:rPr>
              <a:t>encodes cloth to body distance.</a:t>
            </a:r>
          </a:p>
        </p:txBody>
      </p:sp>
      <p:sp>
        <p:nvSpPr>
          <p:cNvPr id="9" name="Text Box 7"/>
          <p:cNvSpPr txBox="1">
            <a:spLocks noChangeArrowheads="1"/>
          </p:cNvSpPr>
          <p:nvPr/>
        </p:nvSpPr>
        <p:spPr bwMode="auto">
          <a:xfrm>
            <a:off x="1128712" y="3733800"/>
            <a:ext cx="367188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latin typeface="Times New Roman" charset="0"/>
              </a:rPr>
              <a:t>Areal Density</a:t>
            </a:r>
            <a:r>
              <a:rPr lang="en-US" sz="2000" dirty="0">
                <a:latin typeface="Times New Roman" charset="0"/>
              </a:rPr>
              <a:t>, all image fibers</a:t>
            </a:r>
          </a:p>
          <a:p>
            <a:r>
              <a:rPr lang="en-US" sz="2000" dirty="0">
                <a:latin typeface="Times New Roman" charset="0"/>
              </a:rPr>
              <a:t>the same color to </a:t>
            </a:r>
            <a:r>
              <a:rPr lang="en-US" sz="2000" dirty="0">
                <a:latin typeface="Times New Roman" charset="0"/>
                <a:sym typeface="Symbol" pitchFamily="18" charset="2"/>
              </a:rPr>
              <a:t>2% and</a:t>
            </a:r>
          </a:p>
          <a:p>
            <a:r>
              <a:rPr lang="en-US" sz="2000" dirty="0">
                <a:latin typeface="Times New Roman" charset="0"/>
                <a:sym typeface="Symbol" pitchFamily="18" charset="2"/>
              </a:rPr>
              <a:t>density due to more colored</a:t>
            </a:r>
          </a:p>
          <a:p>
            <a:r>
              <a:rPr lang="en-US" sz="2000" dirty="0">
                <a:latin typeface="Times New Roman" charset="0"/>
                <a:sym typeface="Symbol" pitchFamily="18" charset="2"/>
              </a:rPr>
              <a:t>fibrils where color is darker</a:t>
            </a:r>
          </a:p>
          <a:p>
            <a:r>
              <a:rPr lang="en-US" sz="2000" dirty="0">
                <a:latin typeface="Times New Roman" charset="0"/>
                <a:sym typeface="Symbol" pitchFamily="18" charset="2"/>
              </a:rPr>
              <a:t>not darker</a:t>
            </a:r>
          </a:p>
          <a:p>
            <a:r>
              <a:rPr lang="en-US" sz="2000" dirty="0">
                <a:latin typeface="Times New Roman" charset="0"/>
                <a:sym typeface="Symbol" pitchFamily="18" charset="2"/>
              </a:rPr>
              <a:t>color.</a:t>
            </a:r>
            <a:endParaRPr lang="en-US" sz="2000" dirty="0">
              <a:latin typeface="Times New Roman" charset="0"/>
            </a:endParaRPr>
          </a:p>
        </p:txBody>
      </p:sp>
      <p:sp>
        <p:nvSpPr>
          <p:cNvPr id="10" name="Text Box 8"/>
          <p:cNvSpPr txBox="1">
            <a:spLocks noChangeArrowheads="1"/>
          </p:cNvSpPr>
          <p:nvPr/>
        </p:nvSpPr>
        <p:spPr bwMode="auto">
          <a:xfrm>
            <a:off x="4648200" y="3886200"/>
            <a:ext cx="29114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Times New Roman" charset="0"/>
              </a:rPr>
              <a:t>Resolution</a:t>
            </a:r>
            <a:r>
              <a:rPr lang="en-US" sz="2400">
                <a:latin typeface="Times New Roman" charset="0"/>
              </a:rPr>
              <a:t> </a:t>
            </a:r>
            <a:r>
              <a:rPr lang="en-US" sz="2000">
                <a:latin typeface="Times New Roman" charset="0"/>
              </a:rPr>
              <a:t>D/d &lt; 1/3 requires vertical anisotropy</a:t>
            </a:r>
          </a:p>
        </p:txBody>
      </p:sp>
      <p:pic>
        <p:nvPicPr>
          <p:cNvPr id="11" name="Picture 9" descr="vp8who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6475" y="1939925"/>
            <a:ext cx="2847975"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sharptermofpixels"/>
          <p:cNvPicPr>
            <a:picLocks noChangeAspect="1" noChangeArrowheads="1"/>
          </p:cNvPicPr>
          <p:nvPr/>
        </p:nvPicPr>
        <p:blipFill>
          <a:blip r:embed="rId5" cstate="print">
            <a:lum bright="12000" contrast="30000"/>
            <a:extLst>
              <a:ext uri="{28A0092B-C50C-407E-A947-70E740481C1C}">
                <a14:useLocalDpi xmlns:a14="http://schemas.microsoft.com/office/drawing/2010/main" xmlns="" val="0"/>
              </a:ext>
            </a:extLst>
          </a:blip>
          <a:srcRect/>
          <a:stretch>
            <a:fillRect/>
          </a:stretch>
        </p:blipFill>
        <p:spPr bwMode="auto">
          <a:xfrm>
            <a:off x="2424112" y="5053013"/>
            <a:ext cx="1905000" cy="126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85800"/>
            <a:ext cx="5181600" cy="1143000"/>
          </a:xfrm>
        </p:spPr>
        <p:txBody>
          <a:bodyPr>
            <a:normAutofit/>
          </a:bodyPr>
          <a:lstStyle/>
          <a:p>
            <a:r>
              <a:rPr lang="en-US" sz="6000" dirty="0" smtClean="0"/>
              <a:t>Superficial</a:t>
            </a:r>
            <a:endParaRPr lang="en-US" sz="6000" dirty="0"/>
          </a:p>
        </p:txBody>
      </p:sp>
      <p:sp>
        <p:nvSpPr>
          <p:cNvPr id="5" name="Content Placeholder 4"/>
          <p:cNvSpPr>
            <a:spLocks noGrp="1"/>
          </p:cNvSpPr>
          <p:nvPr>
            <p:ph idx="1"/>
          </p:nvPr>
        </p:nvSpPr>
        <p:spPr>
          <a:xfrm>
            <a:off x="533400" y="2133600"/>
            <a:ext cx="8229600" cy="4525963"/>
          </a:xfrm>
        </p:spPr>
        <p:txBody>
          <a:bodyPr/>
          <a:lstStyle/>
          <a:p>
            <a:r>
              <a:rPr lang="en-US" dirty="0" smtClean="0"/>
              <a:t>The Image Is On The Uppermost Fibers That Make Up The Threads</a:t>
            </a:r>
          </a:p>
          <a:p>
            <a:r>
              <a:rPr lang="en-US" dirty="0" smtClean="0"/>
              <a:t>It Is Only One Fiber Deep</a:t>
            </a:r>
          </a:p>
          <a:p>
            <a:r>
              <a:rPr lang="en-US" dirty="0" smtClean="0"/>
              <a:t>The Image </a:t>
            </a:r>
            <a:r>
              <a:rPr lang="en-US" dirty="0" err="1" smtClean="0"/>
              <a:t>Chromophore</a:t>
            </a:r>
            <a:r>
              <a:rPr lang="en-US" dirty="0" smtClean="0"/>
              <a:t> Is A Thin Layer On The Outside Of The Fiber </a:t>
            </a:r>
            <a:r>
              <a:rPr lang="en-US" b="1" dirty="0" smtClean="0">
                <a:solidFill>
                  <a:srgbClr val="FFC000"/>
                </a:solidFill>
              </a:rPr>
              <a:t>200-600 nm</a:t>
            </a:r>
            <a:r>
              <a:rPr lang="en-US" dirty="0" smtClean="0"/>
              <a:t> Thick</a:t>
            </a:r>
          </a:p>
          <a:p>
            <a:pPr lvl="1"/>
            <a:r>
              <a:rPr lang="en-US" dirty="0" smtClean="0"/>
              <a:t>possible impurity layer or primary cell wall</a:t>
            </a:r>
          </a:p>
          <a:p>
            <a:r>
              <a:rPr lang="en-US" dirty="0" smtClean="0"/>
              <a:t>The Image Is Uniform In Color</a:t>
            </a:r>
          </a:p>
          <a:p>
            <a:r>
              <a:rPr lang="en-US" dirty="0" smtClean="0"/>
              <a:t>Adler &amp; Heller Say It Is Oxidized Cellulose</a:t>
            </a:r>
            <a:endParaRPr lang="en-US"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8</a:t>
            </a:fld>
            <a:endParaRPr lang="en-US"/>
          </a:p>
        </p:txBody>
      </p:sp>
      <p:pic>
        <p:nvPicPr>
          <p:cNvPr id="6" name="Picture 2"/>
          <p:cNvPicPr>
            <a:picLocks noChangeAspect="1" noChangeArrowheads="1"/>
          </p:cNvPicPr>
          <p:nvPr/>
        </p:nvPicPr>
        <p:blipFill>
          <a:blip r:embed="rId2" cstate="print"/>
          <a:srcRect/>
          <a:stretch>
            <a:fillRect/>
          </a:stretch>
        </p:blipFill>
        <p:spPr bwMode="auto">
          <a:xfrm>
            <a:off x="6172200" y="1"/>
            <a:ext cx="2971800" cy="2241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8229600" cy="1143000"/>
          </a:xfrm>
        </p:spPr>
        <p:txBody>
          <a:bodyPr>
            <a:normAutofit/>
          </a:bodyPr>
          <a:lstStyle/>
          <a:p>
            <a:r>
              <a:rPr lang="en-US" sz="5400" dirty="0" smtClean="0"/>
              <a:t>Image Fibers</a:t>
            </a:r>
            <a:endParaRPr lang="en-US" sz="5400" dirty="0"/>
          </a:p>
        </p:txBody>
      </p:sp>
      <p:sp>
        <p:nvSpPr>
          <p:cNvPr id="6" name="Content Placeholder 5"/>
          <p:cNvSpPr>
            <a:spLocks noGrp="1"/>
          </p:cNvSpPr>
          <p:nvPr>
            <p:ph idx="1"/>
          </p:nvPr>
        </p:nvSpPr>
        <p:spPr>
          <a:xfrm>
            <a:off x="838200" y="1447801"/>
            <a:ext cx="8229600" cy="2057399"/>
          </a:xfrm>
        </p:spPr>
        <p:txBody>
          <a:bodyPr>
            <a:normAutofit fontScale="92500" lnSpcReduction="10000"/>
          </a:bodyPr>
          <a:lstStyle/>
          <a:p>
            <a:r>
              <a:rPr lang="en-US" dirty="0" smtClean="0"/>
              <a:t>The superficial nature of the image</a:t>
            </a:r>
          </a:p>
          <a:p>
            <a:pPr lvl="1"/>
            <a:r>
              <a:rPr lang="en-US" sz="2400" dirty="0" smtClean="0"/>
              <a:t>does not penetrate the surface fibers of the thread</a:t>
            </a:r>
          </a:p>
          <a:p>
            <a:pPr lvl="1"/>
            <a:r>
              <a:rPr lang="en-US" sz="2400" dirty="0" smtClean="0"/>
              <a:t>exists only on the surface of the fibers themselves extending only a few hundred nanometers into the fibers</a:t>
            </a:r>
          </a:p>
          <a:p>
            <a:pPr lvl="1"/>
            <a:r>
              <a:rPr lang="en-US" sz="2400" dirty="0" smtClean="0"/>
              <a:t>image color exhibits </a:t>
            </a:r>
            <a:r>
              <a:rPr lang="en-US" sz="2400" dirty="0" smtClean="0"/>
              <a:t>sudden termination yet follows fibers</a:t>
            </a:r>
            <a:endParaRPr lang="en-US" sz="2400" dirty="0"/>
          </a:p>
        </p:txBody>
      </p:sp>
      <p:sp>
        <p:nvSpPr>
          <p:cNvPr id="2" name="Footer Placeholder 1"/>
          <p:cNvSpPr>
            <a:spLocks noGrp="1"/>
          </p:cNvSpPr>
          <p:nvPr>
            <p:ph type="ftr" sz="quarter" idx="11"/>
          </p:nvPr>
        </p:nvSpPr>
        <p:spPr/>
        <p:txBody>
          <a:bodyPr/>
          <a:lstStyle/>
          <a:p>
            <a:r>
              <a:rPr lang="en-US" smtClean="0"/>
              <a:t>An Enduring Mystery © 2015 R. Schneider</a:t>
            </a:r>
            <a:endParaRPr lang="en-US"/>
          </a:p>
        </p:txBody>
      </p:sp>
      <p:sp>
        <p:nvSpPr>
          <p:cNvPr id="3" name="Slide Number Placeholder 2"/>
          <p:cNvSpPr>
            <a:spLocks noGrp="1"/>
          </p:cNvSpPr>
          <p:nvPr>
            <p:ph type="sldNum" sz="quarter" idx="12"/>
          </p:nvPr>
        </p:nvSpPr>
        <p:spPr/>
        <p:txBody>
          <a:bodyPr/>
          <a:lstStyle/>
          <a:p>
            <a:fld id="{48A028EF-D103-4C28-9A2D-9D4A318C56C1}" type="slidenum">
              <a:rPr lang="en-US" smtClean="0"/>
              <a:pPr/>
              <a:t>9</a:t>
            </a:fld>
            <a:endParaRPr lang="en-US"/>
          </a:p>
        </p:txBody>
      </p:sp>
      <p:pic>
        <p:nvPicPr>
          <p:cNvPr id="37890" name="Picture 2" descr="http://upload.wikimedia.org/wikipedia/en/2/2c/Discyellow.jpg"/>
          <p:cNvPicPr>
            <a:picLocks noChangeAspect="1" noChangeArrowheads="1"/>
          </p:cNvPicPr>
          <p:nvPr/>
        </p:nvPicPr>
        <p:blipFill>
          <a:blip r:embed="rId2" cstate="print"/>
          <a:srcRect/>
          <a:stretch>
            <a:fillRect/>
          </a:stretch>
        </p:blipFill>
        <p:spPr bwMode="auto">
          <a:xfrm>
            <a:off x="228600" y="3390900"/>
            <a:ext cx="3810000" cy="2857500"/>
          </a:xfrm>
          <a:prstGeom prst="rect">
            <a:avLst/>
          </a:prstGeom>
          <a:noFill/>
        </p:spPr>
      </p:pic>
      <p:sp>
        <p:nvSpPr>
          <p:cNvPr id="7" name="TextBox 6"/>
          <p:cNvSpPr txBox="1"/>
          <p:nvPr/>
        </p:nvSpPr>
        <p:spPr>
          <a:xfrm>
            <a:off x="4419600" y="3276600"/>
            <a:ext cx="4495800" cy="3046988"/>
          </a:xfrm>
          <a:prstGeom prst="rect">
            <a:avLst/>
          </a:prstGeom>
          <a:noFill/>
        </p:spPr>
        <p:txBody>
          <a:bodyPr wrap="square" rtlCol="0">
            <a:spAutoFit/>
          </a:bodyPr>
          <a:lstStyle/>
          <a:p>
            <a:r>
              <a:rPr lang="en-US" sz="2400" dirty="0" smtClean="0"/>
              <a:t>Phase contrast microscopic view of image-bearing fiber from the Shroud of Turin. The carbohydrate layer is visible along top edge. The lower-right edge shows that coating is missing. The coating can be scraped off or removed with adhesive or </a:t>
            </a:r>
            <a:r>
              <a:rPr lang="en-US" sz="2400" dirty="0" smtClean="0"/>
              <a:t>reduced with </a:t>
            </a:r>
            <a:r>
              <a:rPr lang="en-US" sz="2400" dirty="0" err="1" smtClean="0"/>
              <a:t>diimide</a:t>
            </a:r>
            <a:endParaRPr lang="en-US" sz="2400" dirty="0"/>
          </a:p>
        </p:txBody>
      </p:sp>
      <p:sp>
        <p:nvSpPr>
          <p:cNvPr id="8" name="TextBox 7"/>
          <p:cNvSpPr txBox="1"/>
          <p:nvPr/>
        </p:nvSpPr>
        <p:spPr>
          <a:xfrm>
            <a:off x="0" y="6172200"/>
            <a:ext cx="4548296" cy="369332"/>
          </a:xfrm>
          <a:prstGeom prst="rect">
            <a:avLst/>
          </a:prstGeom>
          <a:noFill/>
        </p:spPr>
        <p:txBody>
          <a:bodyPr wrap="none" rtlCol="0">
            <a:spAutoFit/>
          </a:bodyPr>
          <a:lstStyle/>
          <a:p>
            <a:r>
              <a:rPr lang="en-US" dirty="0" smtClean="0">
                <a:hlinkClick r:id="rId3"/>
              </a:rPr>
              <a:t>http://en.wikipedia.org/wiki/Shroud_of_Turin</a:t>
            </a:r>
            <a:r>
              <a:rPr lang="en-US" dirty="0" smtClean="0"/>
              <a:t> </a:t>
            </a:r>
            <a:endParaRPr lang="en-US" dirty="0"/>
          </a:p>
        </p:txBody>
      </p:sp>
      <p:pic>
        <p:nvPicPr>
          <p:cNvPr id="37892" name="Picture 4" descr="image"/>
          <p:cNvPicPr>
            <a:picLocks noChangeAspect="1" noChangeArrowheads="1"/>
          </p:cNvPicPr>
          <p:nvPr/>
        </p:nvPicPr>
        <p:blipFill>
          <a:blip r:embed="rId4" cstate="print"/>
          <a:srcRect/>
          <a:stretch>
            <a:fillRect/>
          </a:stretch>
        </p:blipFill>
        <p:spPr bwMode="auto">
          <a:xfrm>
            <a:off x="6822026" y="0"/>
            <a:ext cx="2321973" cy="1905000"/>
          </a:xfrm>
          <a:prstGeom prst="rect">
            <a:avLst/>
          </a:prstGeom>
          <a:noFill/>
        </p:spPr>
      </p:pic>
      <p:sp>
        <p:nvSpPr>
          <p:cNvPr id="10" name="TextBox 9"/>
          <p:cNvSpPr txBox="1"/>
          <p:nvPr/>
        </p:nvSpPr>
        <p:spPr>
          <a:xfrm>
            <a:off x="0" y="6553200"/>
            <a:ext cx="6555064" cy="369332"/>
          </a:xfrm>
          <a:prstGeom prst="rect">
            <a:avLst/>
          </a:prstGeom>
          <a:noFill/>
        </p:spPr>
        <p:txBody>
          <a:bodyPr wrap="none" rtlCol="0">
            <a:spAutoFit/>
          </a:bodyPr>
          <a:lstStyle/>
          <a:p>
            <a:r>
              <a:rPr lang="en-US" dirty="0" smtClean="0">
                <a:hlinkClick r:id="rId5"/>
              </a:rPr>
              <a:t>https://shroudofturin.files.wordpress.com/2013/11/mark-evans.pdf</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17524</TotalTime>
  <Words>4454</Words>
  <Application>Microsoft Office PowerPoint</Application>
  <PresentationFormat>On-screen Show (4:3)</PresentationFormat>
  <Paragraphs>503</Paragraphs>
  <Slides>65</Slides>
  <Notes>0</Notes>
  <HiddenSlides>0</HiddenSlides>
  <MMClips>1</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The Shroud of Turin an Enduring Mystery Part 4: Skeptics &amp; Image Formation</vt:lpstr>
      <vt:lpstr>The Deeper Mystery</vt:lpstr>
      <vt:lpstr>The Skeptics</vt:lpstr>
      <vt:lpstr>Characteristics of the Image</vt:lpstr>
      <vt:lpstr>Some Image Properties</vt:lpstr>
      <vt:lpstr>A Negative Image</vt:lpstr>
      <vt:lpstr>Slide 7</vt:lpstr>
      <vt:lpstr>Superficial</vt:lpstr>
      <vt:lpstr>Image Fibers</vt:lpstr>
      <vt:lpstr>Three Dimensional</vt:lpstr>
      <vt:lpstr>Exploring The 3D Information</vt:lpstr>
      <vt:lpstr>Slide 12</vt:lpstr>
      <vt:lpstr>Areal Density</vt:lpstr>
      <vt:lpstr>Resolution</vt:lpstr>
      <vt:lpstr>How Do You Do All Of That?</vt:lpstr>
      <vt:lpstr>Resolution Requires Collimation and Focus</vt:lpstr>
      <vt:lpstr>Mechanism? Collimation In The Tomb</vt:lpstr>
      <vt:lpstr>Collimation Is Not Enough</vt:lpstr>
      <vt:lpstr>Chromophore</vt:lpstr>
      <vt:lpstr>Extinction</vt:lpstr>
      <vt:lpstr>Jackson Tinted  Fluid Experiment</vt:lpstr>
      <vt:lpstr>Don't Forget</vt:lpstr>
      <vt:lpstr>What Plays The Role Of The Ink?</vt:lpstr>
      <vt:lpstr>Studio or Tomb</vt:lpstr>
      <vt:lpstr>Some Theories People Have Suggested</vt:lpstr>
      <vt:lpstr>Vaporograph</vt:lpstr>
      <vt:lpstr>Slide 27</vt:lpstr>
      <vt:lpstr>Slide 28</vt:lpstr>
      <vt:lpstr>Slide 29</vt:lpstr>
      <vt:lpstr>The Rogers' Theory</vt:lpstr>
      <vt:lpstr>Can We Make One?</vt:lpstr>
      <vt:lpstr>Duplicating The Shroud</vt:lpstr>
      <vt:lpstr>Intermission</vt:lpstr>
      <vt:lpstr>Before Going On Any Questions or Discussion?</vt:lpstr>
      <vt:lpstr>The Skeptics</vt:lpstr>
      <vt:lpstr>Slide 36</vt:lpstr>
      <vt:lpstr>Walter McCrone On The Basis Of Microscopy On STURP Tape Samples</vt:lpstr>
      <vt:lpstr>Data Trumps Just Looking</vt:lpstr>
      <vt:lpstr>Rubbing With Acid</vt:lpstr>
      <vt:lpstr>Slide 40</vt:lpstr>
      <vt:lpstr>Rubbings</vt:lpstr>
      <vt:lpstr>Painting With Powder</vt:lpstr>
      <vt:lpstr>Shadow Shroud</vt:lpstr>
      <vt:lpstr>Scorch Experiment</vt:lpstr>
      <vt:lpstr>Leonardo da Vinci Painted It  (15 April 1452 – 2 May 1519)</vt:lpstr>
      <vt:lpstr>One Small Problem</vt:lpstr>
      <vt:lpstr>Medieval Photograph</vt:lpstr>
      <vt:lpstr>Dan Porter  Checks In</vt:lpstr>
      <vt:lpstr>The Shroud Inspires Artists</vt:lpstr>
      <vt:lpstr>Ray Downing's Images</vt:lpstr>
      <vt:lpstr>Sculptor Luigi Mattei</vt:lpstr>
      <vt:lpstr>Slide 52</vt:lpstr>
      <vt:lpstr>Dr. John Heller ( 1921-1995) Dr. Alan Adler (1932-2000)</vt:lpstr>
      <vt:lpstr>Slide 54</vt:lpstr>
      <vt:lpstr>Lots Of Miracle Hypotheses</vt:lpstr>
      <vt:lpstr>Two Kinds Of Miracles</vt:lpstr>
      <vt:lpstr>The Flash  of Resurrection?</vt:lpstr>
      <vt:lpstr>Radiation</vt:lpstr>
      <vt:lpstr>Coronal Discharge</vt:lpstr>
      <vt:lpstr>Bodily Dematerialization</vt:lpstr>
      <vt:lpstr>Is There A Way To Go Forward?</vt:lpstr>
      <vt:lpstr>The Christ Relics</vt:lpstr>
      <vt:lpstr>Slide 63</vt:lpstr>
      <vt:lpstr>Slide 64</vt:lpstr>
      <vt:lpstr>Next Time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Shroud of Turin an Enduring Mystery Part 1: Introduction</dc:title>
  <dc:creator>Ray</dc:creator>
  <cp:lastModifiedBy>Ray</cp:lastModifiedBy>
  <cp:revision>61</cp:revision>
  <dcterms:created xsi:type="dcterms:W3CDTF">2015-01-10T19:24:08Z</dcterms:created>
  <dcterms:modified xsi:type="dcterms:W3CDTF">2015-02-24T22:27:01Z</dcterms:modified>
</cp:coreProperties>
</file>