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285" r:id="rId3"/>
    <p:sldId id="308" r:id="rId4"/>
    <p:sldId id="318" r:id="rId5"/>
    <p:sldId id="320" r:id="rId6"/>
    <p:sldId id="321" r:id="rId7"/>
    <p:sldId id="322" r:id="rId8"/>
    <p:sldId id="323" r:id="rId9"/>
    <p:sldId id="324" r:id="rId10"/>
    <p:sldId id="286" r:id="rId11"/>
    <p:sldId id="287" r:id="rId12"/>
    <p:sldId id="288" r:id="rId13"/>
    <p:sldId id="289" r:id="rId14"/>
    <p:sldId id="291" r:id="rId15"/>
    <p:sldId id="292" r:id="rId16"/>
    <p:sldId id="293" r:id="rId17"/>
    <p:sldId id="294" r:id="rId18"/>
    <p:sldId id="295" r:id="rId19"/>
    <p:sldId id="296" r:id="rId20"/>
    <p:sldId id="297" r:id="rId21"/>
    <p:sldId id="298" r:id="rId22"/>
    <p:sldId id="299" r:id="rId23"/>
    <p:sldId id="300" r:id="rId24"/>
    <p:sldId id="301" r:id="rId25"/>
    <p:sldId id="302" r:id="rId26"/>
    <p:sldId id="303" r:id="rId27"/>
    <p:sldId id="304" r:id="rId28"/>
    <p:sldId id="305" r:id="rId29"/>
    <p:sldId id="306" r:id="rId30"/>
    <p:sldId id="307" r:id="rId31"/>
    <p:sldId id="325" r:id="rId32"/>
    <p:sldId id="327" r:id="rId33"/>
    <p:sldId id="326" r:id="rId34"/>
    <p:sldId id="309" r:id="rId35"/>
    <p:sldId id="310" r:id="rId36"/>
    <p:sldId id="311" r:id="rId37"/>
    <p:sldId id="312" r:id="rId38"/>
    <p:sldId id="313" r:id="rId39"/>
    <p:sldId id="314" r:id="rId40"/>
    <p:sldId id="316" r:id="rId41"/>
    <p:sldId id="315" r:id="rId42"/>
    <p:sldId id="317" r:id="rId43"/>
    <p:sldId id="333" r:id="rId44"/>
    <p:sldId id="328" r:id="rId45"/>
    <p:sldId id="329" r:id="rId46"/>
    <p:sldId id="330" r:id="rId47"/>
    <p:sldId id="331" r:id="rId48"/>
    <p:sldId id="332" r:id="rId49"/>
    <p:sldId id="334" r:id="rId50"/>
    <p:sldId id="264" r:id="rId51"/>
    <p:sldId id="263" r:id="rId52"/>
    <p:sldId id="336" r:id="rId53"/>
    <p:sldId id="335" r:id="rId54"/>
    <p:sldId id="266" r:id="rId55"/>
    <p:sldId id="337" r:id="rId56"/>
    <p:sldId id="338" r:id="rId57"/>
    <p:sldId id="339" r:id="rId58"/>
    <p:sldId id="340" r:id="rId59"/>
    <p:sldId id="342" r:id="rId60"/>
    <p:sldId id="341" r:id="rId61"/>
    <p:sldId id="265" r:id="rId62"/>
    <p:sldId id="343" r:id="rId63"/>
    <p:sldId id="259" r:id="rId64"/>
    <p:sldId id="344"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00" autoAdjust="0"/>
  </p:normalViewPr>
  <p:slideViewPr>
    <p:cSldViewPr>
      <p:cViewPr varScale="1">
        <p:scale>
          <a:sx n="104" d="100"/>
          <a:sy n="104" d="100"/>
        </p:scale>
        <p:origin x="-822"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2BBA-4EFA-425E-9748-AA53860C2704}" type="datetimeFigureOut">
              <a:rPr lang="en-US" smtClean="0"/>
              <a:pPr/>
              <a:t>2/25/2015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08CE26-FEBE-4F56-834E-2ED264563E6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3D8098-1DA6-4FCD-938A-BB9DD507AEC3}" type="datetime1">
              <a:rPr lang="en-US" smtClean="0"/>
              <a:pPr/>
              <a:t>2/25/2015</a:t>
            </a:fld>
            <a:endParaRPr lang="en-US"/>
          </a:p>
        </p:txBody>
      </p:sp>
      <p:sp>
        <p:nvSpPr>
          <p:cNvPr id="5" name="Footer Placeholder 4"/>
          <p:cNvSpPr>
            <a:spLocks noGrp="1"/>
          </p:cNvSpPr>
          <p:nvPr>
            <p:ph type="ftr" sz="quarter" idx="11"/>
          </p:nvPr>
        </p:nvSpPr>
        <p:spPr/>
        <p:txBody>
          <a:bodyPr/>
          <a:lstStyle/>
          <a:p>
            <a:r>
              <a:rPr lang="en-US" smtClean="0"/>
              <a:t>© 2015 R. Schneider</a:t>
            </a:r>
            <a:endParaRPr lang="en-US"/>
          </a:p>
        </p:txBody>
      </p:sp>
      <p:sp>
        <p:nvSpPr>
          <p:cNvPr id="6" name="Slide Number Placeholder 5"/>
          <p:cNvSpPr>
            <a:spLocks noGrp="1"/>
          </p:cNvSpPr>
          <p:nvPr>
            <p:ph type="sldNum" sz="quarter" idx="12"/>
          </p:nvPr>
        </p:nvSpPr>
        <p:spPr/>
        <p:txBody>
          <a:bodyPr/>
          <a:lstStyle/>
          <a:p>
            <a:fld id="{48A028EF-D103-4C28-9A2D-9D4A318C56C1}" type="slidenum">
              <a:rPr lang="en-US" smtClean="0"/>
              <a:pPr/>
              <a:t>‹#›</a:t>
            </a:fld>
            <a:endParaRPr lang="en-US"/>
          </a:p>
        </p:txBody>
      </p:sp>
      <p:pic>
        <p:nvPicPr>
          <p:cNvPr id="7" name="Picture 6" descr="shroudFaceSTERA.PNG"/>
          <p:cNvPicPr>
            <a:picLocks noChangeAspect="1"/>
          </p:cNvPicPr>
          <p:nvPr userDrawn="1"/>
        </p:nvPicPr>
        <p:blipFill>
          <a:blip r:embed="rId2" cstate="print"/>
          <a:stretch>
            <a:fillRect/>
          </a:stretch>
        </p:blipFill>
        <p:spPr>
          <a:xfrm>
            <a:off x="1" y="0"/>
            <a:ext cx="2000250" cy="2667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011B2C-39E6-4601-86F4-04E1FB26418C}" type="datetime1">
              <a:rPr lang="en-US" smtClean="0"/>
              <a:pPr/>
              <a:t>2/25/2015</a:t>
            </a:fld>
            <a:endParaRPr lang="en-US"/>
          </a:p>
        </p:txBody>
      </p:sp>
      <p:sp>
        <p:nvSpPr>
          <p:cNvPr id="5" name="Footer Placeholder 4"/>
          <p:cNvSpPr>
            <a:spLocks noGrp="1"/>
          </p:cNvSpPr>
          <p:nvPr>
            <p:ph type="ftr" sz="quarter" idx="11"/>
          </p:nvPr>
        </p:nvSpPr>
        <p:spPr/>
        <p:txBody>
          <a:bodyPr/>
          <a:lstStyle/>
          <a:p>
            <a:r>
              <a:rPr lang="en-US" smtClean="0"/>
              <a:t>© 2015 R. Schneider</a:t>
            </a:r>
            <a:endParaRPr lang="en-US"/>
          </a:p>
        </p:txBody>
      </p:sp>
      <p:sp>
        <p:nvSpPr>
          <p:cNvPr id="6" name="Slide Number Placeholder 5"/>
          <p:cNvSpPr>
            <a:spLocks noGrp="1"/>
          </p:cNvSpPr>
          <p:nvPr>
            <p:ph type="sldNum" sz="quarter" idx="12"/>
          </p:nvPr>
        </p:nvSpPr>
        <p:spPr/>
        <p:txBody>
          <a:bodyPr/>
          <a:lstStyle/>
          <a:p>
            <a:fld id="{48A028EF-D103-4C28-9A2D-9D4A318C56C1}" type="slidenum">
              <a:rPr lang="en-US" smtClean="0"/>
              <a:pPr/>
              <a:t>‹#›</a:t>
            </a:fld>
            <a:endParaRPr lang="en-US"/>
          </a:p>
        </p:txBody>
      </p:sp>
      <p:pic>
        <p:nvPicPr>
          <p:cNvPr id="7" name="Picture 6" descr="shroudFaceSTERA.PNG"/>
          <p:cNvPicPr>
            <a:picLocks noChangeAspect="1"/>
          </p:cNvPicPr>
          <p:nvPr userDrawn="1"/>
        </p:nvPicPr>
        <p:blipFill>
          <a:blip r:embed="rId2" cstate="print"/>
          <a:stretch>
            <a:fillRect/>
          </a:stretch>
        </p:blipFill>
        <p:spPr>
          <a:xfrm>
            <a:off x="1" y="0"/>
            <a:ext cx="1219199" cy="162559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2EF7C8-5E30-49AD-B8E1-6BC6EC85063C}" type="datetime1">
              <a:rPr lang="en-US" smtClean="0"/>
              <a:pPr/>
              <a:t>2/25/2015</a:t>
            </a:fld>
            <a:endParaRPr lang="en-US"/>
          </a:p>
        </p:txBody>
      </p:sp>
      <p:sp>
        <p:nvSpPr>
          <p:cNvPr id="5" name="Footer Placeholder 4"/>
          <p:cNvSpPr>
            <a:spLocks noGrp="1"/>
          </p:cNvSpPr>
          <p:nvPr>
            <p:ph type="ftr" sz="quarter" idx="11"/>
          </p:nvPr>
        </p:nvSpPr>
        <p:spPr/>
        <p:txBody>
          <a:bodyPr/>
          <a:lstStyle/>
          <a:p>
            <a:r>
              <a:rPr lang="en-US" smtClean="0"/>
              <a:t>© 2015 R. Schneider</a:t>
            </a:r>
            <a:endParaRPr lang="en-US"/>
          </a:p>
        </p:txBody>
      </p:sp>
      <p:sp>
        <p:nvSpPr>
          <p:cNvPr id="6" name="Slide Number Placeholder 5"/>
          <p:cNvSpPr>
            <a:spLocks noGrp="1"/>
          </p:cNvSpPr>
          <p:nvPr>
            <p:ph type="sldNum" sz="quarter" idx="12"/>
          </p:nvPr>
        </p:nvSpPr>
        <p:spPr/>
        <p:txBody>
          <a:bodyPr/>
          <a:lstStyle/>
          <a:p>
            <a:fld id="{48A028EF-D103-4C28-9A2D-9D4A318C56C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EBA018-1E1C-440C-B95D-A56C96BE2A33}" type="datetime1">
              <a:rPr lang="en-US" smtClean="0"/>
              <a:pPr/>
              <a:t>2/25/2015</a:t>
            </a:fld>
            <a:endParaRPr lang="en-US"/>
          </a:p>
        </p:txBody>
      </p:sp>
      <p:sp>
        <p:nvSpPr>
          <p:cNvPr id="5" name="Footer Placeholder 4"/>
          <p:cNvSpPr>
            <a:spLocks noGrp="1"/>
          </p:cNvSpPr>
          <p:nvPr>
            <p:ph type="ftr" sz="quarter" idx="11"/>
          </p:nvPr>
        </p:nvSpPr>
        <p:spPr/>
        <p:txBody>
          <a:bodyPr/>
          <a:lstStyle/>
          <a:p>
            <a:r>
              <a:rPr lang="en-US" smtClean="0"/>
              <a:t>© 2015 R. Schneider</a:t>
            </a:r>
            <a:endParaRPr lang="en-US"/>
          </a:p>
        </p:txBody>
      </p:sp>
      <p:sp>
        <p:nvSpPr>
          <p:cNvPr id="6" name="Slide Number Placeholder 5"/>
          <p:cNvSpPr>
            <a:spLocks noGrp="1"/>
          </p:cNvSpPr>
          <p:nvPr>
            <p:ph type="sldNum" sz="quarter" idx="12"/>
          </p:nvPr>
        </p:nvSpPr>
        <p:spPr/>
        <p:txBody>
          <a:bodyPr/>
          <a:lstStyle/>
          <a:p>
            <a:fld id="{48A028EF-D103-4C28-9A2D-9D4A318C56C1}" type="slidenum">
              <a:rPr lang="en-US" smtClean="0"/>
              <a:pPr/>
              <a:t>‹#›</a:t>
            </a:fld>
            <a:endParaRPr lang="en-US"/>
          </a:p>
        </p:txBody>
      </p:sp>
      <p:pic>
        <p:nvPicPr>
          <p:cNvPr id="7" name="Picture 6" descr="shroudFaceSTERA.PNG"/>
          <p:cNvPicPr>
            <a:picLocks noChangeAspect="1"/>
          </p:cNvPicPr>
          <p:nvPr userDrawn="1"/>
        </p:nvPicPr>
        <p:blipFill>
          <a:blip r:embed="rId2" cstate="print"/>
          <a:stretch>
            <a:fillRect/>
          </a:stretch>
        </p:blipFill>
        <p:spPr>
          <a:xfrm>
            <a:off x="1" y="0"/>
            <a:ext cx="1219199" cy="162559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8F912A-147D-4E00-AE55-F191DE53614F}" type="datetime1">
              <a:rPr lang="en-US" smtClean="0"/>
              <a:pPr/>
              <a:t>2/25/2015</a:t>
            </a:fld>
            <a:endParaRPr lang="en-US"/>
          </a:p>
        </p:txBody>
      </p:sp>
      <p:sp>
        <p:nvSpPr>
          <p:cNvPr id="5" name="Footer Placeholder 4"/>
          <p:cNvSpPr>
            <a:spLocks noGrp="1"/>
          </p:cNvSpPr>
          <p:nvPr>
            <p:ph type="ftr" sz="quarter" idx="11"/>
          </p:nvPr>
        </p:nvSpPr>
        <p:spPr/>
        <p:txBody>
          <a:bodyPr/>
          <a:lstStyle/>
          <a:p>
            <a:r>
              <a:rPr lang="en-US" smtClean="0"/>
              <a:t>© 2015 R. Schneider</a:t>
            </a:r>
            <a:endParaRPr lang="en-US"/>
          </a:p>
        </p:txBody>
      </p:sp>
      <p:sp>
        <p:nvSpPr>
          <p:cNvPr id="6" name="Slide Number Placeholder 5"/>
          <p:cNvSpPr>
            <a:spLocks noGrp="1"/>
          </p:cNvSpPr>
          <p:nvPr>
            <p:ph type="sldNum" sz="quarter" idx="12"/>
          </p:nvPr>
        </p:nvSpPr>
        <p:spPr/>
        <p:txBody>
          <a:bodyPr/>
          <a:lstStyle/>
          <a:p>
            <a:fld id="{48A028EF-D103-4C28-9A2D-9D4A318C56C1}" type="slidenum">
              <a:rPr lang="en-US" smtClean="0"/>
              <a:pPr/>
              <a:t>‹#›</a:t>
            </a:fld>
            <a:endParaRPr lang="en-US"/>
          </a:p>
        </p:txBody>
      </p:sp>
      <p:pic>
        <p:nvPicPr>
          <p:cNvPr id="7" name="Picture 6" descr="shroudFaceSTERA.PNG"/>
          <p:cNvPicPr>
            <a:picLocks noChangeAspect="1"/>
          </p:cNvPicPr>
          <p:nvPr userDrawn="1"/>
        </p:nvPicPr>
        <p:blipFill>
          <a:blip r:embed="rId2" cstate="print"/>
          <a:stretch>
            <a:fillRect/>
          </a:stretch>
        </p:blipFill>
        <p:spPr>
          <a:xfrm>
            <a:off x="1" y="0"/>
            <a:ext cx="2171700" cy="28956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01C493-2F01-40C0-A385-3EE056CB7B97}" type="datetime1">
              <a:rPr lang="en-US" smtClean="0"/>
              <a:pPr/>
              <a:t>2/25/2015</a:t>
            </a:fld>
            <a:endParaRPr lang="en-US"/>
          </a:p>
        </p:txBody>
      </p:sp>
      <p:sp>
        <p:nvSpPr>
          <p:cNvPr id="6" name="Footer Placeholder 5"/>
          <p:cNvSpPr>
            <a:spLocks noGrp="1"/>
          </p:cNvSpPr>
          <p:nvPr>
            <p:ph type="ftr" sz="quarter" idx="11"/>
          </p:nvPr>
        </p:nvSpPr>
        <p:spPr/>
        <p:txBody>
          <a:bodyPr/>
          <a:lstStyle/>
          <a:p>
            <a:r>
              <a:rPr lang="en-US" smtClean="0"/>
              <a:t>© 2015 R. Schneider</a:t>
            </a:r>
            <a:endParaRPr lang="en-US"/>
          </a:p>
        </p:txBody>
      </p:sp>
      <p:sp>
        <p:nvSpPr>
          <p:cNvPr id="7" name="Slide Number Placeholder 6"/>
          <p:cNvSpPr>
            <a:spLocks noGrp="1"/>
          </p:cNvSpPr>
          <p:nvPr>
            <p:ph type="sldNum" sz="quarter" idx="12"/>
          </p:nvPr>
        </p:nvSpPr>
        <p:spPr/>
        <p:txBody>
          <a:bodyPr/>
          <a:lstStyle/>
          <a:p>
            <a:fld id="{48A028EF-D103-4C28-9A2D-9D4A318C56C1}" type="slidenum">
              <a:rPr lang="en-US" smtClean="0"/>
              <a:pPr/>
              <a:t>‹#›</a:t>
            </a:fld>
            <a:endParaRPr lang="en-US"/>
          </a:p>
        </p:txBody>
      </p:sp>
      <p:pic>
        <p:nvPicPr>
          <p:cNvPr id="8" name="Picture 7" descr="shroudFaceSTERA.PNG"/>
          <p:cNvPicPr>
            <a:picLocks noChangeAspect="1"/>
          </p:cNvPicPr>
          <p:nvPr userDrawn="1"/>
        </p:nvPicPr>
        <p:blipFill>
          <a:blip r:embed="rId2" cstate="print"/>
          <a:stretch>
            <a:fillRect/>
          </a:stretch>
        </p:blipFill>
        <p:spPr>
          <a:xfrm>
            <a:off x="1" y="0"/>
            <a:ext cx="1219199" cy="162559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5EFF23-854E-40B3-BE5B-8F0536304E27}" type="datetime1">
              <a:rPr lang="en-US" smtClean="0"/>
              <a:pPr/>
              <a:t>2/25/2015</a:t>
            </a:fld>
            <a:endParaRPr lang="en-US"/>
          </a:p>
        </p:txBody>
      </p:sp>
      <p:sp>
        <p:nvSpPr>
          <p:cNvPr id="8" name="Footer Placeholder 7"/>
          <p:cNvSpPr>
            <a:spLocks noGrp="1"/>
          </p:cNvSpPr>
          <p:nvPr>
            <p:ph type="ftr" sz="quarter" idx="11"/>
          </p:nvPr>
        </p:nvSpPr>
        <p:spPr/>
        <p:txBody>
          <a:bodyPr/>
          <a:lstStyle/>
          <a:p>
            <a:r>
              <a:rPr lang="en-US" smtClean="0"/>
              <a:t>© 2015 R. Schneider</a:t>
            </a:r>
            <a:endParaRPr lang="en-US"/>
          </a:p>
        </p:txBody>
      </p:sp>
      <p:sp>
        <p:nvSpPr>
          <p:cNvPr id="9" name="Slide Number Placeholder 8"/>
          <p:cNvSpPr>
            <a:spLocks noGrp="1"/>
          </p:cNvSpPr>
          <p:nvPr>
            <p:ph type="sldNum" sz="quarter" idx="12"/>
          </p:nvPr>
        </p:nvSpPr>
        <p:spPr/>
        <p:txBody>
          <a:bodyPr/>
          <a:lstStyle/>
          <a:p>
            <a:fld id="{48A028EF-D103-4C28-9A2D-9D4A318C56C1}" type="slidenum">
              <a:rPr lang="en-US" smtClean="0"/>
              <a:pPr/>
              <a:t>‹#›</a:t>
            </a:fld>
            <a:endParaRPr lang="en-US"/>
          </a:p>
        </p:txBody>
      </p:sp>
      <p:pic>
        <p:nvPicPr>
          <p:cNvPr id="10" name="Picture 9" descr="shroudFaceSTERA.PNG"/>
          <p:cNvPicPr>
            <a:picLocks noChangeAspect="1"/>
          </p:cNvPicPr>
          <p:nvPr userDrawn="1"/>
        </p:nvPicPr>
        <p:blipFill>
          <a:blip r:embed="rId2" cstate="print"/>
          <a:stretch>
            <a:fillRect/>
          </a:stretch>
        </p:blipFill>
        <p:spPr>
          <a:xfrm>
            <a:off x="1" y="0"/>
            <a:ext cx="1219199" cy="162559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5E7080-C70C-4497-B899-7B3A7B62693D}" type="datetime1">
              <a:rPr lang="en-US" smtClean="0"/>
              <a:pPr/>
              <a:t>2/25/2015</a:t>
            </a:fld>
            <a:endParaRPr lang="en-US"/>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a:t>
            </a:fld>
            <a:endParaRPr lang="en-US"/>
          </a:p>
        </p:txBody>
      </p:sp>
      <p:pic>
        <p:nvPicPr>
          <p:cNvPr id="6" name="Picture 5" descr="shroudFaceSTERA.PNG"/>
          <p:cNvPicPr>
            <a:picLocks noChangeAspect="1"/>
          </p:cNvPicPr>
          <p:nvPr userDrawn="1"/>
        </p:nvPicPr>
        <p:blipFill>
          <a:blip r:embed="rId2" cstate="print"/>
          <a:stretch>
            <a:fillRect/>
          </a:stretch>
        </p:blipFill>
        <p:spPr>
          <a:xfrm>
            <a:off x="1" y="0"/>
            <a:ext cx="1219199" cy="1625599"/>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240ED5-35A8-4F6B-BC5B-F82DFACE5FB8}" type="datetime1">
              <a:rPr lang="en-US" smtClean="0"/>
              <a:pPr/>
              <a:t>2/25/2015</a:t>
            </a:fld>
            <a:endParaRPr lang="en-US"/>
          </a:p>
        </p:txBody>
      </p:sp>
      <p:sp>
        <p:nvSpPr>
          <p:cNvPr id="3" name="Footer Placeholder 2"/>
          <p:cNvSpPr>
            <a:spLocks noGrp="1"/>
          </p:cNvSpPr>
          <p:nvPr>
            <p:ph type="ftr" sz="quarter" idx="11"/>
          </p:nvPr>
        </p:nvSpPr>
        <p:spPr/>
        <p:txBody>
          <a:bodyPr/>
          <a:lstStyle/>
          <a:p>
            <a:r>
              <a:rPr lang="en-US" smtClean="0"/>
              <a:t>© 2015 R. Schneider</a:t>
            </a:r>
            <a:endParaRPr lang="en-US"/>
          </a:p>
        </p:txBody>
      </p:sp>
      <p:sp>
        <p:nvSpPr>
          <p:cNvPr id="4" name="Slide Number Placeholder 3"/>
          <p:cNvSpPr>
            <a:spLocks noGrp="1"/>
          </p:cNvSpPr>
          <p:nvPr>
            <p:ph type="sldNum" sz="quarter" idx="12"/>
          </p:nvPr>
        </p:nvSpPr>
        <p:spPr/>
        <p:txBody>
          <a:bodyPr/>
          <a:lstStyle/>
          <a:p>
            <a:fld id="{48A028EF-D103-4C28-9A2D-9D4A318C56C1}" type="slidenum">
              <a:rPr lang="en-US" smtClean="0"/>
              <a:pPr/>
              <a:t>‹#›</a:t>
            </a:fld>
            <a:endParaRPr lang="en-US"/>
          </a:p>
        </p:txBody>
      </p:sp>
      <p:pic>
        <p:nvPicPr>
          <p:cNvPr id="5" name="Picture 4" descr="shroudFaceSTERA.PNG"/>
          <p:cNvPicPr>
            <a:picLocks noChangeAspect="1"/>
          </p:cNvPicPr>
          <p:nvPr userDrawn="1"/>
        </p:nvPicPr>
        <p:blipFill>
          <a:blip r:embed="rId2" cstate="print"/>
          <a:stretch>
            <a:fillRect/>
          </a:stretch>
        </p:blipFill>
        <p:spPr>
          <a:xfrm>
            <a:off x="1" y="0"/>
            <a:ext cx="1219199" cy="1625599"/>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D9A579-FDF0-4807-B189-2E09C1D6B094}" type="datetime1">
              <a:rPr lang="en-US" smtClean="0"/>
              <a:pPr/>
              <a:t>2/25/2015</a:t>
            </a:fld>
            <a:endParaRPr lang="en-US"/>
          </a:p>
        </p:txBody>
      </p:sp>
      <p:sp>
        <p:nvSpPr>
          <p:cNvPr id="6" name="Footer Placeholder 5"/>
          <p:cNvSpPr>
            <a:spLocks noGrp="1"/>
          </p:cNvSpPr>
          <p:nvPr>
            <p:ph type="ftr" sz="quarter" idx="11"/>
          </p:nvPr>
        </p:nvSpPr>
        <p:spPr/>
        <p:txBody>
          <a:bodyPr/>
          <a:lstStyle/>
          <a:p>
            <a:r>
              <a:rPr lang="en-US" smtClean="0"/>
              <a:t>© 2015 R. Schneider</a:t>
            </a:r>
            <a:endParaRPr lang="en-US"/>
          </a:p>
        </p:txBody>
      </p:sp>
      <p:sp>
        <p:nvSpPr>
          <p:cNvPr id="7" name="Slide Number Placeholder 6"/>
          <p:cNvSpPr>
            <a:spLocks noGrp="1"/>
          </p:cNvSpPr>
          <p:nvPr>
            <p:ph type="sldNum" sz="quarter" idx="12"/>
          </p:nvPr>
        </p:nvSpPr>
        <p:spPr/>
        <p:txBody>
          <a:bodyPr/>
          <a:lstStyle/>
          <a:p>
            <a:fld id="{48A028EF-D103-4C28-9A2D-9D4A318C56C1}" type="slidenum">
              <a:rPr lang="en-US" smtClean="0"/>
              <a:pPr/>
              <a:t>‹#›</a:t>
            </a:fld>
            <a:endParaRPr lang="en-US"/>
          </a:p>
        </p:txBody>
      </p:sp>
      <p:pic>
        <p:nvPicPr>
          <p:cNvPr id="8" name="Picture 7" descr="shroudFaceSTERA.PNG"/>
          <p:cNvPicPr>
            <a:picLocks noChangeAspect="1"/>
          </p:cNvPicPr>
          <p:nvPr userDrawn="1"/>
        </p:nvPicPr>
        <p:blipFill>
          <a:blip r:embed="rId2" cstate="print"/>
          <a:stretch>
            <a:fillRect/>
          </a:stretch>
        </p:blipFill>
        <p:spPr>
          <a:xfrm>
            <a:off x="1" y="0"/>
            <a:ext cx="1219199" cy="1625599"/>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4479D9-7286-445B-BBF6-193054FD8890}" type="datetime1">
              <a:rPr lang="en-US" smtClean="0"/>
              <a:pPr/>
              <a:t>2/25/2015</a:t>
            </a:fld>
            <a:endParaRPr lang="en-US"/>
          </a:p>
        </p:txBody>
      </p:sp>
      <p:sp>
        <p:nvSpPr>
          <p:cNvPr id="6" name="Footer Placeholder 5"/>
          <p:cNvSpPr>
            <a:spLocks noGrp="1"/>
          </p:cNvSpPr>
          <p:nvPr>
            <p:ph type="ftr" sz="quarter" idx="11"/>
          </p:nvPr>
        </p:nvSpPr>
        <p:spPr/>
        <p:txBody>
          <a:bodyPr/>
          <a:lstStyle/>
          <a:p>
            <a:r>
              <a:rPr lang="en-US" smtClean="0"/>
              <a:t>© 2015 R. Schneider</a:t>
            </a:r>
            <a:endParaRPr lang="en-US"/>
          </a:p>
        </p:txBody>
      </p:sp>
      <p:sp>
        <p:nvSpPr>
          <p:cNvPr id="7" name="Slide Number Placeholder 6"/>
          <p:cNvSpPr>
            <a:spLocks noGrp="1"/>
          </p:cNvSpPr>
          <p:nvPr>
            <p:ph type="sldNum" sz="quarter" idx="12"/>
          </p:nvPr>
        </p:nvSpPr>
        <p:spPr/>
        <p:txBody>
          <a:bodyPr/>
          <a:lstStyle/>
          <a:p>
            <a:fld id="{48A028EF-D103-4C28-9A2D-9D4A318C56C1}" type="slidenum">
              <a:rPr lang="en-US" smtClean="0"/>
              <a:pPr/>
              <a:t>‹#›</a:t>
            </a:fld>
            <a:endParaRPr lang="en-US"/>
          </a:p>
        </p:txBody>
      </p:sp>
      <p:pic>
        <p:nvPicPr>
          <p:cNvPr id="8" name="Picture 7" descr="shroudFaceSTERA.PNG"/>
          <p:cNvPicPr>
            <a:picLocks noChangeAspect="1"/>
          </p:cNvPicPr>
          <p:nvPr userDrawn="1"/>
        </p:nvPicPr>
        <p:blipFill>
          <a:blip r:embed="rId2" cstate="print"/>
          <a:stretch>
            <a:fillRect/>
          </a:stretch>
        </p:blipFill>
        <p:spPr>
          <a:xfrm>
            <a:off x="1" y="0"/>
            <a:ext cx="1219199" cy="162559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7DABD8-CEFD-49E4-A8B0-3F44536A7E5F}" type="datetime1">
              <a:rPr lang="en-US" smtClean="0"/>
              <a:pPr/>
              <a:t>2/25/2015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 2015 R. Schneider</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A028EF-D103-4C28-9A2D-9D4A318C56C1}" type="slidenum">
              <a:rPr lang="en-US" smtClean="0"/>
              <a:pPr/>
              <a:t>‹#›</a:t>
            </a:fld>
            <a:endParaRPr lang="en-US"/>
          </a:p>
        </p:txBody>
      </p:sp>
      <p:pic>
        <p:nvPicPr>
          <p:cNvPr id="7" name="Picture 6" descr="shroudFaceSTERA.PNG"/>
          <p:cNvPicPr>
            <a:picLocks noChangeAspect="1"/>
          </p:cNvPicPr>
          <p:nvPr userDrawn="1"/>
        </p:nvPicPr>
        <p:blipFill>
          <a:blip r:embed="rId13" cstate="print"/>
          <a:stretch>
            <a:fillRect/>
          </a:stretch>
        </p:blipFill>
        <p:spPr>
          <a:xfrm>
            <a:off x="1" y="0"/>
            <a:ext cx="1219199" cy="1625599"/>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www.shroud.com/stlouis.htm"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5.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roudPuzzle-7.PNG"/>
          <p:cNvPicPr>
            <a:picLocks noChangeAspect="1"/>
          </p:cNvPicPr>
          <p:nvPr/>
        </p:nvPicPr>
        <p:blipFill>
          <a:blip r:embed="rId2" cstate="print"/>
          <a:stretch>
            <a:fillRect/>
          </a:stretch>
        </p:blipFill>
        <p:spPr>
          <a:xfrm>
            <a:off x="5410200" y="3429000"/>
            <a:ext cx="3604085" cy="3264527"/>
          </a:xfrm>
          <a:prstGeom prst="rect">
            <a:avLst/>
          </a:prstGeom>
        </p:spPr>
      </p:pic>
      <p:pic>
        <p:nvPicPr>
          <p:cNvPr id="5" name="Picture 4" descr="shroudFaceSTERA.PNG"/>
          <p:cNvPicPr>
            <a:picLocks noChangeAspect="1"/>
          </p:cNvPicPr>
          <p:nvPr/>
        </p:nvPicPr>
        <p:blipFill>
          <a:blip r:embed="rId3" cstate="print"/>
          <a:stretch>
            <a:fillRect/>
          </a:stretch>
        </p:blipFill>
        <p:spPr>
          <a:xfrm>
            <a:off x="0" y="0"/>
            <a:ext cx="2343477" cy="3124636"/>
          </a:xfrm>
          <a:prstGeom prst="rect">
            <a:avLst/>
          </a:prstGeom>
        </p:spPr>
      </p:pic>
      <p:sp>
        <p:nvSpPr>
          <p:cNvPr id="2" name="Title 1"/>
          <p:cNvSpPr>
            <a:spLocks noGrp="1"/>
          </p:cNvSpPr>
          <p:nvPr>
            <p:ph type="ctrTitle"/>
          </p:nvPr>
        </p:nvSpPr>
        <p:spPr>
          <a:xfrm>
            <a:off x="1676400" y="1371600"/>
            <a:ext cx="7772400" cy="1470025"/>
          </a:xfrm>
        </p:spPr>
        <p:txBody>
          <a:bodyPr>
            <a:normAutofit fontScale="90000"/>
          </a:bodyPr>
          <a:lstStyle/>
          <a:p>
            <a:r>
              <a:rPr lang="en-US" sz="6700" dirty="0" smtClean="0"/>
              <a:t>The Shroud of Turin</a:t>
            </a:r>
            <a:br>
              <a:rPr lang="en-US" sz="6700" dirty="0" smtClean="0"/>
            </a:br>
            <a:r>
              <a:rPr lang="en-US" sz="6700" dirty="0" smtClean="0"/>
              <a:t>an Enduring Mystery</a:t>
            </a:r>
            <a:r>
              <a:rPr lang="en-US" dirty="0" smtClean="0"/>
              <a:t/>
            </a:r>
            <a:br>
              <a:rPr lang="en-US" dirty="0" smtClean="0"/>
            </a:br>
            <a:r>
              <a:rPr lang="en-US" dirty="0" smtClean="0"/>
              <a:t>Part 5: Integration &amp; Conclusions</a:t>
            </a:r>
            <a:endParaRPr lang="en-US" dirty="0"/>
          </a:p>
        </p:txBody>
      </p:sp>
      <p:sp>
        <p:nvSpPr>
          <p:cNvPr id="3" name="Subtitle 2"/>
          <p:cNvSpPr>
            <a:spLocks noGrp="1"/>
          </p:cNvSpPr>
          <p:nvPr>
            <p:ph type="subTitle" idx="1"/>
          </p:nvPr>
        </p:nvSpPr>
        <p:spPr>
          <a:xfrm>
            <a:off x="-457200" y="3886200"/>
            <a:ext cx="6400800" cy="1752600"/>
          </a:xfrm>
        </p:spPr>
        <p:txBody>
          <a:bodyPr/>
          <a:lstStyle/>
          <a:p>
            <a:r>
              <a:rPr lang="en-US" dirty="0" smtClean="0"/>
              <a:t>Dr. Ray Schneider, P.E., Ph.D.</a:t>
            </a:r>
          </a:p>
          <a:p>
            <a:r>
              <a:rPr lang="en-US" dirty="0" smtClean="0"/>
              <a:t>Associate Professor Emeritus</a:t>
            </a:r>
          </a:p>
          <a:p>
            <a:r>
              <a:rPr lang="en-US" dirty="0" smtClean="0"/>
              <a:t>Bridgewater College, Virginia</a:t>
            </a:r>
          </a:p>
          <a:p>
            <a:endParaRPr lang="en-US" dirty="0"/>
          </a:p>
        </p:txBody>
      </p:sp>
      <p:sp>
        <p:nvSpPr>
          <p:cNvPr id="7" name="Slide Number Placeholder 6"/>
          <p:cNvSpPr>
            <a:spLocks noGrp="1"/>
          </p:cNvSpPr>
          <p:nvPr>
            <p:ph type="sldNum" sz="quarter" idx="12"/>
          </p:nvPr>
        </p:nvSpPr>
        <p:spPr/>
        <p:txBody>
          <a:bodyPr/>
          <a:lstStyle/>
          <a:p>
            <a:fld id="{48A028EF-D103-4C28-9A2D-9D4A318C56C1}" type="slidenum">
              <a:rPr lang="en-US" smtClean="0"/>
              <a:pPr/>
              <a:t>1</a:t>
            </a:fld>
            <a:endParaRPr lang="en-US"/>
          </a:p>
        </p:txBody>
      </p:sp>
      <p:sp>
        <p:nvSpPr>
          <p:cNvPr id="8" name="Footer Placeholder 7"/>
          <p:cNvSpPr>
            <a:spLocks noGrp="1"/>
          </p:cNvSpPr>
          <p:nvPr>
            <p:ph type="ftr" sz="quarter" idx="11"/>
          </p:nvPr>
        </p:nvSpPr>
        <p:spPr/>
        <p:txBody>
          <a:bodyPr/>
          <a:lstStyle/>
          <a:p>
            <a:r>
              <a:rPr lang="en-US" smtClean="0"/>
              <a:t>© 2015 R. Schneider</a:t>
            </a: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trbimg.com/img-525498ed/turbine/bs-md-shroud-of-turin-20131009"/>
          <p:cNvPicPr>
            <a:picLocks noChangeAspect="1" noChangeArrowheads="1"/>
          </p:cNvPicPr>
          <p:nvPr/>
        </p:nvPicPr>
        <p:blipFill>
          <a:blip r:embed="rId2" cstate="print"/>
          <a:srcRect/>
          <a:stretch>
            <a:fillRect/>
          </a:stretch>
        </p:blipFill>
        <p:spPr bwMode="auto">
          <a:xfrm>
            <a:off x="5905500" y="1638434"/>
            <a:ext cx="3771900" cy="5219566"/>
          </a:xfrm>
          <a:prstGeom prst="rect">
            <a:avLst/>
          </a:prstGeom>
          <a:noFill/>
        </p:spPr>
      </p:pic>
      <p:sp>
        <p:nvSpPr>
          <p:cNvPr id="2" name="Title 1"/>
          <p:cNvSpPr>
            <a:spLocks noGrp="1"/>
          </p:cNvSpPr>
          <p:nvPr>
            <p:ph type="title"/>
          </p:nvPr>
        </p:nvSpPr>
        <p:spPr>
          <a:xfrm>
            <a:off x="990600" y="381000"/>
            <a:ext cx="8229600" cy="1143000"/>
          </a:xfrm>
        </p:spPr>
        <p:txBody>
          <a:bodyPr>
            <a:normAutofit/>
          </a:bodyPr>
          <a:lstStyle/>
          <a:p>
            <a:r>
              <a:rPr lang="en-US" sz="5400" dirty="0" smtClean="0"/>
              <a:t>Russ </a:t>
            </a:r>
            <a:r>
              <a:rPr lang="en-US" sz="5400" dirty="0" err="1" smtClean="0"/>
              <a:t>Breault's</a:t>
            </a:r>
            <a:r>
              <a:rPr lang="en-US" sz="5400" dirty="0" smtClean="0"/>
              <a:t> Seven Secrets</a:t>
            </a:r>
            <a:endParaRPr lang="en-US" sz="5400" dirty="0"/>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10</a:t>
            </a:fld>
            <a:endParaRPr lang="en-US"/>
          </a:p>
        </p:txBody>
      </p:sp>
      <p:sp>
        <p:nvSpPr>
          <p:cNvPr id="9" name="Content Placeholder 8"/>
          <p:cNvSpPr>
            <a:spLocks noGrp="1"/>
          </p:cNvSpPr>
          <p:nvPr>
            <p:ph idx="1"/>
          </p:nvPr>
        </p:nvSpPr>
        <p:spPr>
          <a:xfrm>
            <a:off x="76200" y="1600200"/>
            <a:ext cx="8229600" cy="4525963"/>
          </a:xfrm>
        </p:spPr>
        <p:txBody>
          <a:bodyPr/>
          <a:lstStyle/>
          <a:p>
            <a:r>
              <a:rPr lang="en-US" dirty="0" smtClean="0"/>
              <a:t>Beyond Science/ Beyond History</a:t>
            </a:r>
          </a:p>
          <a:p>
            <a:r>
              <a:rPr lang="en-US" sz="4400" b="1" dirty="0" smtClean="0">
                <a:solidFill>
                  <a:srgbClr val="FFC000"/>
                </a:solidFill>
              </a:rPr>
              <a:t>Seven Key Concepts</a:t>
            </a:r>
          </a:p>
          <a:p>
            <a:r>
              <a:rPr lang="en-US" dirty="0" smtClean="0"/>
              <a:t>Shroud Reflects The Light Of Scripture</a:t>
            </a:r>
          </a:p>
          <a:p>
            <a:r>
              <a:rPr lang="en-US" dirty="0" err="1" smtClean="0"/>
              <a:t>Sooooooo</a:t>
            </a:r>
            <a:r>
              <a:rPr lang="en-US" dirty="0" smtClean="0"/>
              <a:t>…..</a:t>
            </a:r>
          </a:p>
          <a:p>
            <a:pPr lvl="1"/>
            <a:r>
              <a:rPr lang="en-US" dirty="0" smtClean="0"/>
              <a:t>The Seven Concepts Are Derived</a:t>
            </a:r>
            <a:br>
              <a:rPr lang="en-US" dirty="0" smtClean="0"/>
            </a:br>
            <a:r>
              <a:rPr lang="en-US" dirty="0" smtClean="0"/>
              <a:t>Directly From Russ </a:t>
            </a:r>
            <a:r>
              <a:rPr lang="en-US" dirty="0" err="1" smtClean="0"/>
              <a:t>Breault's</a:t>
            </a:r>
            <a:r>
              <a:rPr lang="en-US" dirty="0" smtClean="0"/>
              <a:t/>
            </a:r>
            <a:br>
              <a:rPr lang="en-US" dirty="0" smtClean="0"/>
            </a:br>
            <a:r>
              <a:rPr lang="en-US" dirty="0" smtClean="0"/>
              <a:t>Shroud Encounter: Seven Secrets</a:t>
            </a:r>
          </a:p>
          <a:p>
            <a:pPr lvl="2"/>
            <a:r>
              <a:rPr lang="en-US" dirty="0" smtClean="0"/>
              <a:t>I've only condensed his presentation</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roudFaceSTERA.PNG"/>
          <p:cNvPicPr>
            <a:picLocks noChangeAspect="1"/>
          </p:cNvPicPr>
          <p:nvPr/>
        </p:nvPicPr>
        <p:blipFill>
          <a:blip r:embed="rId2" cstate="print"/>
          <a:stretch>
            <a:fillRect/>
          </a:stretch>
        </p:blipFill>
        <p:spPr>
          <a:xfrm>
            <a:off x="6972300" y="3962400"/>
            <a:ext cx="2171700" cy="2895600"/>
          </a:xfrm>
          <a:prstGeom prst="rect">
            <a:avLst/>
          </a:prstGeom>
        </p:spPr>
      </p:pic>
      <p:sp>
        <p:nvSpPr>
          <p:cNvPr id="2" name="Title 1"/>
          <p:cNvSpPr>
            <a:spLocks noGrp="1"/>
          </p:cNvSpPr>
          <p:nvPr>
            <p:ph type="title"/>
          </p:nvPr>
        </p:nvSpPr>
        <p:spPr/>
        <p:txBody>
          <a:bodyPr>
            <a:normAutofit/>
          </a:bodyPr>
          <a:lstStyle/>
          <a:p>
            <a:r>
              <a:rPr lang="en-US" sz="5400" dirty="0" smtClean="0"/>
              <a:t>Concept One</a:t>
            </a:r>
            <a:endParaRPr lang="en-US" sz="5400" dirty="0"/>
          </a:p>
        </p:txBody>
      </p:sp>
      <p:sp>
        <p:nvSpPr>
          <p:cNvPr id="3" name="Content Placeholder 2"/>
          <p:cNvSpPr>
            <a:spLocks noGrp="1"/>
          </p:cNvSpPr>
          <p:nvPr>
            <p:ph idx="1"/>
          </p:nvPr>
        </p:nvSpPr>
        <p:spPr>
          <a:xfrm>
            <a:off x="457200" y="1295400"/>
            <a:ext cx="8229600" cy="4953000"/>
          </a:xfrm>
        </p:spPr>
        <p:txBody>
          <a:bodyPr>
            <a:normAutofit/>
          </a:bodyPr>
          <a:lstStyle/>
          <a:p>
            <a:r>
              <a:rPr lang="en-US" dirty="0" smtClean="0"/>
              <a:t>Is There A Message In The Mystery? </a:t>
            </a:r>
          </a:p>
          <a:p>
            <a:pPr lvl="1"/>
            <a:r>
              <a:rPr lang="en-US" dirty="0" smtClean="0"/>
              <a:t>The Irony</a:t>
            </a:r>
          </a:p>
          <a:p>
            <a:pPr lvl="2"/>
            <a:r>
              <a:rPr lang="en-US" dirty="0" smtClean="0"/>
              <a:t>If the shroud were merely a work of art we'd have figured it out years ago.  After thousands of hours of analysis: It Remains A Mystery!</a:t>
            </a:r>
          </a:p>
          <a:p>
            <a:pPr lvl="2"/>
            <a:r>
              <a:rPr lang="en-US" dirty="0" smtClean="0"/>
              <a:t>An Argument for Authenticity</a:t>
            </a:r>
          </a:p>
          <a:p>
            <a:pPr lvl="1"/>
            <a:r>
              <a:rPr lang="en-US" dirty="0" smtClean="0"/>
              <a:t>All The Deep Things of God are </a:t>
            </a:r>
            <a:r>
              <a:rPr lang="en-US" b="1" dirty="0" smtClean="0"/>
              <a:t>MYSTERIES</a:t>
            </a:r>
          </a:p>
          <a:p>
            <a:pPr lvl="2"/>
            <a:r>
              <a:rPr lang="en-US" dirty="0" smtClean="0"/>
              <a:t>Incarnation, Resurrection, Calm a Storm,</a:t>
            </a:r>
            <a:br>
              <a:rPr lang="en-US" dirty="0" smtClean="0"/>
            </a:br>
            <a:r>
              <a:rPr lang="en-US" dirty="0" smtClean="0"/>
              <a:t> Feed 5,000 with a few fish and loaves … </a:t>
            </a:r>
          </a:p>
          <a:p>
            <a:r>
              <a:rPr lang="en-US" b="1" dirty="0" smtClean="0">
                <a:solidFill>
                  <a:srgbClr val="FFC000"/>
                </a:solidFill>
              </a:rPr>
              <a:t>Maybe The Mystery Is The Message</a:t>
            </a:r>
            <a:endParaRPr lang="en-US" b="1" dirty="0">
              <a:solidFill>
                <a:srgbClr val="FFC000"/>
              </a:solidFill>
            </a:endParaRPr>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p:cNvPicPr>
            <a:picLocks noChangeAspect="1" noChangeArrowheads="1"/>
          </p:cNvPicPr>
          <p:nvPr/>
        </p:nvPicPr>
        <p:blipFill>
          <a:blip r:embed="rId2" cstate="print"/>
          <a:srcRect/>
          <a:stretch>
            <a:fillRect/>
          </a:stretch>
        </p:blipFill>
        <p:spPr bwMode="auto">
          <a:xfrm>
            <a:off x="8175000" y="3124200"/>
            <a:ext cx="969000" cy="1524000"/>
          </a:xfrm>
          <a:prstGeom prst="rect">
            <a:avLst/>
          </a:prstGeom>
          <a:noFill/>
          <a:ln w="9525">
            <a:noFill/>
            <a:miter lim="800000"/>
            <a:headEnd/>
            <a:tailEnd/>
          </a:ln>
        </p:spPr>
      </p:pic>
      <p:sp>
        <p:nvSpPr>
          <p:cNvPr id="2" name="Title 1"/>
          <p:cNvSpPr>
            <a:spLocks noGrp="1"/>
          </p:cNvSpPr>
          <p:nvPr>
            <p:ph type="title"/>
          </p:nvPr>
        </p:nvSpPr>
        <p:spPr>
          <a:xfrm>
            <a:off x="228600" y="274638"/>
            <a:ext cx="8229600" cy="1143000"/>
          </a:xfrm>
        </p:spPr>
        <p:txBody>
          <a:bodyPr>
            <a:normAutofit/>
          </a:bodyPr>
          <a:lstStyle/>
          <a:p>
            <a:r>
              <a:rPr lang="en-US" sz="5400" dirty="0" smtClean="0"/>
              <a:t>Concept Two</a:t>
            </a:r>
            <a:endParaRPr lang="en-US" sz="5400" dirty="0"/>
          </a:p>
        </p:txBody>
      </p:sp>
      <p:sp>
        <p:nvSpPr>
          <p:cNvPr id="3" name="Content Placeholder 2"/>
          <p:cNvSpPr>
            <a:spLocks noGrp="1"/>
          </p:cNvSpPr>
          <p:nvPr>
            <p:ph idx="1"/>
          </p:nvPr>
        </p:nvSpPr>
        <p:spPr>
          <a:xfrm>
            <a:off x="304800" y="1646237"/>
            <a:ext cx="8229600" cy="5440363"/>
          </a:xfrm>
        </p:spPr>
        <p:txBody>
          <a:bodyPr>
            <a:normAutofit fontScale="77500" lnSpcReduction="20000"/>
          </a:bodyPr>
          <a:lstStyle/>
          <a:p>
            <a:r>
              <a:rPr lang="en-US" b="1" dirty="0" smtClean="0"/>
              <a:t>When Is A Scorch NOT A Scorch?</a:t>
            </a:r>
          </a:p>
          <a:p>
            <a:pPr lvl="1"/>
            <a:r>
              <a:rPr lang="en-US" dirty="0" smtClean="0"/>
              <a:t>Nature of the Shroud Image</a:t>
            </a:r>
          </a:p>
          <a:p>
            <a:pPr lvl="2"/>
            <a:r>
              <a:rPr lang="en-US" dirty="0" smtClean="0"/>
              <a:t>no pigment, superficial, looks like a scorch but image does not fluoresce under UV while scorches do, so image not caused by heat.</a:t>
            </a:r>
          </a:p>
          <a:p>
            <a:pPr lvl="1"/>
            <a:r>
              <a:rPr lang="en-US" dirty="0" smtClean="0"/>
              <a:t>Reminds You Of Other Appearances</a:t>
            </a:r>
          </a:p>
          <a:p>
            <a:r>
              <a:rPr lang="en-US" b="1" dirty="0" smtClean="0"/>
              <a:t>When Is A Wind Not A Wind?  </a:t>
            </a:r>
            <a:r>
              <a:rPr lang="en-US" dirty="0" smtClean="0"/>
              <a:t>Pentecost  As The Spirit Descends</a:t>
            </a:r>
          </a:p>
          <a:p>
            <a:r>
              <a:rPr lang="en-US" b="1" dirty="0" smtClean="0"/>
              <a:t>When Is A Fire Not A Fire?  </a:t>
            </a:r>
            <a:r>
              <a:rPr lang="en-US" dirty="0" smtClean="0"/>
              <a:t>Tongues of Fire and Burning Bushes</a:t>
            </a:r>
          </a:p>
          <a:p>
            <a:r>
              <a:rPr lang="en-US" dirty="0" smtClean="0"/>
              <a:t>Moses Came Down From The Mountain, His Face Radiant</a:t>
            </a:r>
          </a:p>
          <a:p>
            <a:r>
              <a:rPr lang="en-US" dirty="0" smtClean="0"/>
              <a:t>Clues to the Shroud Image?</a:t>
            </a:r>
            <a:endParaRPr lang="en-US" dirty="0" smtClean="0"/>
          </a:p>
          <a:p>
            <a:r>
              <a:rPr lang="en-US" b="1" dirty="0" smtClean="0">
                <a:solidFill>
                  <a:srgbClr val="FFC000"/>
                </a:solidFill>
              </a:rPr>
              <a:t>WHEN IT IS LIGHT AND NOT HEAT?</a:t>
            </a:r>
            <a:endParaRPr lang="en-US" b="1" dirty="0" smtClean="0">
              <a:solidFill>
                <a:srgbClr val="FFC000"/>
              </a:solidFill>
            </a:endParaRPr>
          </a:p>
          <a:p>
            <a:pPr lvl="1"/>
            <a:r>
              <a:rPr lang="en-US" b="1" dirty="0" smtClean="0"/>
              <a:t>LIGHT THE FIRST ACT OF CREATION</a:t>
            </a:r>
          </a:p>
          <a:p>
            <a:pPr lvl="2"/>
            <a:r>
              <a:rPr lang="en-US" b="1" dirty="0" smtClean="0"/>
              <a:t>And of course the Transfiguration</a:t>
            </a:r>
            <a:endParaRPr lang="en-US" b="1" dirty="0"/>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12</a:t>
            </a:fld>
            <a:endParaRPr lang="en-US"/>
          </a:p>
        </p:txBody>
      </p:sp>
      <p:pic>
        <p:nvPicPr>
          <p:cNvPr id="46083" name="Picture 3"/>
          <p:cNvPicPr>
            <a:picLocks noChangeAspect="1" noChangeArrowheads="1"/>
          </p:cNvPicPr>
          <p:nvPr/>
        </p:nvPicPr>
        <p:blipFill>
          <a:blip r:embed="rId3" cstate="print"/>
          <a:srcRect/>
          <a:stretch>
            <a:fillRect/>
          </a:stretch>
        </p:blipFill>
        <p:spPr bwMode="auto">
          <a:xfrm>
            <a:off x="7162800" y="0"/>
            <a:ext cx="1647964" cy="2195513"/>
          </a:xfrm>
          <a:prstGeom prst="rect">
            <a:avLst/>
          </a:prstGeom>
          <a:noFill/>
          <a:ln w="9525">
            <a:noFill/>
            <a:miter lim="800000"/>
            <a:headEnd/>
            <a:tailEnd/>
          </a:ln>
        </p:spPr>
      </p:pic>
      <p:pic>
        <p:nvPicPr>
          <p:cNvPr id="46085" name="Picture 5"/>
          <p:cNvPicPr>
            <a:picLocks noChangeAspect="1" noChangeArrowheads="1"/>
          </p:cNvPicPr>
          <p:nvPr/>
        </p:nvPicPr>
        <p:blipFill>
          <a:blip r:embed="rId4" cstate="print"/>
          <a:srcRect/>
          <a:stretch>
            <a:fillRect/>
          </a:stretch>
        </p:blipFill>
        <p:spPr bwMode="auto">
          <a:xfrm>
            <a:off x="7162800" y="4977542"/>
            <a:ext cx="1981200" cy="1822563"/>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5943600" cy="1143000"/>
          </a:xfrm>
        </p:spPr>
        <p:txBody>
          <a:bodyPr/>
          <a:lstStyle/>
          <a:p>
            <a:r>
              <a:rPr lang="en-US" dirty="0" smtClean="0"/>
              <a:t>Concept Three</a:t>
            </a:r>
            <a:endParaRPr lang="en-US" dirty="0"/>
          </a:p>
        </p:txBody>
      </p:sp>
      <p:sp>
        <p:nvSpPr>
          <p:cNvPr id="3" name="Content Placeholder 2"/>
          <p:cNvSpPr>
            <a:spLocks noGrp="1"/>
          </p:cNvSpPr>
          <p:nvPr>
            <p:ph idx="1"/>
          </p:nvPr>
        </p:nvSpPr>
        <p:spPr>
          <a:xfrm>
            <a:off x="152400" y="1524000"/>
            <a:ext cx="9144000" cy="4876800"/>
          </a:xfrm>
        </p:spPr>
        <p:txBody>
          <a:bodyPr>
            <a:normAutofit fontScale="85000" lnSpcReduction="20000"/>
          </a:bodyPr>
          <a:lstStyle/>
          <a:p>
            <a:r>
              <a:rPr lang="en-US" b="1" dirty="0" smtClean="0"/>
              <a:t>The Witness</a:t>
            </a:r>
          </a:p>
          <a:p>
            <a:pPr lvl="1"/>
            <a:r>
              <a:rPr lang="en-US" dirty="0" smtClean="0"/>
              <a:t>Biblical Principle: The Truth of Any Matter is Established by the Testimony of Two or Three Witnesses</a:t>
            </a:r>
          </a:p>
          <a:p>
            <a:pPr lvl="2"/>
            <a:r>
              <a:rPr lang="en-US" dirty="0" smtClean="0"/>
              <a:t>The best single reason why the shroud must be authentic.</a:t>
            </a:r>
          </a:p>
          <a:p>
            <a:pPr lvl="2"/>
            <a:r>
              <a:rPr lang="en-US" dirty="0" smtClean="0"/>
              <a:t>Every Miracle of Jesus Had Numerous Eye Witnesses</a:t>
            </a:r>
          </a:p>
          <a:p>
            <a:pPr lvl="3"/>
            <a:r>
              <a:rPr lang="en-US" dirty="0" smtClean="0"/>
              <a:t>All His Appearances After the Resurrection too!</a:t>
            </a:r>
          </a:p>
          <a:p>
            <a:pPr lvl="2"/>
            <a:r>
              <a:rPr lang="en-US" dirty="0" smtClean="0"/>
              <a:t>But NO Eyewitnesses For The Resurrection Itself?  What!?</a:t>
            </a:r>
          </a:p>
          <a:p>
            <a:pPr lvl="3"/>
            <a:r>
              <a:rPr lang="en-US" dirty="0" smtClean="0"/>
              <a:t>Preposterous!  God doesn't violate His own word.  The most significant miracle of them all!  There must be two or three witnesses.  We just have to find them.</a:t>
            </a:r>
          </a:p>
          <a:p>
            <a:pPr lvl="2"/>
            <a:r>
              <a:rPr lang="en-US" b="1" dirty="0" smtClean="0"/>
              <a:t>First Witness: </a:t>
            </a:r>
            <a:r>
              <a:rPr lang="en-US" b="1" dirty="0" smtClean="0">
                <a:solidFill>
                  <a:srgbClr val="FFC000"/>
                </a:solidFill>
              </a:rPr>
              <a:t>THE EMPTY TOMB</a:t>
            </a:r>
          </a:p>
          <a:p>
            <a:pPr lvl="2"/>
            <a:r>
              <a:rPr lang="en-US" b="1" dirty="0" smtClean="0"/>
              <a:t>Second Witness: </a:t>
            </a:r>
            <a:r>
              <a:rPr lang="en-US" b="1" dirty="0" smtClean="0">
                <a:solidFill>
                  <a:srgbClr val="FFC000"/>
                </a:solidFill>
              </a:rPr>
              <a:t>THE VACANT BURIAL SHROUD</a:t>
            </a:r>
          </a:p>
          <a:p>
            <a:pPr lvl="2"/>
            <a:r>
              <a:rPr lang="en-US" b="1" dirty="0" smtClean="0"/>
              <a:t>Third Witness: </a:t>
            </a:r>
            <a:r>
              <a:rPr lang="en-US" b="1" dirty="0" smtClean="0">
                <a:solidFill>
                  <a:srgbClr val="FFC000"/>
                </a:solidFill>
              </a:rPr>
              <a:t>THE NAPKIN THAT WAS AROUND HIS HEAD</a:t>
            </a:r>
          </a:p>
          <a:p>
            <a:pPr lvl="3"/>
            <a:r>
              <a:rPr lang="en-US" b="1" dirty="0" smtClean="0"/>
              <a:t>The </a:t>
            </a:r>
            <a:r>
              <a:rPr lang="en-US" b="1" dirty="0" err="1" smtClean="0"/>
              <a:t>Sudarium</a:t>
            </a:r>
            <a:r>
              <a:rPr lang="en-US" b="1" dirty="0" smtClean="0"/>
              <a:t> of Oviedo</a:t>
            </a:r>
          </a:p>
          <a:p>
            <a:pPr lvl="1"/>
            <a:r>
              <a:rPr lang="en-US" b="1" dirty="0" smtClean="0">
                <a:solidFill>
                  <a:srgbClr val="FFC000"/>
                </a:solidFill>
              </a:rPr>
              <a:t>ALL THREE GIVE WITNESS STILL TODAY</a:t>
            </a:r>
          </a:p>
          <a:p>
            <a:pPr lvl="2"/>
            <a:r>
              <a:rPr lang="en-US" b="1" dirty="0" smtClean="0">
                <a:solidFill>
                  <a:srgbClr val="FFC000"/>
                </a:solidFill>
              </a:rPr>
              <a:t>A Witness For All Generations</a:t>
            </a:r>
          </a:p>
          <a:p>
            <a:pPr lvl="2"/>
            <a:endParaRPr lang="en-US" dirty="0"/>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13</a:t>
            </a:fld>
            <a:endParaRPr lang="en-US"/>
          </a:p>
        </p:txBody>
      </p:sp>
      <p:pic>
        <p:nvPicPr>
          <p:cNvPr id="6" name="Picture 5" descr="TheEmptyTombAdj.png"/>
          <p:cNvPicPr>
            <a:picLocks noChangeAspect="1"/>
          </p:cNvPicPr>
          <p:nvPr/>
        </p:nvPicPr>
        <p:blipFill>
          <a:blip r:embed="rId2" cstate="print"/>
          <a:stretch>
            <a:fillRect/>
          </a:stretch>
        </p:blipFill>
        <p:spPr>
          <a:xfrm>
            <a:off x="5917374" y="9144"/>
            <a:ext cx="3226626" cy="1905000"/>
          </a:xfrm>
          <a:prstGeom prst="rect">
            <a:avLst/>
          </a:prstGeom>
        </p:spPr>
      </p:pic>
      <p:pic>
        <p:nvPicPr>
          <p:cNvPr id="7" name="Picture 6" descr="SudariumOfOviedoB.jpg"/>
          <p:cNvPicPr>
            <a:picLocks noChangeAspect="1"/>
          </p:cNvPicPr>
          <p:nvPr/>
        </p:nvPicPr>
        <p:blipFill>
          <a:blip r:embed="rId3" cstate="print"/>
          <a:stretch>
            <a:fillRect/>
          </a:stretch>
        </p:blipFill>
        <p:spPr>
          <a:xfrm>
            <a:off x="6467687" y="5486400"/>
            <a:ext cx="2022263" cy="12954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5400" dirty="0" smtClean="0"/>
              <a:t>Concept Four</a:t>
            </a:r>
            <a:endParaRPr lang="en-US" sz="5400" dirty="0"/>
          </a:p>
        </p:txBody>
      </p:sp>
      <p:sp>
        <p:nvSpPr>
          <p:cNvPr id="3" name="Content Placeholder 2"/>
          <p:cNvSpPr>
            <a:spLocks noGrp="1"/>
          </p:cNvSpPr>
          <p:nvPr>
            <p:ph idx="1"/>
          </p:nvPr>
        </p:nvSpPr>
        <p:spPr>
          <a:xfrm>
            <a:off x="533400" y="990600"/>
            <a:ext cx="8686800" cy="5714999"/>
          </a:xfrm>
        </p:spPr>
        <p:txBody>
          <a:bodyPr>
            <a:normAutofit fontScale="77500" lnSpcReduction="20000"/>
          </a:bodyPr>
          <a:lstStyle/>
          <a:p>
            <a:r>
              <a:rPr lang="en-US" b="1" dirty="0" smtClean="0"/>
              <a:t>Proof Of Purchase  (Four Words)</a:t>
            </a:r>
          </a:p>
          <a:p>
            <a:pPr lvl="1"/>
            <a:r>
              <a:rPr lang="en-US" b="1" dirty="0" smtClean="0">
                <a:solidFill>
                  <a:srgbClr val="FFC000"/>
                </a:solidFill>
              </a:rPr>
              <a:t>Bought</a:t>
            </a:r>
            <a:r>
              <a:rPr lang="en-US" dirty="0" smtClean="0"/>
              <a:t> "You are not your own; you were </a:t>
            </a:r>
            <a:r>
              <a:rPr lang="en-US" b="1" dirty="0" smtClean="0">
                <a:solidFill>
                  <a:srgbClr val="FFC000"/>
                </a:solidFill>
              </a:rPr>
              <a:t>bought</a:t>
            </a:r>
            <a:r>
              <a:rPr lang="en-US" dirty="0" smtClean="0"/>
              <a:t> at a price." </a:t>
            </a:r>
            <a:br>
              <a:rPr lang="en-US" dirty="0" smtClean="0"/>
            </a:br>
            <a:r>
              <a:rPr lang="en-US" dirty="0" smtClean="0"/>
              <a:t>                 1 </a:t>
            </a:r>
            <a:r>
              <a:rPr lang="en-US" dirty="0" err="1" smtClean="0"/>
              <a:t>Cor</a:t>
            </a:r>
            <a:r>
              <a:rPr lang="en-US" dirty="0" smtClean="0"/>
              <a:t> 6: 19-20</a:t>
            </a:r>
          </a:p>
          <a:p>
            <a:pPr lvl="1"/>
            <a:r>
              <a:rPr lang="en-US" b="1" dirty="0" smtClean="0">
                <a:solidFill>
                  <a:srgbClr val="FFC000"/>
                </a:solidFill>
              </a:rPr>
              <a:t>Purchased</a:t>
            </a:r>
            <a:r>
              <a:rPr lang="en-US" dirty="0" smtClean="0"/>
              <a:t> "Therefore take heed to yourselves and to all the flock … which he </a:t>
            </a:r>
            <a:r>
              <a:rPr lang="en-US" b="1" dirty="0" smtClean="0">
                <a:solidFill>
                  <a:srgbClr val="FFC000"/>
                </a:solidFill>
              </a:rPr>
              <a:t>purchased</a:t>
            </a:r>
            <a:r>
              <a:rPr lang="en-US" dirty="0" smtClean="0"/>
              <a:t> with His own blood." Acts 20:28 </a:t>
            </a:r>
          </a:p>
          <a:p>
            <a:pPr lvl="1"/>
            <a:r>
              <a:rPr lang="en-US" b="1" dirty="0" smtClean="0">
                <a:solidFill>
                  <a:srgbClr val="FFC000"/>
                </a:solidFill>
              </a:rPr>
              <a:t>Redeemed</a:t>
            </a:r>
            <a:r>
              <a:rPr lang="en-US" dirty="0" smtClean="0"/>
              <a:t> "Knowing that you were not </a:t>
            </a:r>
            <a:r>
              <a:rPr lang="en-US" b="1" dirty="0" smtClean="0">
                <a:solidFill>
                  <a:srgbClr val="FFC000"/>
                </a:solidFill>
              </a:rPr>
              <a:t>redeemed</a:t>
            </a:r>
            <a:r>
              <a:rPr lang="en-US" dirty="0" smtClean="0"/>
              <a:t> with corruptible things, </a:t>
            </a:r>
            <a:r>
              <a:rPr lang="en-US" i="1" dirty="0" smtClean="0"/>
              <a:t>like</a:t>
            </a:r>
            <a:r>
              <a:rPr lang="en-US" dirty="0" smtClean="0"/>
              <a:t> silver or gold … but with the precious blood of Christ … " 1 Peter 1: 18-19</a:t>
            </a:r>
          </a:p>
          <a:p>
            <a:pPr lvl="1"/>
            <a:r>
              <a:rPr lang="en-US" b="1" dirty="0" smtClean="0">
                <a:solidFill>
                  <a:srgbClr val="FFC000"/>
                </a:solidFill>
              </a:rPr>
              <a:t>Ransom</a:t>
            </a:r>
            <a:r>
              <a:rPr lang="en-US" dirty="0" smtClean="0"/>
              <a:t> "For even the Son of Man did not come to be served but to serve, and to give his life as a </a:t>
            </a:r>
            <a:r>
              <a:rPr lang="en-US" b="1" dirty="0" smtClean="0">
                <a:solidFill>
                  <a:srgbClr val="FFC000"/>
                </a:solidFill>
              </a:rPr>
              <a:t>ransom</a:t>
            </a:r>
            <a:r>
              <a:rPr lang="en-US" dirty="0" smtClean="0"/>
              <a:t> for many."  Mark 10:45</a:t>
            </a:r>
          </a:p>
          <a:p>
            <a:pPr lvl="1"/>
            <a:r>
              <a:rPr lang="en-US" dirty="0" smtClean="0"/>
              <a:t>A </a:t>
            </a:r>
            <a:r>
              <a:rPr lang="en-US" b="1" dirty="0" smtClean="0">
                <a:solidFill>
                  <a:srgbClr val="FFC000"/>
                </a:solidFill>
              </a:rPr>
              <a:t>Transaction</a:t>
            </a:r>
            <a:r>
              <a:rPr lang="en-US" dirty="0" smtClean="0"/>
              <a:t> Has Occurred.  A </a:t>
            </a:r>
            <a:r>
              <a:rPr lang="en-US" b="1" dirty="0" smtClean="0">
                <a:solidFill>
                  <a:srgbClr val="FFC000"/>
                </a:solidFill>
              </a:rPr>
              <a:t>Payment</a:t>
            </a:r>
            <a:r>
              <a:rPr lang="en-US" dirty="0" smtClean="0"/>
              <a:t> Has Been Made On Our Behalf.   So Where Is The </a:t>
            </a:r>
            <a:r>
              <a:rPr lang="en-US" b="1" dirty="0" smtClean="0">
                <a:solidFill>
                  <a:srgbClr val="FFC000"/>
                </a:solidFill>
              </a:rPr>
              <a:t>Receipt</a:t>
            </a:r>
            <a:r>
              <a:rPr lang="en-US" dirty="0" smtClean="0"/>
              <a:t>?</a:t>
            </a:r>
          </a:p>
          <a:p>
            <a:pPr lvl="2"/>
            <a:r>
              <a:rPr lang="en-US" dirty="0" smtClean="0"/>
              <a:t>Shows the price that was paid and after than proof of purchase</a:t>
            </a:r>
          </a:p>
          <a:p>
            <a:pPr lvl="1"/>
            <a:r>
              <a:rPr lang="en-US" dirty="0" smtClean="0"/>
              <a:t>The Shroud of Turin is </a:t>
            </a:r>
            <a:r>
              <a:rPr lang="en-US" b="1" dirty="0" smtClean="0">
                <a:solidFill>
                  <a:srgbClr val="FFC000"/>
                </a:solidFill>
              </a:rPr>
              <a:t>not only a receipt, it is an itemized receipt. </a:t>
            </a:r>
          </a:p>
          <a:p>
            <a:pPr lvl="2"/>
            <a:r>
              <a:rPr lang="en-US" dirty="0" smtClean="0"/>
              <a:t>Crown of Thorns, Wound in Side, Severe Scourging, Nail Wounds in Hands and Feet</a:t>
            </a:r>
          </a:p>
          <a:p>
            <a:pPr lvl="1"/>
            <a:r>
              <a:rPr lang="en-US" b="1" dirty="0" smtClean="0">
                <a:solidFill>
                  <a:srgbClr val="FFC000"/>
                </a:solidFill>
              </a:rPr>
              <a:t>Proof of Purchase: We Have Been Purchased, We Belong To Christ, and We Have A Receipt to Prove it!  PAID IN FULL</a:t>
            </a:r>
            <a:endParaRPr lang="en-US" b="1" dirty="0">
              <a:solidFill>
                <a:srgbClr val="FFC000"/>
              </a:solidFill>
            </a:endParaRPr>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7848600" y="-1"/>
            <a:ext cx="1295400" cy="2424419"/>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sz="5400" dirty="0" smtClean="0"/>
              <a:t>Concept Five</a:t>
            </a:r>
            <a:endParaRPr lang="en-US" sz="5400" dirty="0"/>
          </a:p>
        </p:txBody>
      </p:sp>
      <p:sp>
        <p:nvSpPr>
          <p:cNvPr id="3" name="Content Placeholder 2"/>
          <p:cNvSpPr>
            <a:spLocks noGrp="1"/>
          </p:cNvSpPr>
          <p:nvPr>
            <p:ph idx="1"/>
          </p:nvPr>
        </p:nvSpPr>
        <p:spPr>
          <a:xfrm>
            <a:off x="76200" y="1524000"/>
            <a:ext cx="9144000" cy="5181600"/>
          </a:xfrm>
        </p:spPr>
        <p:txBody>
          <a:bodyPr>
            <a:normAutofit lnSpcReduction="10000"/>
          </a:bodyPr>
          <a:lstStyle/>
          <a:p>
            <a:r>
              <a:rPr lang="en-US" b="1" dirty="0" smtClean="0"/>
              <a:t>The Theology of Linen</a:t>
            </a:r>
          </a:p>
          <a:p>
            <a:pPr lvl="1"/>
            <a:r>
              <a:rPr lang="en-US" dirty="0" smtClean="0"/>
              <a:t>Significant Meaning From Genesis to Revelation</a:t>
            </a:r>
          </a:p>
          <a:p>
            <a:pPr lvl="2"/>
            <a:r>
              <a:rPr lang="en-US" dirty="0" smtClean="0"/>
              <a:t>Jesus' Life </a:t>
            </a:r>
            <a:r>
              <a:rPr lang="en-US" dirty="0" err="1" smtClean="0"/>
              <a:t>Beging</a:t>
            </a:r>
            <a:r>
              <a:rPr lang="en-US" dirty="0" smtClean="0"/>
              <a:t> in Swaddling Clothes and Ends in a Burial Shroud</a:t>
            </a:r>
            <a:endParaRPr lang="en-US" dirty="0" smtClean="0"/>
          </a:p>
          <a:p>
            <a:pPr lvl="2"/>
            <a:r>
              <a:rPr lang="en-US" dirty="0" smtClean="0"/>
              <a:t>Fine Twisted Linen mandated for the tabernacle (Ex 26:1) required for priestly tunics (Ex 39:27)  David clothed in fine linen (1 </a:t>
            </a:r>
            <a:r>
              <a:rPr lang="en-US" dirty="0" err="1" smtClean="0"/>
              <a:t>Chron</a:t>
            </a:r>
            <a:r>
              <a:rPr lang="en-US" dirty="0" smtClean="0"/>
              <a:t> 15:27) Seven angels clothed in spotless white linen (Rev 15:5-6) Wedding of the Lamb, the </a:t>
            </a:r>
            <a:r>
              <a:rPr lang="en-US" b="1" dirty="0" smtClean="0"/>
              <a:t>bride</a:t>
            </a:r>
            <a:r>
              <a:rPr lang="en-US" dirty="0" smtClean="0"/>
              <a:t> wears fine linen bright and clean (Rev 19: 7-8)</a:t>
            </a:r>
          </a:p>
          <a:p>
            <a:pPr lvl="1"/>
            <a:r>
              <a:rPr lang="en-US" dirty="0" smtClean="0"/>
              <a:t>The Shroud is Fine Twisted Linen (expensive and rare)</a:t>
            </a:r>
          </a:p>
          <a:p>
            <a:pPr lvl="2"/>
            <a:r>
              <a:rPr lang="en-US" dirty="0" smtClean="0"/>
              <a:t>The Answer Wrapped Up In Joseph of </a:t>
            </a:r>
            <a:r>
              <a:rPr lang="en-US" dirty="0" err="1" smtClean="0"/>
              <a:t>Arimathea</a:t>
            </a:r>
            <a:r>
              <a:rPr lang="en-US" dirty="0" smtClean="0"/>
              <a:t> </a:t>
            </a:r>
          </a:p>
          <a:p>
            <a:pPr lvl="3"/>
            <a:r>
              <a:rPr lang="en-US" dirty="0" smtClean="0"/>
              <a:t>A Pharisee, Connected with Temple, Access to the Temple Store, Did He Purchase a Cloth of "fine twisted linen" to Send a Message?</a:t>
            </a:r>
            <a:endParaRPr lang="en-US" dirty="0" smtClean="0"/>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152400" y="1876370"/>
            <a:ext cx="8324850" cy="4905430"/>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16</a:t>
            </a:fld>
            <a:endParaRPr lang="en-US"/>
          </a:p>
        </p:txBody>
      </p:sp>
      <p:sp>
        <p:nvSpPr>
          <p:cNvPr id="7" name="TextBox 6"/>
          <p:cNvSpPr txBox="1"/>
          <p:nvPr/>
        </p:nvSpPr>
        <p:spPr>
          <a:xfrm>
            <a:off x="1313418" y="228600"/>
            <a:ext cx="6676828" cy="1754326"/>
          </a:xfrm>
          <a:prstGeom prst="rect">
            <a:avLst/>
          </a:prstGeom>
          <a:noFill/>
        </p:spPr>
        <p:txBody>
          <a:bodyPr wrap="none" rtlCol="0">
            <a:spAutoFit/>
          </a:bodyPr>
          <a:lstStyle/>
          <a:p>
            <a:pPr algn="ctr"/>
            <a:r>
              <a:rPr lang="en-US" sz="3600" dirty="0" smtClean="0"/>
              <a:t>… we </a:t>
            </a:r>
            <a:r>
              <a:rPr lang="en-US" sz="3600" dirty="0" smtClean="0"/>
              <a:t>have a </a:t>
            </a:r>
            <a:r>
              <a:rPr lang="en-US" sz="3600" b="1" dirty="0" smtClean="0"/>
              <a:t>great high priest </a:t>
            </a:r>
            <a:endParaRPr lang="en-US" sz="3600" b="1" dirty="0" smtClean="0"/>
          </a:p>
          <a:p>
            <a:pPr algn="ctr"/>
            <a:r>
              <a:rPr lang="en-US" sz="3600" dirty="0" smtClean="0"/>
              <a:t>who </a:t>
            </a:r>
            <a:r>
              <a:rPr lang="en-US" sz="3600" dirty="0" smtClean="0"/>
              <a:t>has ascended into heaven, </a:t>
            </a:r>
            <a:endParaRPr lang="en-US" sz="3600" dirty="0" smtClean="0"/>
          </a:p>
          <a:p>
            <a:pPr algn="ctr"/>
            <a:r>
              <a:rPr lang="en-US" sz="3600" dirty="0" smtClean="0"/>
              <a:t>Jesus </a:t>
            </a:r>
            <a:r>
              <a:rPr lang="en-US" sz="3600" dirty="0" smtClean="0"/>
              <a:t>the Son of God</a:t>
            </a:r>
            <a:r>
              <a:rPr lang="en-US" sz="3600" dirty="0" smtClean="0"/>
              <a:t>, … (Heb 4:14)</a:t>
            </a:r>
            <a:endParaRPr lang="en-US" sz="3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8229600" cy="1143000"/>
          </a:xfrm>
        </p:spPr>
        <p:txBody>
          <a:bodyPr>
            <a:normAutofit/>
          </a:bodyPr>
          <a:lstStyle/>
          <a:p>
            <a:r>
              <a:rPr lang="en-US" sz="6600" dirty="0" smtClean="0"/>
              <a:t>Concept Six</a:t>
            </a:r>
            <a:endParaRPr lang="en-US" sz="6600" dirty="0"/>
          </a:p>
        </p:txBody>
      </p:sp>
      <p:sp>
        <p:nvSpPr>
          <p:cNvPr id="5" name="Content Placeholder 4"/>
          <p:cNvSpPr>
            <a:spLocks noGrp="1"/>
          </p:cNvSpPr>
          <p:nvPr>
            <p:ph idx="1"/>
          </p:nvPr>
        </p:nvSpPr>
        <p:spPr>
          <a:xfrm>
            <a:off x="0" y="1600200"/>
            <a:ext cx="6934200" cy="4525963"/>
          </a:xfrm>
        </p:spPr>
        <p:txBody>
          <a:bodyPr>
            <a:normAutofit fontScale="92500" lnSpcReduction="20000"/>
          </a:bodyPr>
          <a:lstStyle/>
          <a:p>
            <a:r>
              <a:rPr lang="en-US" b="1" dirty="0" smtClean="0"/>
              <a:t>Transformation</a:t>
            </a:r>
          </a:p>
          <a:p>
            <a:pPr lvl="1"/>
            <a:r>
              <a:rPr lang="en-US" dirty="0" smtClean="0"/>
              <a:t>Is the Shroud a Sign? For What Purpose?</a:t>
            </a:r>
          </a:p>
          <a:p>
            <a:pPr lvl="2"/>
            <a:r>
              <a:rPr lang="en-US" dirty="0" smtClean="0"/>
              <a:t>Thoughts on the First Miracle: Water to Wine</a:t>
            </a:r>
          </a:p>
          <a:p>
            <a:pPr lvl="2"/>
            <a:r>
              <a:rPr lang="en-US" dirty="0" smtClean="0"/>
              <a:t>A sign of Transformation: the effect of the ministry — The Message of Transformation</a:t>
            </a:r>
          </a:p>
          <a:p>
            <a:pPr lvl="2"/>
            <a:r>
              <a:rPr lang="en-US" dirty="0" smtClean="0"/>
              <a:t>First of the Signs Through Which He Revealed His Glory … John 2:11</a:t>
            </a:r>
          </a:p>
          <a:p>
            <a:pPr lvl="2"/>
            <a:r>
              <a:rPr lang="en-US" dirty="0" smtClean="0"/>
              <a:t>… these are written that you may believe … the purpose of the Word and the Shroud are the same.   … believing you may have life in His name … John 20:30-31</a:t>
            </a:r>
          </a:p>
          <a:p>
            <a:r>
              <a:rPr lang="en-US" b="1" dirty="0" smtClean="0">
                <a:solidFill>
                  <a:srgbClr val="FFC000"/>
                </a:solidFill>
              </a:rPr>
              <a:t>A Sign of Transformation</a:t>
            </a:r>
          </a:p>
          <a:p>
            <a:pPr lvl="1"/>
            <a:r>
              <a:rPr lang="en-US" b="1" dirty="0" smtClean="0">
                <a:solidFill>
                  <a:srgbClr val="FFC000"/>
                </a:solidFill>
              </a:rPr>
              <a:t>Water, Blood, Spirit</a:t>
            </a:r>
            <a:endParaRPr lang="en-US" b="1" dirty="0">
              <a:solidFill>
                <a:srgbClr val="FFC000"/>
              </a:solidFill>
            </a:endParaRPr>
          </a:p>
        </p:txBody>
      </p:sp>
      <p:sp>
        <p:nvSpPr>
          <p:cNvPr id="2" name="Footer Placeholder 1"/>
          <p:cNvSpPr>
            <a:spLocks noGrp="1"/>
          </p:cNvSpPr>
          <p:nvPr>
            <p:ph type="ftr" sz="quarter" idx="11"/>
          </p:nvPr>
        </p:nvSpPr>
        <p:spPr/>
        <p:txBody>
          <a:bodyPr/>
          <a:lstStyle/>
          <a:p>
            <a:r>
              <a:rPr lang="en-US" smtClean="0"/>
              <a:t>©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17</a:t>
            </a:fld>
            <a:endParaRPr lang="en-US" dirty="0"/>
          </a:p>
        </p:txBody>
      </p:sp>
      <p:pic>
        <p:nvPicPr>
          <p:cNvPr id="49154" name="Picture 2" descr="http://3.bp.blogspot.com/_XsSofvFxr4Y/SKM4mxKOilI/AAAAAAAAAQM/hCKHBek3mTY/S660/Big-BangVS.jpg"/>
          <p:cNvPicPr>
            <a:picLocks noChangeAspect="1" noChangeArrowheads="1"/>
          </p:cNvPicPr>
          <p:nvPr/>
        </p:nvPicPr>
        <p:blipFill>
          <a:blip r:embed="rId2" cstate="print"/>
          <a:srcRect/>
          <a:stretch>
            <a:fillRect/>
          </a:stretch>
        </p:blipFill>
        <p:spPr bwMode="auto">
          <a:xfrm>
            <a:off x="6842563" y="0"/>
            <a:ext cx="2301436" cy="62484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33400"/>
            <a:ext cx="8229600" cy="1143000"/>
          </a:xfrm>
        </p:spPr>
        <p:txBody>
          <a:bodyPr>
            <a:normAutofit/>
          </a:bodyPr>
          <a:lstStyle/>
          <a:p>
            <a:r>
              <a:rPr lang="en-US" sz="6600" dirty="0" smtClean="0"/>
              <a:t>Transformation</a:t>
            </a:r>
            <a:endParaRPr lang="en-US" sz="6600" dirty="0"/>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18</a:t>
            </a:fld>
            <a:endParaRPr lang="en-US"/>
          </a:p>
        </p:txBody>
      </p:sp>
      <p:pic>
        <p:nvPicPr>
          <p:cNvPr id="54274" name="Picture 2"/>
          <p:cNvPicPr>
            <a:picLocks noChangeAspect="1" noChangeArrowheads="1"/>
          </p:cNvPicPr>
          <p:nvPr/>
        </p:nvPicPr>
        <p:blipFill>
          <a:blip r:embed="rId2" cstate="print"/>
          <a:srcRect/>
          <a:stretch>
            <a:fillRect/>
          </a:stretch>
        </p:blipFill>
        <p:spPr bwMode="auto">
          <a:xfrm>
            <a:off x="249275" y="1676400"/>
            <a:ext cx="8894725" cy="4633913"/>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roudFaceSTERA.PNG"/>
          <p:cNvPicPr>
            <a:picLocks noChangeAspect="1"/>
          </p:cNvPicPr>
          <p:nvPr/>
        </p:nvPicPr>
        <p:blipFill>
          <a:blip r:embed="rId2" cstate="print"/>
          <a:stretch>
            <a:fillRect/>
          </a:stretch>
        </p:blipFill>
        <p:spPr>
          <a:xfrm>
            <a:off x="5181600" y="1066800"/>
            <a:ext cx="3962400" cy="5283200"/>
          </a:xfrm>
          <a:prstGeom prst="rect">
            <a:avLst/>
          </a:prstGeom>
        </p:spPr>
      </p:pic>
      <p:sp>
        <p:nvSpPr>
          <p:cNvPr id="5" name="Title 4"/>
          <p:cNvSpPr>
            <a:spLocks noGrp="1"/>
          </p:cNvSpPr>
          <p:nvPr>
            <p:ph type="title"/>
          </p:nvPr>
        </p:nvSpPr>
        <p:spPr/>
        <p:txBody>
          <a:bodyPr>
            <a:normAutofit/>
          </a:bodyPr>
          <a:lstStyle/>
          <a:p>
            <a:r>
              <a:rPr lang="en-US" sz="6000" dirty="0" smtClean="0"/>
              <a:t>Concept Seven</a:t>
            </a:r>
            <a:endParaRPr lang="en-US" sz="6000" dirty="0"/>
          </a:p>
        </p:txBody>
      </p:sp>
      <p:sp>
        <p:nvSpPr>
          <p:cNvPr id="6" name="Content Placeholder 5"/>
          <p:cNvSpPr>
            <a:spLocks noGrp="1"/>
          </p:cNvSpPr>
          <p:nvPr>
            <p:ph idx="1"/>
          </p:nvPr>
        </p:nvSpPr>
        <p:spPr>
          <a:xfrm>
            <a:off x="76200" y="1371600"/>
            <a:ext cx="5867400" cy="4525963"/>
          </a:xfrm>
        </p:spPr>
        <p:txBody>
          <a:bodyPr/>
          <a:lstStyle/>
          <a:p>
            <a:r>
              <a:rPr lang="en-US" b="1" dirty="0" smtClean="0"/>
              <a:t>The Face</a:t>
            </a:r>
          </a:p>
          <a:p>
            <a:pPr lvl="1"/>
            <a:r>
              <a:rPr lang="en-US" dirty="0" smtClean="0"/>
              <a:t>Old Testament: No one ever saw the Face of God</a:t>
            </a:r>
          </a:p>
          <a:p>
            <a:pPr lvl="2"/>
            <a:r>
              <a:rPr lang="en-US" dirty="0" smtClean="0"/>
              <a:t>Moses said: "Now show me Your GLORY." and God replied</a:t>
            </a:r>
            <a:br>
              <a:rPr lang="en-US" dirty="0" smtClean="0"/>
            </a:br>
            <a:r>
              <a:rPr lang="en-US" dirty="0" smtClean="0"/>
              <a:t>"You cannot see My </a:t>
            </a:r>
            <a:r>
              <a:rPr lang="en-US" b="1" dirty="0" smtClean="0">
                <a:solidFill>
                  <a:srgbClr val="FFC000"/>
                </a:solidFill>
              </a:rPr>
              <a:t>FACE</a:t>
            </a:r>
            <a:r>
              <a:rPr lang="en-US" dirty="0" smtClean="0"/>
              <a:t> for no one may see me and live … you may see My back, but My </a:t>
            </a:r>
            <a:r>
              <a:rPr lang="en-US" b="1" dirty="0" smtClean="0">
                <a:solidFill>
                  <a:srgbClr val="FFC000"/>
                </a:solidFill>
              </a:rPr>
              <a:t>FACE</a:t>
            </a:r>
            <a:r>
              <a:rPr lang="en-US" dirty="0" smtClean="0"/>
              <a:t> must not be seen." Exodus 33:18-23</a:t>
            </a:r>
          </a:p>
          <a:p>
            <a:pPr lvl="2"/>
            <a:r>
              <a:rPr lang="en-US" dirty="0" smtClean="0"/>
              <a:t>New Testament:   </a:t>
            </a:r>
            <a:endParaRPr lang="en-US" dirty="0"/>
          </a:p>
        </p:txBody>
      </p:sp>
      <p:sp>
        <p:nvSpPr>
          <p:cNvPr id="3" name="Footer Placeholder 2"/>
          <p:cNvSpPr>
            <a:spLocks noGrp="1"/>
          </p:cNvSpPr>
          <p:nvPr>
            <p:ph type="ftr" sz="quarter" idx="11"/>
          </p:nvPr>
        </p:nvSpPr>
        <p:spPr/>
        <p:txBody>
          <a:bodyPr/>
          <a:lstStyle/>
          <a:p>
            <a:r>
              <a:rPr lang="en-US" smtClean="0"/>
              <a:t>© 2015 R. Schneider</a:t>
            </a:r>
            <a:endParaRPr lang="en-US"/>
          </a:p>
        </p:txBody>
      </p:sp>
      <p:sp>
        <p:nvSpPr>
          <p:cNvPr id="4" name="Slide Number Placeholder 3"/>
          <p:cNvSpPr>
            <a:spLocks noGrp="1"/>
          </p:cNvSpPr>
          <p:nvPr>
            <p:ph type="sldNum" sz="quarter" idx="12"/>
          </p:nvPr>
        </p:nvSpPr>
        <p:spPr/>
        <p:txBody>
          <a:bodyPr/>
          <a:lstStyle/>
          <a:p>
            <a:fld id="{48A028EF-D103-4C28-9A2D-9D4A318C56C1}" type="slidenum">
              <a:rPr lang="en-US" smtClean="0"/>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8229600" cy="1143000"/>
          </a:xfrm>
        </p:spPr>
        <p:txBody>
          <a:bodyPr>
            <a:normAutofit/>
          </a:bodyPr>
          <a:lstStyle/>
          <a:p>
            <a:r>
              <a:rPr lang="en-US" sz="6000" dirty="0" smtClean="0"/>
              <a:t>Where Are You Going?</a:t>
            </a:r>
            <a:endParaRPr lang="en-US" sz="6000" dirty="0"/>
          </a:p>
        </p:txBody>
      </p:sp>
      <p:sp>
        <p:nvSpPr>
          <p:cNvPr id="3" name="Content Placeholder 2"/>
          <p:cNvSpPr>
            <a:spLocks noGrp="1"/>
          </p:cNvSpPr>
          <p:nvPr>
            <p:ph idx="1"/>
          </p:nvPr>
        </p:nvSpPr>
        <p:spPr>
          <a:xfrm>
            <a:off x="457200" y="1600200"/>
            <a:ext cx="5105400" cy="4525963"/>
          </a:xfrm>
        </p:spPr>
        <p:txBody>
          <a:bodyPr>
            <a:normAutofit fontScale="85000" lnSpcReduction="10000"/>
          </a:bodyPr>
          <a:lstStyle/>
          <a:p>
            <a:r>
              <a:rPr lang="en-US" dirty="0" smtClean="0"/>
              <a:t>Peter is said to have encountered Jesus carrying his cross towards the city of Rome as Peter fled Nero's persecution.</a:t>
            </a:r>
          </a:p>
          <a:p>
            <a:r>
              <a:rPr lang="en-US" dirty="0" smtClean="0"/>
              <a:t>Peter said "</a:t>
            </a:r>
            <a:r>
              <a:rPr lang="en-US" b="1" i="1" dirty="0" smtClean="0"/>
              <a:t>Quo Vadis </a:t>
            </a:r>
            <a:r>
              <a:rPr lang="en-US" b="1" i="1" dirty="0" err="1" smtClean="0"/>
              <a:t>Domine</a:t>
            </a:r>
            <a:r>
              <a:rPr lang="en-US" dirty="0" smtClean="0"/>
              <a:t>?" — Where are you going Lord?</a:t>
            </a:r>
          </a:p>
          <a:p>
            <a:r>
              <a:rPr lang="en-US" sz="3800" b="1" dirty="0" smtClean="0">
                <a:solidFill>
                  <a:srgbClr val="FFC000"/>
                </a:solidFill>
              </a:rPr>
              <a:t>This is a question we should contemplate as we sum up our investigations of the Shroud of Turin</a:t>
            </a:r>
            <a:endParaRPr lang="en-US" sz="3800" b="1" dirty="0">
              <a:solidFill>
                <a:srgbClr val="FFC000"/>
              </a:solidFill>
            </a:endParaRPr>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2</a:t>
            </a:fld>
            <a:endParaRPr lang="en-US"/>
          </a:p>
        </p:txBody>
      </p:sp>
      <p:pic>
        <p:nvPicPr>
          <p:cNvPr id="1026" name="Picture 2" descr="http://quovadisblog.com/wp-content/uploads/2007/06/419px-domine_quo_vadis.jpg"/>
          <p:cNvPicPr>
            <a:picLocks noChangeAspect="1" noChangeArrowheads="1"/>
          </p:cNvPicPr>
          <p:nvPr/>
        </p:nvPicPr>
        <p:blipFill>
          <a:blip r:embed="rId2" cstate="print"/>
          <a:srcRect/>
          <a:stretch>
            <a:fillRect/>
          </a:stretch>
        </p:blipFill>
        <p:spPr bwMode="auto">
          <a:xfrm>
            <a:off x="5562600" y="1447800"/>
            <a:ext cx="3429000" cy="4900353"/>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a:stretch>
            <a:fillRect/>
          </a:stretch>
        </p:blipFill>
        <p:spPr bwMode="auto">
          <a:xfrm>
            <a:off x="244920" y="1447800"/>
            <a:ext cx="8318055" cy="5334000"/>
          </a:xfrm>
          <a:prstGeom prst="rect">
            <a:avLst/>
          </a:prstGeom>
          <a:noFill/>
          <a:ln w="9525">
            <a:noFill/>
            <a:miter lim="800000"/>
            <a:headEnd/>
            <a:tailEnd/>
          </a:ln>
        </p:spPr>
      </p:pic>
      <p:sp>
        <p:nvSpPr>
          <p:cNvPr id="6" name="Title 5"/>
          <p:cNvSpPr>
            <a:spLocks noGrp="1"/>
          </p:cNvSpPr>
          <p:nvPr>
            <p:ph type="title"/>
          </p:nvPr>
        </p:nvSpPr>
        <p:spPr>
          <a:xfrm>
            <a:off x="838200" y="304800"/>
            <a:ext cx="8229600" cy="1143000"/>
          </a:xfrm>
        </p:spPr>
        <p:txBody>
          <a:bodyPr>
            <a:normAutofit/>
          </a:bodyPr>
          <a:lstStyle/>
          <a:p>
            <a:r>
              <a:rPr lang="en-US" sz="6600" dirty="0" smtClean="0"/>
              <a:t>Everything Changes</a:t>
            </a:r>
            <a:endParaRPr lang="en-US" sz="6600" dirty="0"/>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8229600" cy="1143000"/>
          </a:xfrm>
        </p:spPr>
        <p:txBody>
          <a:bodyPr>
            <a:normAutofit/>
          </a:bodyPr>
          <a:lstStyle/>
          <a:p>
            <a:r>
              <a:rPr lang="en-US" sz="6000" dirty="0" smtClean="0"/>
              <a:t>The Blessing of the Lord</a:t>
            </a:r>
            <a:endParaRPr lang="en-US" sz="6000" dirty="0"/>
          </a:p>
        </p:txBody>
      </p:sp>
      <p:sp>
        <p:nvSpPr>
          <p:cNvPr id="3" name="Footer Placeholder 2"/>
          <p:cNvSpPr>
            <a:spLocks noGrp="1"/>
          </p:cNvSpPr>
          <p:nvPr>
            <p:ph type="ftr" sz="quarter" idx="11"/>
          </p:nvPr>
        </p:nvSpPr>
        <p:spPr/>
        <p:txBody>
          <a:bodyPr/>
          <a:lstStyle/>
          <a:p>
            <a:r>
              <a:rPr lang="en-US" smtClean="0"/>
              <a:t>© 2015 R. Schneider</a:t>
            </a:r>
            <a:endParaRPr lang="en-US"/>
          </a:p>
        </p:txBody>
      </p:sp>
      <p:sp>
        <p:nvSpPr>
          <p:cNvPr id="4" name="Slide Number Placeholder 3"/>
          <p:cNvSpPr>
            <a:spLocks noGrp="1"/>
          </p:cNvSpPr>
          <p:nvPr>
            <p:ph type="sldNum" sz="quarter" idx="12"/>
          </p:nvPr>
        </p:nvSpPr>
        <p:spPr/>
        <p:txBody>
          <a:bodyPr/>
          <a:lstStyle/>
          <a:p>
            <a:fld id="{48A028EF-D103-4C28-9A2D-9D4A318C56C1}" type="slidenum">
              <a:rPr lang="en-US" smtClean="0"/>
              <a:pPr/>
              <a:t>21</a:t>
            </a:fld>
            <a:endParaRPr lang="en-US"/>
          </a:p>
        </p:txBody>
      </p:sp>
      <p:pic>
        <p:nvPicPr>
          <p:cNvPr id="56322" name="Picture 2"/>
          <p:cNvPicPr>
            <a:picLocks noChangeAspect="1" noChangeArrowheads="1"/>
          </p:cNvPicPr>
          <p:nvPr/>
        </p:nvPicPr>
        <p:blipFill>
          <a:blip r:embed="rId2" cstate="print"/>
          <a:srcRect/>
          <a:stretch>
            <a:fillRect/>
          </a:stretch>
        </p:blipFill>
        <p:spPr bwMode="auto">
          <a:xfrm>
            <a:off x="0" y="1447800"/>
            <a:ext cx="9142508" cy="50673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29600" cy="1143000"/>
          </a:xfrm>
        </p:spPr>
        <p:txBody>
          <a:bodyPr/>
          <a:lstStyle/>
          <a:p>
            <a:r>
              <a:rPr lang="en-US" dirty="0" smtClean="0"/>
              <a:t>I Will Set My Face Against You</a:t>
            </a:r>
            <a:endParaRPr lang="en-US" dirty="0"/>
          </a:p>
        </p:txBody>
      </p:sp>
      <p:sp>
        <p:nvSpPr>
          <p:cNvPr id="3" name="Footer Placeholder 2"/>
          <p:cNvSpPr>
            <a:spLocks noGrp="1"/>
          </p:cNvSpPr>
          <p:nvPr>
            <p:ph type="ftr" sz="quarter" idx="11"/>
          </p:nvPr>
        </p:nvSpPr>
        <p:spPr/>
        <p:txBody>
          <a:bodyPr/>
          <a:lstStyle/>
          <a:p>
            <a:r>
              <a:rPr lang="en-US" smtClean="0"/>
              <a:t>© 2015 R. Schneider</a:t>
            </a:r>
            <a:endParaRPr lang="en-US"/>
          </a:p>
        </p:txBody>
      </p:sp>
      <p:sp>
        <p:nvSpPr>
          <p:cNvPr id="4" name="Slide Number Placeholder 3"/>
          <p:cNvSpPr>
            <a:spLocks noGrp="1"/>
          </p:cNvSpPr>
          <p:nvPr>
            <p:ph type="sldNum" sz="quarter" idx="12"/>
          </p:nvPr>
        </p:nvSpPr>
        <p:spPr/>
        <p:txBody>
          <a:bodyPr/>
          <a:lstStyle/>
          <a:p>
            <a:fld id="{48A028EF-D103-4C28-9A2D-9D4A318C56C1}" type="slidenum">
              <a:rPr lang="en-US" smtClean="0"/>
              <a:pPr/>
              <a:t>22</a:t>
            </a:fld>
            <a:endParaRPr lang="en-US"/>
          </a:p>
        </p:txBody>
      </p:sp>
      <p:pic>
        <p:nvPicPr>
          <p:cNvPr id="57346" name="Picture 2"/>
          <p:cNvPicPr>
            <a:picLocks noChangeAspect="1" noChangeArrowheads="1"/>
          </p:cNvPicPr>
          <p:nvPr/>
        </p:nvPicPr>
        <p:blipFill>
          <a:blip r:embed="rId2" cstate="print"/>
          <a:srcRect/>
          <a:stretch>
            <a:fillRect/>
          </a:stretch>
        </p:blipFill>
        <p:spPr bwMode="auto">
          <a:xfrm>
            <a:off x="1" y="1369166"/>
            <a:ext cx="9143999" cy="5545984"/>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0" y="0"/>
            <a:ext cx="9018004" cy="4724400"/>
          </a:xfrm>
          <a:prstGeom prst="rect">
            <a:avLst/>
          </a:prstGeom>
          <a:noFill/>
          <a:ln w="9525">
            <a:noFill/>
            <a:miter lim="800000"/>
            <a:headEnd/>
            <a:tailEnd/>
          </a:ln>
        </p:spPr>
      </p:pic>
      <p:pic>
        <p:nvPicPr>
          <p:cNvPr id="58371" name="Picture 3"/>
          <p:cNvPicPr>
            <a:picLocks noChangeAspect="1" noChangeArrowheads="1"/>
          </p:cNvPicPr>
          <p:nvPr/>
        </p:nvPicPr>
        <p:blipFill>
          <a:blip r:embed="rId3" cstate="print"/>
          <a:srcRect/>
          <a:stretch>
            <a:fillRect/>
          </a:stretch>
        </p:blipFill>
        <p:spPr bwMode="auto">
          <a:xfrm>
            <a:off x="1219200" y="4007099"/>
            <a:ext cx="7681913" cy="2698501"/>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r>
              <a:rPr lang="en-US" smtClean="0"/>
              <a:t>© 2015 R. Schneider</a:t>
            </a:r>
            <a:endParaRPr lang="en-US"/>
          </a:p>
        </p:txBody>
      </p:sp>
      <p:sp>
        <p:nvSpPr>
          <p:cNvPr id="4" name="Slide Number Placeholder 3"/>
          <p:cNvSpPr>
            <a:spLocks noGrp="1"/>
          </p:cNvSpPr>
          <p:nvPr>
            <p:ph type="sldNum" sz="quarter" idx="12"/>
          </p:nvPr>
        </p:nvSpPr>
        <p:spPr/>
        <p:txBody>
          <a:bodyPr/>
          <a:lstStyle/>
          <a:p>
            <a:fld id="{48A028EF-D103-4C28-9A2D-9D4A318C56C1}" type="slidenum">
              <a:rPr lang="en-US" smtClean="0"/>
              <a:pPr/>
              <a:t>23</a:t>
            </a:fld>
            <a:endParaRPr lang="en-US"/>
          </a:p>
        </p:txBody>
      </p:sp>
      <p:pic>
        <p:nvPicPr>
          <p:cNvPr id="7" name="Picture 6" descr="shroudFaceSTERA.PNG"/>
          <p:cNvPicPr>
            <a:picLocks noChangeAspect="1"/>
          </p:cNvPicPr>
          <p:nvPr/>
        </p:nvPicPr>
        <p:blipFill>
          <a:blip r:embed="rId4" cstate="print"/>
          <a:stretch>
            <a:fillRect/>
          </a:stretch>
        </p:blipFill>
        <p:spPr>
          <a:xfrm>
            <a:off x="0" y="0"/>
            <a:ext cx="1295400" cy="1727200"/>
          </a:xfrm>
          <a:prstGeom prst="rect">
            <a:avLst/>
          </a:prstGeom>
        </p:spPr>
      </p:pic>
      <p:sp>
        <p:nvSpPr>
          <p:cNvPr id="8" name="TextBox 7"/>
          <p:cNvSpPr txBox="1"/>
          <p:nvPr/>
        </p:nvSpPr>
        <p:spPr>
          <a:xfrm>
            <a:off x="762000" y="3810000"/>
            <a:ext cx="3116238" cy="461665"/>
          </a:xfrm>
          <a:prstGeom prst="rect">
            <a:avLst/>
          </a:prstGeom>
          <a:noFill/>
        </p:spPr>
        <p:txBody>
          <a:bodyPr wrap="none" rtlCol="0">
            <a:spAutoFit/>
          </a:bodyPr>
          <a:lstStyle/>
          <a:p>
            <a:r>
              <a:rPr lang="en-US" sz="2400" dirty="0" smtClean="0"/>
              <a:t>David Pleads With God:</a:t>
            </a:r>
            <a:endParaRPr lang="en-US" sz="2400" dirty="0"/>
          </a:p>
        </p:txBody>
      </p:sp>
      <p:sp>
        <p:nvSpPr>
          <p:cNvPr id="9" name="Rectangle 8"/>
          <p:cNvSpPr/>
          <p:nvPr/>
        </p:nvSpPr>
        <p:spPr>
          <a:xfrm>
            <a:off x="1219200" y="0"/>
            <a:ext cx="37338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90600" y="304800"/>
            <a:ext cx="8229600" cy="1143000"/>
          </a:xfrm>
        </p:spPr>
        <p:txBody>
          <a:bodyPr>
            <a:normAutofit/>
          </a:bodyPr>
          <a:lstStyle/>
          <a:p>
            <a:r>
              <a:rPr lang="en-US" sz="4000" dirty="0" smtClean="0"/>
              <a:t>When God Hides His Face: Destruction</a:t>
            </a:r>
            <a:endParaRPr lang="en-US" sz="4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8229600" cy="1143000"/>
          </a:xfrm>
        </p:spPr>
        <p:txBody>
          <a:bodyPr>
            <a:normAutofit fontScale="90000"/>
          </a:bodyPr>
          <a:lstStyle/>
          <a:p>
            <a:r>
              <a:rPr lang="en-US" dirty="0" smtClean="0"/>
              <a:t>Our Rebellion Turns God's Face Away</a:t>
            </a:r>
            <a:endParaRPr lang="en-US" dirty="0"/>
          </a:p>
        </p:txBody>
      </p:sp>
      <p:sp>
        <p:nvSpPr>
          <p:cNvPr id="3" name="Footer Placeholder 2"/>
          <p:cNvSpPr>
            <a:spLocks noGrp="1"/>
          </p:cNvSpPr>
          <p:nvPr>
            <p:ph type="ftr" sz="quarter" idx="11"/>
          </p:nvPr>
        </p:nvSpPr>
        <p:spPr/>
        <p:txBody>
          <a:bodyPr/>
          <a:lstStyle/>
          <a:p>
            <a:r>
              <a:rPr lang="en-US" smtClean="0"/>
              <a:t>© 2015 R. Schneider</a:t>
            </a:r>
            <a:endParaRPr lang="en-US"/>
          </a:p>
        </p:txBody>
      </p:sp>
      <p:sp>
        <p:nvSpPr>
          <p:cNvPr id="4" name="Slide Number Placeholder 3"/>
          <p:cNvSpPr>
            <a:spLocks noGrp="1"/>
          </p:cNvSpPr>
          <p:nvPr>
            <p:ph type="sldNum" sz="quarter" idx="12"/>
          </p:nvPr>
        </p:nvSpPr>
        <p:spPr/>
        <p:txBody>
          <a:bodyPr/>
          <a:lstStyle/>
          <a:p>
            <a:fld id="{48A028EF-D103-4C28-9A2D-9D4A318C56C1}" type="slidenum">
              <a:rPr lang="en-US" smtClean="0"/>
              <a:pPr/>
              <a:t>24</a:t>
            </a:fld>
            <a:endParaRPr lang="en-US"/>
          </a:p>
        </p:txBody>
      </p:sp>
      <p:pic>
        <p:nvPicPr>
          <p:cNvPr id="59394" name="Picture 2"/>
          <p:cNvPicPr>
            <a:picLocks noChangeAspect="1" noChangeArrowheads="1"/>
          </p:cNvPicPr>
          <p:nvPr/>
        </p:nvPicPr>
        <p:blipFill>
          <a:blip r:embed="rId2" cstate="print"/>
          <a:srcRect/>
          <a:stretch>
            <a:fillRect/>
          </a:stretch>
        </p:blipFill>
        <p:spPr bwMode="auto">
          <a:xfrm>
            <a:off x="875102" y="1295400"/>
            <a:ext cx="8192698" cy="2505075"/>
          </a:xfrm>
          <a:prstGeom prst="rect">
            <a:avLst/>
          </a:prstGeom>
          <a:noFill/>
          <a:ln w="9525">
            <a:noFill/>
            <a:miter lim="800000"/>
            <a:headEnd/>
            <a:tailEnd/>
          </a:ln>
        </p:spPr>
      </p:pic>
      <p:pic>
        <p:nvPicPr>
          <p:cNvPr id="59395" name="Picture 3"/>
          <p:cNvPicPr>
            <a:picLocks noChangeAspect="1" noChangeArrowheads="1"/>
          </p:cNvPicPr>
          <p:nvPr/>
        </p:nvPicPr>
        <p:blipFill>
          <a:blip r:embed="rId3" cstate="print"/>
          <a:srcRect/>
          <a:stretch>
            <a:fillRect/>
          </a:stretch>
        </p:blipFill>
        <p:spPr bwMode="auto">
          <a:xfrm>
            <a:off x="923925" y="3502864"/>
            <a:ext cx="8296275" cy="2974136"/>
          </a:xfrm>
          <a:prstGeom prst="rect">
            <a:avLst/>
          </a:prstGeom>
          <a:noFill/>
          <a:ln w="9525">
            <a:noFill/>
            <a:miter lim="800000"/>
            <a:headEnd/>
            <a:tailEnd/>
          </a:ln>
        </p:spPr>
      </p:pic>
      <p:sp>
        <p:nvSpPr>
          <p:cNvPr id="7" name="TextBox 6"/>
          <p:cNvSpPr txBox="1"/>
          <p:nvPr/>
        </p:nvSpPr>
        <p:spPr>
          <a:xfrm>
            <a:off x="706635" y="3087469"/>
            <a:ext cx="3636765" cy="646331"/>
          </a:xfrm>
          <a:prstGeom prst="rect">
            <a:avLst/>
          </a:prstGeom>
          <a:noFill/>
        </p:spPr>
        <p:txBody>
          <a:bodyPr wrap="none" rtlCol="0">
            <a:spAutoFit/>
          </a:bodyPr>
          <a:lstStyle/>
          <a:p>
            <a:r>
              <a:rPr lang="en-US" sz="3600" dirty="0" smtClean="0"/>
              <a:t>What We Must Do</a:t>
            </a:r>
            <a:endParaRPr lang="en-US" sz="36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6705600" cy="1143000"/>
          </a:xfrm>
        </p:spPr>
        <p:txBody>
          <a:bodyPr>
            <a:normAutofit/>
          </a:bodyPr>
          <a:lstStyle/>
          <a:p>
            <a:r>
              <a:rPr lang="en-US" sz="6000" dirty="0" smtClean="0"/>
              <a:t>The FACE of Christ</a:t>
            </a:r>
            <a:endParaRPr lang="en-US" sz="6000" dirty="0"/>
          </a:p>
        </p:txBody>
      </p:sp>
      <p:sp>
        <p:nvSpPr>
          <p:cNvPr id="3" name="Footer Placeholder 2"/>
          <p:cNvSpPr>
            <a:spLocks noGrp="1"/>
          </p:cNvSpPr>
          <p:nvPr>
            <p:ph type="ftr" sz="quarter" idx="11"/>
          </p:nvPr>
        </p:nvSpPr>
        <p:spPr/>
        <p:txBody>
          <a:bodyPr/>
          <a:lstStyle/>
          <a:p>
            <a:r>
              <a:rPr lang="en-US" smtClean="0"/>
              <a:t>© 2015 R. Schneider</a:t>
            </a:r>
            <a:endParaRPr lang="en-US"/>
          </a:p>
        </p:txBody>
      </p:sp>
      <p:sp>
        <p:nvSpPr>
          <p:cNvPr id="4" name="Slide Number Placeholder 3"/>
          <p:cNvSpPr>
            <a:spLocks noGrp="1"/>
          </p:cNvSpPr>
          <p:nvPr>
            <p:ph type="sldNum" sz="quarter" idx="12"/>
          </p:nvPr>
        </p:nvSpPr>
        <p:spPr/>
        <p:txBody>
          <a:bodyPr/>
          <a:lstStyle/>
          <a:p>
            <a:fld id="{48A028EF-D103-4C28-9A2D-9D4A318C56C1}" type="slidenum">
              <a:rPr lang="en-US" smtClean="0"/>
              <a:pPr/>
              <a:t>25</a:t>
            </a:fld>
            <a:endParaRPr lang="en-US"/>
          </a:p>
        </p:txBody>
      </p:sp>
      <p:pic>
        <p:nvPicPr>
          <p:cNvPr id="60418" name="Picture 2"/>
          <p:cNvPicPr>
            <a:picLocks noChangeAspect="1" noChangeArrowheads="1"/>
          </p:cNvPicPr>
          <p:nvPr/>
        </p:nvPicPr>
        <p:blipFill>
          <a:blip r:embed="rId2" cstate="print"/>
          <a:srcRect/>
          <a:stretch>
            <a:fillRect/>
          </a:stretch>
        </p:blipFill>
        <p:spPr bwMode="auto">
          <a:xfrm>
            <a:off x="152400" y="1447800"/>
            <a:ext cx="8714499" cy="5219700"/>
          </a:xfrm>
          <a:prstGeom prst="rect">
            <a:avLst/>
          </a:prstGeom>
          <a:noFill/>
          <a:ln w="9525">
            <a:noFill/>
            <a:miter lim="800000"/>
            <a:headEnd/>
            <a:tailEnd/>
          </a:ln>
        </p:spPr>
      </p:pic>
      <p:pic>
        <p:nvPicPr>
          <p:cNvPr id="6" name="Picture 5" descr="DowningFaceDisembodiedCleanedUp.jpg"/>
          <p:cNvPicPr>
            <a:picLocks noChangeAspect="1"/>
          </p:cNvPicPr>
          <p:nvPr/>
        </p:nvPicPr>
        <p:blipFill>
          <a:blip r:embed="rId3" cstate="print"/>
          <a:stretch>
            <a:fillRect/>
          </a:stretch>
        </p:blipFill>
        <p:spPr>
          <a:xfrm>
            <a:off x="6705600" y="228600"/>
            <a:ext cx="2133600" cy="274781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0" y="1593128"/>
            <a:ext cx="9143999" cy="5057207"/>
          </a:xfrm>
          <a:prstGeom prst="rect">
            <a:avLst/>
          </a:prstGeom>
          <a:noFill/>
          <a:ln w="9525">
            <a:noFill/>
            <a:miter lim="800000"/>
            <a:headEnd/>
            <a:tailEnd/>
          </a:ln>
        </p:spPr>
      </p:pic>
      <p:sp>
        <p:nvSpPr>
          <p:cNvPr id="2" name="Title 1"/>
          <p:cNvSpPr>
            <a:spLocks noGrp="1"/>
          </p:cNvSpPr>
          <p:nvPr>
            <p:ph type="title"/>
          </p:nvPr>
        </p:nvSpPr>
        <p:spPr>
          <a:xfrm>
            <a:off x="609600" y="274638"/>
            <a:ext cx="7162800" cy="1143000"/>
          </a:xfrm>
        </p:spPr>
        <p:txBody>
          <a:bodyPr>
            <a:normAutofit/>
          </a:bodyPr>
          <a:lstStyle/>
          <a:p>
            <a:r>
              <a:rPr lang="en-US" sz="5400" dirty="0" smtClean="0"/>
              <a:t>"Show Us The Father"</a:t>
            </a:r>
            <a:endParaRPr lang="en-US" sz="5400" dirty="0"/>
          </a:p>
        </p:txBody>
      </p:sp>
      <p:sp>
        <p:nvSpPr>
          <p:cNvPr id="3" name="Footer Placeholder 2"/>
          <p:cNvSpPr>
            <a:spLocks noGrp="1"/>
          </p:cNvSpPr>
          <p:nvPr>
            <p:ph type="ftr" sz="quarter" idx="11"/>
          </p:nvPr>
        </p:nvSpPr>
        <p:spPr/>
        <p:txBody>
          <a:bodyPr/>
          <a:lstStyle/>
          <a:p>
            <a:r>
              <a:rPr lang="en-US" smtClean="0"/>
              <a:t>© 2015 R. Schneider</a:t>
            </a:r>
            <a:endParaRPr lang="en-US"/>
          </a:p>
        </p:txBody>
      </p:sp>
      <p:sp>
        <p:nvSpPr>
          <p:cNvPr id="4" name="Slide Number Placeholder 3"/>
          <p:cNvSpPr>
            <a:spLocks noGrp="1"/>
          </p:cNvSpPr>
          <p:nvPr>
            <p:ph type="sldNum" sz="quarter" idx="12"/>
          </p:nvPr>
        </p:nvSpPr>
        <p:spPr/>
        <p:txBody>
          <a:bodyPr/>
          <a:lstStyle/>
          <a:p>
            <a:fld id="{48A028EF-D103-4C28-9A2D-9D4A318C56C1}" type="slidenum">
              <a:rPr lang="en-US" smtClean="0"/>
              <a:pPr/>
              <a:t>26</a:t>
            </a:fld>
            <a:endParaRPr lang="en-US"/>
          </a:p>
        </p:txBody>
      </p:sp>
      <p:pic>
        <p:nvPicPr>
          <p:cNvPr id="6" name="Picture 5" descr="DowningFaceDisembodiedCleanedUp.jpg"/>
          <p:cNvPicPr>
            <a:picLocks noChangeAspect="1"/>
          </p:cNvPicPr>
          <p:nvPr/>
        </p:nvPicPr>
        <p:blipFill>
          <a:blip r:embed="rId3" cstate="print"/>
          <a:stretch>
            <a:fillRect/>
          </a:stretch>
        </p:blipFill>
        <p:spPr>
          <a:xfrm>
            <a:off x="7315200" y="0"/>
            <a:ext cx="1956099" cy="251921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533400" y="1409371"/>
            <a:ext cx="8153400" cy="5448629"/>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sz="6000" dirty="0" smtClean="0"/>
              <a:t>It Is Finished!</a:t>
            </a:r>
            <a:endParaRPr lang="en-US" sz="6000" dirty="0"/>
          </a:p>
        </p:txBody>
      </p:sp>
      <p:sp>
        <p:nvSpPr>
          <p:cNvPr id="3" name="Footer Placeholder 2"/>
          <p:cNvSpPr>
            <a:spLocks noGrp="1"/>
          </p:cNvSpPr>
          <p:nvPr>
            <p:ph type="ftr" sz="quarter" idx="11"/>
          </p:nvPr>
        </p:nvSpPr>
        <p:spPr>
          <a:xfrm>
            <a:off x="2743200" y="6356350"/>
            <a:ext cx="2895600" cy="365125"/>
          </a:xfrm>
        </p:spPr>
        <p:txBody>
          <a:bodyPr/>
          <a:lstStyle/>
          <a:p>
            <a:r>
              <a:rPr lang="en-US" smtClean="0"/>
              <a:t>© 2015 R. Schneider</a:t>
            </a:r>
            <a:endParaRPr lang="en-US"/>
          </a:p>
        </p:txBody>
      </p:sp>
      <p:sp>
        <p:nvSpPr>
          <p:cNvPr id="4" name="Slide Number Placeholder 3"/>
          <p:cNvSpPr>
            <a:spLocks noGrp="1"/>
          </p:cNvSpPr>
          <p:nvPr>
            <p:ph type="sldNum" sz="quarter" idx="12"/>
          </p:nvPr>
        </p:nvSpPr>
        <p:spPr/>
        <p:txBody>
          <a:bodyPr/>
          <a:lstStyle/>
          <a:p>
            <a:fld id="{48A028EF-D103-4C28-9A2D-9D4A318C56C1}" type="slidenum">
              <a:rPr lang="en-US" smtClean="0"/>
              <a:pPr/>
              <a:t>27</a:t>
            </a:fld>
            <a:endParaRPr lang="en-US"/>
          </a:p>
        </p:txBody>
      </p:sp>
      <p:pic>
        <p:nvPicPr>
          <p:cNvPr id="6" name="Picture 5" descr="DowningFaceDisembodiedCleanedUp.jpg"/>
          <p:cNvPicPr>
            <a:picLocks noChangeAspect="1"/>
          </p:cNvPicPr>
          <p:nvPr/>
        </p:nvPicPr>
        <p:blipFill>
          <a:blip r:embed="rId3" cstate="print"/>
          <a:stretch>
            <a:fillRect/>
          </a:stretch>
        </p:blipFill>
        <p:spPr>
          <a:xfrm>
            <a:off x="5257800" y="2682009"/>
            <a:ext cx="3124200" cy="402359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Unconditional Love</a:t>
            </a:r>
            <a:br>
              <a:rPr lang="en-US" dirty="0" smtClean="0"/>
            </a:br>
            <a:r>
              <a:rPr lang="en-US" dirty="0" smtClean="0"/>
              <a:t>With Conditional Acceptance</a:t>
            </a:r>
            <a:endParaRPr lang="en-US" dirty="0"/>
          </a:p>
        </p:txBody>
      </p:sp>
      <p:sp>
        <p:nvSpPr>
          <p:cNvPr id="3" name="Footer Placeholder 2"/>
          <p:cNvSpPr>
            <a:spLocks noGrp="1"/>
          </p:cNvSpPr>
          <p:nvPr>
            <p:ph type="ftr" sz="quarter" idx="11"/>
          </p:nvPr>
        </p:nvSpPr>
        <p:spPr/>
        <p:txBody>
          <a:bodyPr/>
          <a:lstStyle/>
          <a:p>
            <a:r>
              <a:rPr lang="en-US" smtClean="0"/>
              <a:t>© 2015 R. Schneider</a:t>
            </a:r>
            <a:endParaRPr lang="en-US"/>
          </a:p>
        </p:txBody>
      </p:sp>
      <p:sp>
        <p:nvSpPr>
          <p:cNvPr id="4" name="Slide Number Placeholder 3"/>
          <p:cNvSpPr>
            <a:spLocks noGrp="1"/>
          </p:cNvSpPr>
          <p:nvPr>
            <p:ph type="sldNum" sz="quarter" idx="12"/>
          </p:nvPr>
        </p:nvSpPr>
        <p:spPr/>
        <p:txBody>
          <a:bodyPr/>
          <a:lstStyle/>
          <a:p>
            <a:fld id="{48A028EF-D103-4C28-9A2D-9D4A318C56C1}" type="slidenum">
              <a:rPr lang="en-US" smtClean="0"/>
              <a:pPr/>
              <a:t>28</a:t>
            </a:fld>
            <a:endParaRPr lang="en-US"/>
          </a:p>
        </p:txBody>
      </p:sp>
      <p:pic>
        <p:nvPicPr>
          <p:cNvPr id="63490" name="Picture 2"/>
          <p:cNvPicPr>
            <a:picLocks noChangeAspect="1" noChangeArrowheads="1"/>
          </p:cNvPicPr>
          <p:nvPr/>
        </p:nvPicPr>
        <p:blipFill>
          <a:blip r:embed="rId2" cstate="print"/>
          <a:srcRect/>
          <a:stretch>
            <a:fillRect/>
          </a:stretch>
        </p:blipFill>
        <p:spPr bwMode="auto">
          <a:xfrm>
            <a:off x="228600" y="1447800"/>
            <a:ext cx="8879940" cy="50292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a:stretch>
            <a:fillRect/>
          </a:stretch>
        </p:blipFill>
        <p:spPr bwMode="auto">
          <a:xfrm>
            <a:off x="914400" y="1337770"/>
            <a:ext cx="7467600" cy="552023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Opening The Door</a:t>
            </a:r>
            <a:endParaRPr lang="en-US" dirty="0"/>
          </a:p>
        </p:txBody>
      </p:sp>
      <p:sp>
        <p:nvSpPr>
          <p:cNvPr id="3" name="Footer Placeholder 2"/>
          <p:cNvSpPr>
            <a:spLocks noGrp="1"/>
          </p:cNvSpPr>
          <p:nvPr>
            <p:ph type="ftr" sz="quarter" idx="11"/>
          </p:nvPr>
        </p:nvSpPr>
        <p:spPr/>
        <p:txBody>
          <a:bodyPr/>
          <a:lstStyle/>
          <a:p>
            <a:r>
              <a:rPr lang="en-US" smtClean="0"/>
              <a:t>© 2015 R. Schneider</a:t>
            </a:r>
            <a:endParaRPr lang="en-US"/>
          </a:p>
        </p:txBody>
      </p:sp>
      <p:sp>
        <p:nvSpPr>
          <p:cNvPr id="4" name="Slide Number Placeholder 3"/>
          <p:cNvSpPr>
            <a:spLocks noGrp="1"/>
          </p:cNvSpPr>
          <p:nvPr>
            <p:ph type="sldNum" sz="quarter" idx="12"/>
          </p:nvPr>
        </p:nvSpPr>
        <p:spPr/>
        <p:txBody>
          <a:bodyPr/>
          <a:lstStyle/>
          <a:p>
            <a:fld id="{48A028EF-D103-4C28-9A2D-9D4A318C56C1}" type="slidenum">
              <a:rPr lang="en-US" smtClean="0"/>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229600" cy="1143000"/>
          </a:xfrm>
        </p:spPr>
        <p:txBody>
          <a:bodyPr>
            <a:normAutofit/>
          </a:bodyPr>
          <a:lstStyle/>
          <a:p>
            <a:r>
              <a:rPr lang="en-US" sz="5400" dirty="0" smtClean="0"/>
              <a:t>The Path We've Traveled</a:t>
            </a:r>
            <a:endParaRPr lang="en-US" sz="5400" dirty="0"/>
          </a:p>
        </p:txBody>
      </p:sp>
      <p:sp>
        <p:nvSpPr>
          <p:cNvPr id="3" name="Content Placeholder 2"/>
          <p:cNvSpPr>
            <a:spLocks noGrp="1"/>
          </p:cNvSpPr>
          <p:nvPr>
            <p:ph idx="1"/>
          </p:nvPr>
        </p:nvSpPr>
        <p:spPr>
          <a:xfrm>
            <a:off x="685800" y="1874837"/>
            <a:ext cx="8229600" cy="4525963"/>
          </a:xfrm>
        </p:spPr>
        <p:txBody>
          <a:bodyPr>
            <a:normAutofit fontScale="92500" lnSpcReduction="10000"/>
          </a:bodyPr>
          <a:lstStyle/>
          <a:p>
            <a:r>
              <a:rPr lang="en-US" sz="3600" dirty="0" smtClean="0"/>
              <a:t>Religion —&gt; Science —&gt; History—&gt;Image</a:t>
            </a:r>
          </a:p>
          <a:p>
            <a:r>
              <a:rPr lang="en-US" sz="4800" dirty="0" smtClean="0"/>
              <a:t>TODAY</a:t>
            </a:r>
          </a:p>
          <a:p>
            <a:pPr lvl="1"/>
            <a:r>
              <a:rPr lang="en-US" sz="3200" dirty="0" smtClean="0"/>
              <a:t>Weighing the Evidence</a:t>
            </a:r>
          </a:p>
          <a:p>
            <a:pPr lvl="1"/>
            <a:r>
              <a:rPr lang="en-US" sz="3200" dirty="0" smtClean="0"/>
              <a:t>Russ </a:t>
            </a:r>
            <a:r>
              <a:rPr lang="en-US" sz="3200" dirty="0" err="1" smtClean="0"/>
              <a:t>Breaut's</a:t>
            </a:r>
            <a:r>
              <a:rPr lang="en-US" sz="3200" dirty="0" smtClean="0"/>
              <a:t> Christian Perspective</a:t>
            </a:r>
          </a:p>
          <a:p>
            <a:pPr lvl="1"/>
            <a:r>
              <a:rPr lang="en-US" sz="3200" dirty="0" smtClean="0"/>
              <a:t>Thoughts For The Future</a:t>
            </a:r>
          </a:p>
          <a:p>
            <a:pPr lvl="2"/>
            <a:r>
              <a:rPr lang="en-US" sz="3200" dirty="0" smtClean="0"/>
              <a:t>New Results</a:t>
            </a:r>
          </a:p>
          <a:p>
            <a:pPr lvl="2"/>
            <a:r>
              <a:rPr lang="en-US" sz="3200" dirty="0" smtClean="0"/>
              <a:t>Where Things Might Go</a:t>
            </a:r>
          </a:p>
          <a:p>
            <a:pPr lvl="1"/>
            <a:r>
              <a:rPr lang="en-US" sz="3200" dirty="0" smtClean="0"/>
              <a:t>The Final Challenge</a:t>
            </a:r>
            <a:endParaRPr lang="en-US" sz="3200" dirty="0"/>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owningFaceDisembodiedCleanedUp.jpg"/>
          <p:cNvPicPr>
            <a:picLocks noChangeAspect="1"/>
          </p:cNvPicPr>
          <p:nvPr/>
        </p:nvPicPr>
        <p:blipFill>
          <a:blip r:embed="rId2" cstate="print"/>
          <a:stretch>
            <a:fillRect/>
          </a:stretch>
        </p:blipFill>
        <p:spPr>
          <a:xfrm>
            <a:off x="675043" y="1295400"/>
            <a:ext cx="3973157" cy="5116946"/>
          </a:xfrm>
          <a:prstGeom prst="rect">
            <a:avLst/>
          </a:prstGeom>
        </p:spPr>
      </p:pic>
      <p:sp>
        <p:nvSpPr>
          <p:cNvPr id="5" name="Title 4"/>
          <p:cNvSpPr>
            <a:spLocks noGrp="1"/>
          </p:cNvSpPr>
          <p:nvPr>
            <p:ph type="title"/>
          </p:nvPr>
        </p:nvSpPr>
        <p:spPr>
          <a:xfrm>
            <a:off x="990600" y="304800"/>
            <a:ext cx="8229600" cy="1143000"/>
          </a:xfrm>
        </p:spPr>
        <p:txBody>
          <a:bodyPr/>
          <a:lstStyle/>
          <a:p>
            <a:r>
              <a:rPr lang="en-US" dirty="0" smtClean="0"/>
              <a:t>Seven Powerful Theological Proofs</a:t>
            </a:r>
            <a:endParaRPr lang="en-US" dirty="0"/>
          </a:p>
        </p:txBody>
      </p:sp>
      <p:sp>
        <p:nvSpPr>
          <p:cNvPr id="11" name="Content Placeholder 10"/>
          <p:cNvSpPr>
            <a:spLocks noGrp="1"/>
          </p:cNvSpPr>
          <p:nvPr>
            <p:ph sz="half" idx="2"/>
          </p:nvPr>
        </p:nvSpPr>
        <p:spPr>
          <a:xfrm>
            <a:off x="4648200" y="1219200"/>
            <a:ext cx="4495800" cy="5638800"/>
          </a:xfrm>
        </p:spPr>
        <p:txBody>
          <a:bodyPr>
            <a:normAutofit fontScale="92500" lnSpcReduction="10000"/>
          </a:bodyPr>
          <a:lstStyle/>
          <a:p>
            <a:r>
              <a:rPr lang="en-US" dirty="0" smtClean="0"/>
              <a:t>It Remains A Mystery</a:t>
            </a:r>
          </a:p>
          <a:p>
            <a:r>
              <a:rPr lang="en-US" dirty="0" smtClean="0"/>
              <a:t>When Is A Scorch NOT A Scorch?</a:t>
            </a:r>
          </a:p>
          <a:p>
            <a:r>
              <a:rPr lang="en-US" dirty="0" smtClean="0"/>
              <a:t>The Witness — There Must Be Three Witnesses</a:t>
            </a:r>
          </a:p>
          <a:p>
            <a:r>
              <a:rPr lang="en-US" dirty="0" smtClean="0"/>
              <a:t>The Shroud Is A RECEIPT — A Proof Of Purchase</a:t>
            </a:r>
          </a:p>
          <a:p>
            <a:r>
              <a:rPr lang="en-US" dirty="0" smtClean="0"/>
              <a:t>It Is Fine Linen Suitable For A High Priest About To Enter The Holy of Holies</a:t>
            </a:r>
          </a:p>
          <a:p>
            <a:r>
              <a:rPr lang="en-US" dirty="0" smtClean="0"/>
              <a:t>Transformation!</a:t>
            </a:r>
          </a:p>
          <a:p>
            <a:r>
              <a:rPr lang="en-US" dirty="0" smtClean="0"/>
              <a:t>The Face — We Are Totally Accepted In Christ</a:t>
            </a:r>
            <a:endParaRPr lang="en-US" dirty="0"/>
          </a:p>
        </p:txBody>
      </p:sp>
      <p:sp>
        <p:nvSpPr>
          <p:cNvPr id="3" name="Footer Placeholder 2"/>
          <p:cNvSpPr>
            <a:spLocks noGrp="1"/>
          </p:cNvSpPr>
          <p:nvPr>
            <p:ph type="ftr" sz="quarter" idx="11"/>
          </p:nvPr>
        </p:nvSpPr>
        <p:spPr/>
        <p:txBody>
          <a:bodyPr/>
          <a:lstStyle/>
          <a:p>
            <a:r>
              <a:rPr lang="en-US" smtClean="0"/>
              <a:t>© 2015 R. Schneider</a:t>
            </a:r>
            <a:endParaRPr lang="en-US"/>
          </a:p>
        </p:txBody>
      </p:sp>
      <p:sp>
        <p:nvSpPr>
          <p:cNvPr id="4" name="Slide Number Placeholder 3"/>
          <p:cNvSpPr>
            <a:spLocks noGrp="1"/>
          </p:cNvSpPr>
          <p:nvPr>
            <p:ph type="sldNum" sz="quarter" idx="12"/>
          </p:nvPr>
        </p:nvSpPr>
        <p:spPr/>
        <p:txBody>
          <a:bodyPr/>
          <a:lstStyle/>
          <a:p>
            <a:fld id="{48A028EF-D103-4C28-9A2D-9D4A318C56C1}" type="slidenum">
              <a:rPr lang="en-US" smtClean="0"/>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 2015 R. Schneider</a:t>
            </a:r>
            <a:endParaRPr lang="en-US"/>
          </a:p>
        </p:txBody>
      </p:sp>
      <p:sp>
        <p:nvSpPr>
          <p:cNvPr id="6" name="Slide Number Placeholder 5"/>
          <p:cNvSpPr>
            <a:spLocks noGrp="1"/>
          </p:cNvSpPr>
          <p:nvPr>
            <p:ph type="sldNum" sz="quarter" idx="12"/>
          </p:nvPr>
        </p:nvSpPr>
        <p:spPr/>
        <p:txBody>
          <a:bodyPr/>
          <a:lstStyle/>
          <a:p>
            <a:fld id="{48A028EF-D103-4C28-9A2D-9D4A318C56C1}" type="slidenum">
              <a:rPr lang="en-US" smtClean="0"/>
              <a:pPr/>
              <a:t>31</a:t>
            </a:fld>
            <a:endParaRPr lang="en-US"/>
          </a:p>
        </p:txBody>
      </p:sp>
      <p:sp>
        <p:nvSpPr>
          <p:cNvPr id="7" name="TextBox 6"/>
          <p:cNvSpPr txBox="1"/>
          <p:nvPr/>
        </p:nvSpPr>
        <p:spPr>
          <a:xfrm>
            <a:off x="0" y="2362200"/>
            <a:ext cx="9753600" cy="1538883"/>
          </a:xfrm>
          <a:prstGeom prst="rect">
            <a:avLst/>
          </a:prstGeom>
          <a:noFill/>
        </p:spPr>
        <p:txBody>
          <a:bodyPr wrap="square" rtlCol="0">
            <a:spAutoFit/>
          </a:bodyPr>
          <a:lstStyle/>
          <a:p>
            <a:pPr algn="ctr"/>
            <a:r>
              <a:rPr lang="en-US" sz="5400" dirty="0" smtClean="0"/>
              <a:t>Time For A Short Intermission</a:t>
            </a:r>
          </a:p>
          <a:p>
            <a:pPr algn="ctr"/>
            <a:r>
              <a:rPr lang="en-US" sz="4000" dirty="0" smtClean="0"/>
              <a:t>Come Back In Ten Minutes </a:t>
            </a:r>
            <a:endParaRPr lang="en-US" sz="40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95400" y="1295400"/>
            <a:ext cx="7772400" cy="1470025"/>
          </a:xfrm>
        </p:spPr>
        <p:txBody>
          <a:bodyPr>
            <a:normAutofit/>
          </a:bodyPr>
          <a:lstStyle/>
          <a:p>
            <a:r>
              <a:rPr lang="en-US" sz="6000" dirty="0" smtClean="0"/>
              <a:t>Death &amp; Resurrection</a:t>
            </a:r>
            <a:endParaRPr lang="en-US" sz="6000" dirty="0"/>
          </a:p>
        </p:txBody>
      </p:sp>
      <p:sp>
        <p:nvSpPr>
          <p:cNvPr id="5" name="Subtitle 4"/>
          <p:cNvSpPr>
            <a:spLocks noGrp="1"/>
          </p:cNvSpPr>
          <p:nvPr>
            <p:ph type="subTitle" idx="1"/>
          </p:nvPr>
        </p:nvSpPr>
        <p:spPr>
          <a:xfrm>
            <a:off x="0" y="3048000"/>
            <a:ext cx="9144000" cy="1752600"/>
          </a:xfrm>
        </p:spPr>
        <p:txBody>
          <a:bodyPr>
            <a:noAutofit/>
          </a:bodyPr>
          <a:lstStyle/>
          <a:p>
            <a:r>
              <a:rPr lang="en-US" sz="4400" dirty="0" smtClean="0"/>
              <a:t>The Shroud Clearly Shows Death</a:t>
            </a:r>
          </a:p>
          <a:p>
            <a:r>
              <a:rPr lang="en-US" sz="4400" dirty="0" smtClean="0"/>
              <a:t>BUT</a:t>
            </a:r>
          </a:p>
          <a:p>
            <a:r>
              <a:rPr lang="en-US" sz="4400" dirty="0" smtClean="0"/>
              <a:t>Does It Also Show Resurrection?</a:t>
            </a:r>
            <a:endParaRPr lang="en-US" sz="4400" dirty="0"/>
          </a:p>
        </p:txBody>
      </p:sp>
      <p:sp>
        <p:nvSpPr>
          <p:cNvPr id="2" name="Footer Placeholder 1"/>
          <p:cNvSpPr>
            <a:spLocks noGrp="1"/>
          </p:cNvSpPr>
          <p:nvPr>
            <p:ph type="ftr" sz="quarter" idx="11"/>
          </p:nvPr>
        </p:nvSpPr>
        <p:spPr/>
        <p:txBody>
          <a:bodyPr/>
          <a:lstStyle/>
          <a:p>
            <a:r>
              <a:rPr lang="en-US" smtClean="0"/>
              <a:t>©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457200"/>
            <a:ext cx="8229600" cy="1143000"/>
          </a:xfrm>
        </p:spPr>
        <p:txBody>
          <a:bodyPr>
            <a:normAutofit fontScale="90000"/>
          </a:bodyPr>
          <a:lstStyle/>
          <a:p>
            <a:r>
              <a:rPr lang="en-US" sz="5400" dirty="0" smtClean="0"/>
              <a:t>Remember</a:t>
            </a:r>
            <a:br>
              <a:rPr lang="en-US" sz="5400" dirty="0" smtClean="0"/>
            </a:br>
            <a:r>
              <a:rPr lang="en-US" sz="5400" dirty="0" smtClean="0"/>
              <a:t>Two </a:t>
            </a:r>
            <a:r>
              <a:rPr lang="en-US" sz="5400" dirty="0" smtClean="0"/>
              <a:t>Kinds Of </a:t>
            </a:r>
            <a:r>
              <a:rPr lang="en-US" sz="5400" dirty="0" smtClean="0"/>
              <a:t>Miracles?</a:t>
            </a:r>
            <a:endParaRPr lang="en-US" sz="5400" dirty="0"/>
          </a:p>
        </p:txBody>
      </p:sp>
      <p:sp>
        <p:nvSpPr>
          <p:cNvPr id="5" name="Content Placeholder 4"/>
          <p:cNvSpPr>
            <a:spLocks noGrp="1"/>
          </p:cNvSpPr>
          <p:nvPr>
            <p:ph idx="1"/>
          </p:nvPr>
        </p:nvSpPr>
        <p:spPr>
          <a:xfrm>
            <a:off x="533400" y="1828800"/>
            <a:ext cx="8229600" cy="4525963"/>
          </a:xfrm>
        </p:spPr>
        <p:txBody>
          <a:bodyPr/>
          <a:lstStyle/>
          <a:p>
            <a:r>
              <a:rPr lang="en-US" dirty="0" smtClean="0"/>
              <a:t>Miracles of the First Kind</a:t>
            </a:r>
          </a:p>
          <a:p>
            <a:pPr lvl="1"/>
            <a:r>
              <a:rPr lang="en-US" dirty="0" smtClean="0"/>
              <a:t>Supernatural intervention transcending nature</a:t>
            </a:r>
          </a:p>
          <a:p>
            <a:pPr lvl="1"/>
            <a:r>
              <a:rPr lang="en-US" dirty="0" smtClean="0"/>
              <a:t>Genesis 1:3 </a:t>
            </a:r>
            <a:r>
              <a:rPr lang="en-US" baseline="30000" dirty="0" smtClean="0"/>
              <a:t>3 </a:t>
            </a:r>
            <a:r>
              <a:rPr lang="en-US" dirty="0" smtClean="0"/>
              <a:t>Then God said, “Let there be light”; and there was light</a:t>
            </a:r>
            <a:r>
              <a:rPr lang="en-US" dirty="0" smtClean="0"/>
              <a:t>.  (RESURRECTION?)</a:t>
            </a:r>
            <a:endParaRPr lang="en-US" dirty="0" smtClean="0"/>
          </a:p>
          <a:p>
            <a:r>
              <a:rPr lang="en-US" dirty="0" smtClean="0"/>
              <a:t>Miracles of the Second Kind</a:t>
            </a:r>
          </a:p>
          <a:p>
            <a:pPr lvl="1"/>
            <a:r>
              <a:rPr lang="en-US" dirty="0" smtClean="0"/>
              <a:t>A "miraculous result" occurs due to a combination of a large number of individually improbable events which produce an unlikely but spiritually meaningful </a:t>
            </a:r>
            <a:r>
              <a:rPr lang="en-US" dirty="0" smtClean="0"/>
              <a:t>result (IMAGE?)</a:t>
            </a:r>
            <a:endParaRPr lang="en-US" dirty="0"/>
          </a:p>
        </p:txBody>
      </p:sp>
      <p:sp>
        <p:nvSpPr>
          <p:cNvPr id="2" name="Footer Placeholder 1"/>
          <p:cNvSpPr>
            <a:spLocks noGrp="1"/>
          </p:cNvSpPr>
          <p:nvPr>
            <p:ph type="ftr" sz="quarter" idx="11"/>
          </p:nvPr>
        </p:nvSpPr>
        <p:spPr/>
        <p:txBody>
          <a:bodyPr/>
          <a:lstStyle/>
          <a:p>
            <a:r>
              <a:rPr lang="en-US" smtClean="0"/>
              <a:t>An Enduring Mystery ©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Two Presentations</a:t>
            </a:r>
            <a:endParaRPr lang="en-US" dirty="0"/>
          </a:p>
        </p:txBody>
      </p:sp>
      <p:sp>
        <p:nvSpPr>
          <p:cNvPr id="8" name="Content Placeholder 7"/>
          <p:cNvSpPr>
            <a:spLocks noGrp="1"/>
          </p:cNvSpPr>
          <p:nvPr>
            <p:ph idx="1"/>
          </p:nvPr>
        </p:nvSpPr>
        <p:spPr>
          <a:xfrm>
            <a:off x="457200" y="1371600"/>
            <a:ext cx="8229600" cy="4525963"/>
          </a:xfrm>
        </p:spPr>
        <p:txBody>
          <a:bodyPr>
            <a:normAutofit/>
          </a:bodyPr>
          <a:lstStyle/>
          <a:p>
            <a:r>
              <a:rPr lang="en-US" dirty="0" smtClean="0"/>
              <a:t>From The October 2014 St. Lewis Conference</a:t>
            </a:r>
          </a:p>
          <a:p>
            <a:pPr lvl="1"/>
            <a:r>
              <a:rPr lang="en-US" dirty="0" smtClean="0"/>
              <a:t>Robert </a:t>
            </a:r>
            <a:r>
              <a:rPr lang="en-US" dirty="0" smtClean="0"/>
              <a:t>A. Rucker's </a:t>
            </a:r>
            <a:r>
              <a:rPr lang="en-US" dirty="0" smtClean="0"/>
              <a:t>Paper, </a:t>
            </a:r>
            <a:r>
              <a:rPr lang="en-US" dirty="0" smtClean="0"/>
              <a:t>"MCNP Analysis of Neutrons Released from Jesus' Body in the </a:t>
            </a:r>
            <a:r>
              <a:rPr lang="en-US" dirty="0" smtClean="0"/>
              <a:t>Resurrection" and (Miracle of the First Kind?)</a:t>
            </a:r>
          </a:p>
          <a:p>
            <a:pPr lvl="1"/>
            <a:r>
              <a:rPr lang="en-US" dirty="0" smtClean="0"/>
              <a:t>D.S. Spicer and E .T. </a:t>
            </a:r>
            <a:r>
              <a:rPr lang="en-US" dirty="0" err="1" smtClean="0"/>
              <a:t>Toton's</a:t>
            </a:r>
            <a:r>
              <a:rPr lang="en-US" dirty="0" smtClean="0"/>
              <a:t> Paper, "Electric </a:t>
            </a:r>
            <a:r>
              <a:rPr lang="en-US" dirty="0" smtClean="0"/>
              <a:t>Charge Separation as the Mechanism for Image </a:t>
            </a:r>
            <a:r>
              <a:rPr lang="en-US" dirty="0" smtClean="0"/>
              <a:t>Formation on </a:t>
            </a:r>
            <a:r>
              <a:rPr lang="en-US" dirty="0" smtClean="0"/>
              <a:t>the Shroud of Turin: A Natural </a:t>
            </a:r>
            <a:r>
              <a:rPr lang="en-US" dirty="0" smtClean="0"/>
              <a:t>Mechanism" (Miracle of the Second Kind?)</a:t>
            </a:r>
            <a:endParaRPr lang="en-US" dirty="0" smtClean="0"/>
          </a:p>
          <a:p>
            <a:pPr lvl="1"/>
            <a:endParaRPr lang="en-US" dirty="0" smtClean="0"/>
          </a:p>
          <a:p>
            <a:pPr lvl="1"/>
            <a:endParaRPr lang="en-US" dirty="0"/>
          </a:p>
        </p:txBody>
      </p:sp>
      <p:sp>
        <p:nvSpPr>
          <p:cNvPr id="5" name="Footer Placeholder 4"/>
          <p:cNvSpPr>
            <a:spLocks noGrp="1"/>
          </p:cNvSpPr>
          <p:nvPr>
            <p:ph type="ftr" sz="quarter" idx="11"/>
          </p:nvPr>
        </p:nvSpPr>
        <p:spPr/>
        <p:txBody>
          <a:bodyPr/>
          <a:lstStyle/>
          <a:p>
            <a:r>
              <a:rPr lang="en-US" smtClean="0"/>
              <a:t>© 2015 R. Schneider</a:t>
            </a:r>
            <a:endParaRPr lang="en-US"/>
          </a:p>
        </p:txBody>
      </p:sp>
      <p:sp>
        <p:nvSpPr>
          <p:cNvPr id="6" name="Slide Number Placeholder 5"/>
          <p:cNvSpPr>
            <a:spLocks noGrp="1"/>
          </p:cNvSpPr>
          <p:nvPr>
            <p:ph type="sldNum" sz="quarter" idx="12"/>
          </p:nvPr>
        </p:nvSpPr>
        <p:spPr/>
        <p:txBody>
          <a:bodyPr/>
          <a:lstStyle/>
          <a:p>
            <a:fld id="{48A028EF-D103-4C28-9A2D-9D4A318C56C1}" type="slidenum">
              <a:rPr lang="en-US" smtClean="0"/>
              <a:pPr/>
              <a:t>34</a:t>
            </a:fld>
            <a:endParaRPr lang="en-US"/>
          </a:p>
        </p:txBody>
      </p:sp>
      <p:sp>
        <p:nvSpPr>
          <p:cNvPr id="9" name="TextBox 8"/>
          <p:cNvSpPr txBox="1"/>
          <p:nvPr/>
        </p:nvSpPr>
        <p:spPr>
          <a:xfrm>
            <a:off x="914400" y="5181600"/>
            <a:ext cx="7239000" cy="1200329"/>
          </a:xfrm>
          <a:prstGeom prst="rect">
            <a:avLst/>
          </a:prstGeom>
          <a:noFill/>
        </p:spPr>
        <p:txBody>
          <a:bodyPr wrap="square" rtlCol="0">
            <a:spAutoFit/>
          </a:bodyPr>
          <a:lstStyle/>
          <a:p>
            <a:r>
              <a:rPr lang="en-US" dirty="0" smtClean="0"/>
              <a:t>Images from the two papers at the St. Louis Shroud Conference of October 2014 have been 'liberated' and in some cases color inverted for display purposes to give you a summary of the papers.  You can </a:t>
            </a:r>
            <a:r>
              <a:rPr lang="en-US" dirty="0" smtClean="0"/>
              <a:t>find links to the papers at </a:t>
            </a:r>
            <a:r>
              <a:rPr lang="en-US" dirty="0" smtClean="0">
                <a:hlinkClick r:id="rId2"/>
              </a:rPr>
              <a:t>http://</a:t>
            </a:r>
            <a:r>
              <a:rPr lang="en-US" dirty="0" smtClean="0">
                <a:hlinkClick r:id="rId2"/>
              </a:rPr>
              <a:t>www.shroud.com/stlouis.htm</a:t>
            </a:r>
            <a:r>
              <a:rPr lang="en-US" dirty="0" smtClean="0"/>
              <a:t> </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8229600" cy="1143000"/>
          </a:xfrm>
        </p:spPr>
        <p:txBody>
          <a:bodyPr>
            <a:normAutofit fontScale="90000"/>
          </a:bodyPr>
          <a:lstStyle/>
          <a:p>
            <a:r>
              <a:rPr lang="en-US" dirty="0" smtClean="0"/>
              <a:t>A Miracle of the First Kind?</a:t>
            </a:r>
            <a:br>
              <a:rPr lang="en-US" dirty="0" smtClean="0"/>
            </a:br>
            <a:r>
              <a:rPr lang="en-US" dirty="0" smtClean="0"/>
              <a:t>Neutron Flux Causes C</a:t>
            </a:r>
            <a:r>
              <a:rPr lang="en-US" baseline="30000" dirty="0" smtClean="0"/>
              <a:t>14  </a:t>
            </a:r>
            <a:r>
              <a:rPr lang="en-US" dirty="0" smtClean="0"/>
              <a:t> </a:t>
            </a:r>
            <a:r>
              <a:rPr lang="en-US" dirty="0" smtClean="0"/>
              <a:t>Enrichment</a:t>
            </a:r>
            <a:endParaRPr lang="en-US" dirty="0"/>
          </a:p>
        </p:txBody>
      </p:sp>
      <p:pic>
        <p:nvPicPr>
          <p:cNvPr id="7" name="Content Placeholder 6" descr="NeutronsI.png"/>
          <p:cNvPicPr>
            <a:picLocks noGrp="1" noChangeAspect="1"/>
          </p:cNvPicPr>
          <p:nvPr>
            <p:ph idx="1"/>
          </p:nvPr>
        </p:nvPicPr>
        <p:blipFill>
          <a:blip r:embed="rId2" cstate="print"/>
          <a:stretch>
            <a:fillRect/>
          </a:stretch>
        </p:blipFill>
        <p:spPr>
          <a:xfrm>
            <a:off x="1313164" y="1600200"/>
            <a:ext cx="6517672" cy="4525963"/>
          </a:xfrm>
        </p:spPr>
      </p:pic>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35</a:t>
            </a:fld>
            <a:endParaRPr lang="en-US"/>
          </a:p>
        </p:txBody>
      </p:sp>
      <p:sp>
        <p:nvSpPr>
          <p:cNvPr id="8" name="TextBox 7"/>
          <p:cNvSpPr txBox="1"/>
          <p:nvPr/>
        </p:nvSpPr>
        <p:spPr>
          <a:xfrm>
            <a:off x="533400" y="6096000"/>
            <a:ext cx="8382000" cy="523220"/>
          </a:xfrm>
          <a:prstGeom prst="rect">
            <a:avLst/>
          </a:prstGeom>
          <a:noFill/>
        </p:spPr>
        <p:txBody>
          <a:bodyPr wrap="square" rtlCol="0">
            <a:spAutoFit/>
          </a:bodyPr>
          <a:lstStyle/>
          <a:p>
            <a:r>
              <a:rPr lang="en-US" sz="1400" dirty="0" smtClean="0"/>
              <a:t>Slides from Robert A. </a:t>
            </a:r>
            <a:r>
              <a:rPr lang="en-US" sz="1400" dirty="0" smtClean="0"/>
              <a:t>Rucker's Paper "</a:t>
            </a:r>
            <a:r>
              <a:rPr lang="en-US" sz="1400" dirty="0" smtClean="0"/>
              <a:t>MCNP Analysis of Neutrons </a:t>
            </a:r>
            <a:r>
              <a:rPr lang="en-US" sz="1400" dirty="0" smtClean="0"/>
              <a:t>Released </a:t>
            </a:r>
            <a:r>
              <a:rPr lang="en-US" sz="1400" dirty="0" smtClean="0"/>
              <a:t>from </a:t>
            </a:r>
            <a:r>
              <a:rPr lang="en-US" sz="1400" dirty="0" smtClean="0"/>
              <a:t>Jesus' Body </a:t>
            </a:r>
            <a:r>
              <a:rPr lang="en-US" sz="1400" dirty="0" smtClean="0"/>
              <a:t>in </a:t>
            </a:r>
            <a:r>
              <a:rPr lang="en-US" sz="1400" dirty="0" smtClean="0"/>
              <a:t>the Resurrection"</a:t>
            </a:r>
            <a:endParaRPr lang="en-US" sz="1400" dirty="0" smtClean="0"/>
          </a:p>
          <a:p>
            <a:endParaRPr lang="en-US" sz="1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reeMysteriesI.png"/>
          <p:cNvPicPr>
            <a:picLocks noChangeAspect="1"/>
          </p:cNvPicPr>
          <p:nvPr/>
        </p:nvPicPr>
        <p:blipFill>
          <a:blip r:embed="rId2" cstate="print"/>
          <a:stretch>
            <a:fillRect/>
          </a:stretch>
        </p:blipFill>
        <p:spPr>
          <a:xfrm>
            <a:off x="457200" y="1219200"/>
            <a:ext cx="8175510" cy="5411292"/>
          </a:xfrm>
          <a:prstGeom prst="rect">
            <a:avLst/>
          </a:prstGeom>
        </p:spPr>
      </p:pic>
      <p:sp>
        <p:nvSpPr>
          <p:cNvPr id="7" name="Title 6"/>
          <p:cNvSpPr>
            <a:spLocks noGrp="1"/>
          </p:cNvSpPr>
          <p:nvPr>
            <p:ph type="title"/>
          </p:nvPr>
        </p:nvSpPr>
        <p:spPr>
          <a:xfrm>
            <a:off x="304800" y="152400"/>
            <a:ext cx="9296400" cy="1143000"/>
          </a:xfrm>
        </p:spPr>
        <p:txBody>
          <a:bodyPr>
            <a:noAutofit/>
          </a:bodyPr>
          <a:lstStyle/>
          <a:p>
            <a:r>
              <a:rPr lang="en-US" sz="5400" dirty="0" smtClean="0"/>
              <a:t>How Do We Resolve These?</a:t>
            </a:r>
            <a:endParaRPr lang="en-US" sz="5400" dirty="0"/>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bjectiveI.png"/>
          <p:cNvPicPr>
            <a:picLocks noChangeAspect="1"/>
          </p:cNvPicPr>
          <p:nvPr/>
        </p:nvPicPr>
        <p:blipFill>
          <a:blip r:embed="rId2" cstate="print"/>
          <a:stretch>
            <a:fillRect/>
          </a:stretch>
        </p:blipFill>
        <p:spPr>
          <a:xfrm>
            <a:off x="228600" y="1371600"/>
            <a:ext cx="8573697" cy="5229955"/>
          </a:xfrm>
          <a:prstGeom prst="rect">
            <a:avLst/>
          </a:prstGeom>
        </p:spPr>
      </p:pic>
      <p:sp>
        <p:nvSpPr>
          <p:cNvPr id="2" name="Title 1"/>
          <p:cNvSpPr>
            <a:spLocks noGrp="1"/>
          </p:cNvSpPr>
          <p:nvPr>
            <p:ph type="title"/>
          </p:nvPr>
        </p:nvSpPr>
        <p:spPr>
          <a:xfrm>
            <a:off x="838200" y="304800"/>
            <a:ext cx="8229600" cy="1143000"/>
          </a:xfrm>
        </p:spPr>
        <p:txBody>
          <a:bodyPr/>
          <a:lstStyle/>
          <a:p>
            <a:r>
              <a:rPr lang="en-US" dirty="0" smtClean="0"/>
              <a:t>One Hypothesis To Solve Them All</a:t>
            </a:r>
            <a:endParaRPr lang="en-US" dirty="0"/>
          </a:p>
        </p:txBody>
      </p:sp>
      <p:sp>
        <p:nvSpPr>
          <p:cNvPr id="3" name="Footer Placeholder 2"/>
          <p:cNvSpPr>
            <a:spLocks noGrp="1"/>
          </p:cNvSpPr>
          <p:nvPr>
            <p:ph type="ftr" sz="quarter" idx="11"/>
          </p:nvPr>
        </p:nvSpPr>
        <p:spPr/>
        <p:txBody>
          <a:bodyPr/>
          <a:lstStyle/>
          <a:p>
            <a:r>
              <a:rPr lang="en-US" smtClean="0"/>
              <a:t>© 2015 R. Schneider</a:t>
            </a:r>
            <a:endParaRPr lang="en-US"/>
          </a:p>
        </p:txBody>
      </p:sp>
      <p:sp>
        <p:nvSpPr>
          <p:cNvPr id="4" name="Slide Number Placeholder 3"/>
          <p:cNvSpPr>
            <a:spLocks noGrp="1"/>
          </p:cNvSpPr>
          <p:nvPr>
            <p:ph type="sldNum" sz="quarter" idx="12"/>
          </p:nvPr>
        </p:nvSpPr>
        <p:spPr/>
        <p:txBody>
          <a:bodyPr/>
          <a:lstStyle/>
          <a:p>
            <a:fld id="{48A028EF-D103-4C28-9A2D-9D4A318C56C1}" type="slidenum">
              <a:rPr lang="en-US" smtClean="0"/>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3D Model of the Tomb</a:t>
            </a:r>
            <a:endParaRPr lang="en-US" dirty="0"/>
          </a:p>
        </p:txBody>
      </p:sp>
      <p:sp>
        <p:nvSpPr>
          <p:cNvPr id="3" name="Footer Placeholder 2"/>
          <p:cNvSpPr>
            <a:spLocks noGrp="1"/>
          </p:cNvSpPr>
          <p:nvPr>
            <p:ph type="ftr" sz="quarter" idx="11"/>
          </p:nvPr>
        </p:nvSpPr>
        <p:spPr/>
        <p:txBody>
          <a:bodyPr/>
          <a:lstStyle/>
          <a:p>
            <a:r>
              <a:rPr lang="en-US" smtClean="0"/>
              <a:t>© 2015 R. Schneider</a:t>
            </a:r>
            <a:endParaRPr lang="en-US"/>
          </a:p>
        </p:txBody>
      </p:sp>
      <p:sp>
        <p:nvSpPr>
          <p:cNvPr id="4" name="Slide Number Placeholder 3"/>
          <p:cNvSpPr>
            <a:spLocks noGrp="1"/>
          </p:cNvSpPr>
          <p:nvPr>
            <p:ph type="sldNum" sz="quarter" idx="12"/>
          </p:nvPr>
        </p:nvSpPr>
        <p:spPr/>
        <p:txBody>
          <a:bodyPr/>
          <a:lstStyle/>
          <a:p>
            <a:fld id="{48A028EF-D103-4C28-9A2D-9D4A318C56C1}" type="slidenum">
              <a:rPr lang="en-US" smtClean="0"/>
              <a:pPr/>
              <a:t>38</a:t>
            </a:fld>
            <a:endParaRPr lang="en-US"/>
          </a:p>
        </p:txBody>
      </p:sp>
      <p:pic>
        <p:nvPicPr>
          <p:cNvPr id="5" name="Picture 4" descr="ModeIl.png"/>
          <p:cNvPicPr>
            <a:picLocks noChangeAspect="1"/>
          </p:cNvPicPr>
          <p:nvPr/>
        </p:nvPicPr>
        <p:blipFill>
          <a:blip r:embed="rId2" cstate="print"/>
          <a:stretch>
            <a:fillRect/>
          </a:stretch>
        </p:blipFill>
        <p:spPr>
          <a:xfrm>
            <a:off x="685800" y="1524000"/>
            <a:ext cx="7725854" cy="4820323"/>
          </a:xfrm>
          <a:prstGeom prst="rect">
            <a:avLst/>
          </a:prstGeom>
        </p:spPr>
      </p:pic>
      <p:sp>
        <p:nvSpPr>
          <p:cNvPr id="6" name="TextBox 5"/>
          <p:cNvSpPr txBox="1"/>
          <p:nvPr/>
        </p:nvSpPr>
        <p:spPr>
          <a:xfrm>
            <a:off x="6400800" y="4191000"/>
            <a:ext cx="2667718" cy="461665"/>
          </a:xfrm>
          <a:prstGeom prst="rect">
            <a:avLst/>
          </a:prstGeom>
          <a:noFill/>
        </p:spPr>
        <p:txBody>
          <a:bodyPr wrap="none" rtlCol="0">
            <a:spAutoFit/>
          </a:bodyPr>
          <a:lstStyle/>
          <a:p>
            <a:r>
              <a:rPr lang="en-US" sz="2400" dirty="0" err="1" smtClean="0"/>
              <a:t>Sudarium</a:t>
            </a:r>
            <a:r>
              <a:rPr lang="en-US" sz="2400" dirty="0" smtClean="0"/>
              <a:t> of Oviedo</a:t>
            </a:r>
            <a:endParaRPr lang="en-US" sz="24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8229600" cy="1143000"/>
          </a:xfrm>
        </p:spPr>
        <p:txBody>
          <a:bodyPr/>
          <a:lstStyle/>
          <a:p>
            <a:r>
              <a:rPr lang="en-US" dirty="0" smtClean="0"/>
              <a:t>Simple Volumetric Model of Body</a:t>
            </a:r>
            <a:endParaRPr lang="en-US" dirty="0"/>
          </a:p>
        </p:txBody>
      </p:sp>
      <p:sp>
        <p:nvSpPr>
          <p:cNvPr id="3" name="Footer Placeholder 2"/>
          <p:cNvSpPr>
            <a:spLocks noGrp="1"/>
          </p:cNvSpPr>
          <p:nvPr>
            <p:ph type="ftr" sz="quarter" idx="11"/>
          </p:nvPr>
        </p:nvSpPr>
        <p:spPr/>
        <p:txBody>
          <a:bodyPr/>
          <a:lstStyle/>
          <a:p>
            <a:r>
              <a:rPr lang="en-US" smtClean="0"/>
              <a:t>© 2015 R. Schneider</a:t>
            </a:r>
            <a:endParaRPr lang="en-US"/>
          </a:p>
        </p:txBody>
      </p:sp>
      <p:sp>
        <p:nvSpPr>
          <p:cNvPr id="4" name="Slide Number Placeholder 3"/>
          <p:cNvSpPr>
            <a:spLocks noGrp="1"/>
          </p:cNvSpPr>
          <p:nvPr>
            <p:ph type="sldNum" sz="quarter" idx="12"/>
          </p:nvPr>
        </p:nvSpPr>
        <p:spPr/>
        <p:txBody>
          <a:bodyPr/>
          <a:lstStyle/>
          <a:p>
            <a:fld id="{48A028EF-D103-4C28-9A2D-9D4A318C56C1}" type="slidenum">
              <a:rPr lang="en-US" smtClean="0"/>
              <a:pPr/>
              <a:t>39</a:t>
            </a:fld>
            <a:endParaRPr lang="en-US"/>
          </a:p>
        </p:txBody>
      </p:sp>
      <p:pic>
        <p:nvPicPr>
          <p:cNvPr id="66562" name="Picture 2"/>
          <p:cNvPicPr>
            <a:picLocks noChangeAspect="1" noChangeArrowheads="1"/>
          </p:cNvPicPr>
          <p:nvPr/>
        </p:nvPicPr>
        <p:blipFill>
          <a:blip r:embed="rId2" cstate="print"/>
          <a:srcRect/>
          <a:stretch>
            <a:fillRect/>
          </a:stretch>
        </p:blipFill>
        <p:spPr bwMode="auto">
          <a:xfrm>
            <a:off x="1442720" y="2819400"/>
            <a:ext cx="6062980" cy="1181100"/>
          </a:xfrm>
          <a:prstGeom prst="rect">
            <a:avLst/>
          </a:prstGeom>
          <a:noFill/>
          <a:ln w="9525">
            <a:noFill/>
            <a:miter lim="800000"/>
            <a:headEnd/>
            <a:tailEnd/>
          </a:ln>
        </p:spPr>
      </p:pic>
      <p:pic>
        <p:nvPicPr>
          <p:cNvPr id="66563" name="Picture 3"/>
          <p:cNvPicPr>
            <a:picLocks noChangeAspect="1" noChangeArrowheads="1"/>
          </p:cNvPicPr>
          <p:nvPr/>
        </p:nvPicPr>
        <p:blipFill>
          <a:blip r:embed="rId3" cstate="print"/>
          <a:srcRect/>
          <a:stretch>
            <a:fillRect/>
          </a:stretch>
        </p:blipFill>
        <p:spPr bwMode="auto">
          <a:xfrm>
            <a:off x="1447801" y="4114800"/>
            <a:ext cx="6096000" cy="1335598"/>
          </a:xfrm>
          <a:prstGeom prst="rect">
            <a:avLst/>
          </a:prstGeom>
          <a:noFill/>
          <a:ln w="9525">
            <a:noFill/>
            <a:miter lim="800000"/>
            <a:headEnd/>
            <a:tailEnd/>
          </a:ln>
        </p:spPr>
      </p:pic>
      <p:sp>
        <p:nvSpPr>
          <p:cNvPr id="7" name="TextBox 6"/>
          <p:cNvSpPr txBox="1"/>
          <p:nvPr/>
        </p:nvSpPr>
        <p:spPr>
          <a:xfrm>
            <a:off x="3505200" y="2133600"/>
            <a:ext cx="1927131" cy="584775"/>
          </a:xfrm>
          <a:prstGeom prst="rect">
            <a:avLst/>
          </a:prstGeom>
          <a:noFill/>
        </p:spPr>
        <p:txBody>
          <a:bodyPr wrap="none" rtlCol="0">
            <a:spAutoFit/>
          </a:bodyPr>
          <a:lstStyle/>
          <a:p>
            <a:r>
              <a:rPr lang="en-US" sz="3200" dirty="0" smtClean="0"/>
              <a:t>SIDE VIEW</a:t>
            </a:r>
            <a:endParaRPr lang="en-US" sz="3200" dirty="0"/>
          </a:p>
        </p:txBody>
      </p:sp>
      <p:sp>
        <p:nvSpPr>
          <p:cNvPr id="8" name="TextBox 7"/>
          <p:cNvSpPr txBox="1"/>
          <p:nvPr/>
        </p:nvSpPr>
        <p:spPr>
          <a:xfrm>
            <a:off x="3657600" y="5486400"/>
            <a:ext cx="1853008" cy="584775"/>
          </a:xfrm>
          <a:prstGeom prst="rect">
            <a:avLst/>
          </a:prstGeom>
          <a:noFill/>
        </p:spPr>
        <p:txBody>
          <a:bodyPr wrap="none" rtlCol="0">
            <a:spAutoFit/>
          </a:bodyPr>
          <a:lstStyle/>
          <a:p>
            <a:r>
              <a:rPr lang="en-US" sz="3200" dirty="0" smtClean="0"/>
              <a:t>TOP VIEW</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www.forensicbasics.org/collateral/nuggets/0046_NUG.jpg"/>
          <p:cNvPicPr>
            <a:picLocks noChangeAspect="1" noChangeArrowheads="1"/>
          </p:cNvPicPr>
          <p:nvPr/>
        </p:nvPicPr>
        <p:blipFill>
          <a:blip r:embed="rId2" cstate="print"/>
          <a:srcRect/>
          <a:stretch>
            <a:fillRect/>
          </a:stretch>
        </p:blipFill>
        <p:spPr bwMode="auto">
          <a:xfrm>
            <a:off x="6299201" y="0"/>
            <a:ext cx="2844799" cy="1600200"/>
          </a:xfrm>
          <a:prstGeom prst="rect">
            <a:avLst/>
          </a:prstGeom>
          <a:noFill/>
        </p:spPr>
      </p:pic>
      <p:sp>
        <p:nvSpPr>
          <p:cNvPr id="2" name="Title 1"/>
          <p:cNvSpPr>
            <a:spLocks noGrp="1"/>
          </p:cNvSpPr>
          <p:nvPr>
            <p:ph type="title"/>
          </p:nvPr>
        </p:nvSpPr>
        <p:spPr>
          <a:xfrm>
            <a:off x="609600" y="274638"/>
            <a:ext cx="6400800" cy="1143000"/>
          </a:xfrm>
        </p:spPr>
        <p:txBody>
          <a:bodyPr/>
          <a:lstStyle/>
          <a:p>
            <a:r>
              <a:rPr lang="en-US" b="1" dirty="0" smtClean="0"/>
              <a:t>Weighing The Evidence</a:t>
            </a:r>
            <a:endParaRPr lang="en-US" b="1" dirty="0"/>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4</a:t>
            </a:fld>
            <a:endParaRPr lang="en-US"/>
          </a:p>
        </p:txBody>
      </p:sp>
      <p:pic>
        <p:nvPicPr>
          <p:cNvPr id="7" name="Picture 3"/>
          <p:cNvPicPr>
            <a:picLocks noChangeAspect="1" noChangeArrowheads="1"/>
          </p:cNvPicPr>
          <p:nvPr/>
        </p:nvPicPr>
        <p:blipFill>
          <a:blip r:embed="rId3" cstate="print"/>
          <a:srcRect/>
          <a:stretch>
            <a:fillRect/>
          </a:stretch>
        </p:blipFill>
        <p:spPr bwMode="auto">
          <a:xfrm>
            <a:off x="4481705" y="1600200"/>
            <a:ext cx="4662295" cy="2209800"/>
          </a:xfrm>
          <a:prstGeom prst="rect">
            <a:avLst/>
          </a:prstGeom>
          <a:noFill/>
          <a:ln w="9525">
            <a:noFill/>
            <a:miter lim="800000"/>
            <a:headEnd/>
            <a:tailEnd/>
          </a:ln>
        </p:spPr>
      </p:pic>
      <p:sp>
        <p:nvSpPr>
          <p:cNvPr id="8" name="Content Placeholder 2"/>
          <p:cNvSpPr txBox="1">
            <a:spLocks/>
          </p:cNvSpPr>
          <p:nvPr/>
        </p:nvSpPr>
        <p:spPr>
          <a:xfrm>
            <a:off x="152400" y="1676400"/>
            <a:ext cx="8229600" cy="457199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Direct Observation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Witnesses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Correct Interpretation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Understanding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Correspondences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With Other Known Truths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Correlation and Explanatory Principles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Coherence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It All Fits Together</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TextBox 8"/>
          <p:cNvSpPr txBox="1"/>
          <p:nvPr/>
        </p:nvSpPr>
        <p:spPr>
          <a:xfrm>
            <a:off x="4343400" y="5105400"/>
            <a:ext cx="4299895" cy="1200329"/>
          </a:xfrm>
          <a:prstGeom prst="rect">
            <a:avLst/>
          </a:prstGeom>
          <a:noFill/>
        </p:spPr>
        <p:txBody>
          <a:bodyPr wrap="none" rtlCol="0">
            <a:spAutoFit/>
          </a:bodyPr>
          <a:lstStyle/>
          <a:p>
            <a:pPr algn="r"/>
            <a:r>
              <a:rPr lang="en-US" sz="5400" dirty="0" smtClean="0"/>
              <a:t>What Is Truth?</a:t>
            </a:r>
          </a:p>
          <a:p>
            <a:pPr algn="r"/>
            <a:r>
              <a:rPr lang="en-US" dirty="0" smtClean="0"/>
              <a:t>— Pilate's Question</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atesI.png"/>
          <p:cNvPicPr>
            <a:picLocks noChangeAspect="1"/>
          </p:cNvPicPr>
          <p:nvPr/>
        </p:nvPicPr>
        <p:blipFill>
          <a:blip r:embed="rId2" cstate="print"/>
          <a:stretch>
            <a:fillRect/>
          </a:stretch>
        </p:blipFill>
        <p:spPr>
          <a:xfrm>
            <a:off x="381000" y="1304490"/>
            <a:ext cx="8067025" cy="5553510"/>
          </a:xfrm>
          <a:prstGeom prst="rect">
            <a:avLst/>
          </a:prstGeom>
        </p:spPr>
      </p:pic>
      <p:sp>
        <p:nvSpPr>
          <p:cNvPr id="2" name="Title 1"/>
          <p:cNvSpPr>
            <a:spLocks noGrp="1"/>
          </p:cNvSpPr>
          <p:nvPr>
            <p:ph type="title"/>
          </p:nvPr>
        </p:nvSpPr>
        <p:spPr/>
        <p:txBody>
          <a:bodyPr/>
          <a:lstStyle/>
          <a:p>
            <a:r>
              <a:rPr lang="en-US" dirty="0" smtClean="0"/>
              <a:t>Predicted Dates By Location</a:t>
            </a:r>
            <a:endParaRPr lang="en-US" dirty="0"/>
          </a:p>
        </p:txBody>
      </p:sp>
      <p:sp>
        <p:nvSpPr>
          <p:cNvPr id="3" name="Footer Placeholder 2"/>
          <p:cNvSpPr>
            <a:spLocks noGrp="1"/>
          </p:cNvSpPr>
          <p:nvPr>
            <p:ph type="ftr" sz="quarter" idx="11"/>
          </p:nvPr>
        </p:nvSpPr>
        <p:spPr/>
        <p:txBody>
          <a:bodyPr/>
          <a:lstStyle/>
          <a:p>
            <a:r>
              <a:rPr lang="en-US" smtClean="0"/>
              <a:t>© 2015 R. Schneider</a:t>
            </a:r>
            <a:endParaRPr lang="en-US"/>
          </a:p>
        </p:txBody>
      </p:sp>
      <p:sp>
        <p:nvSpPr>
          <p:cNvPr id="4" name="Slide Number Placeholder 3"/>
          <p:cNvSpPr>
            <a:spLocks noGrp="1"/>
          </p:cNvSpPr>
          <p:nvPr>
            <p:ph type="sldNum" sz="quarter" idx="12"/>
          </p:nvPr>
        </p:nvSpPr>
        <p:spPr/>
        <p:txBody>
          <a:bodyPr/>
          <a:lstStyle/>
          <a:p>
            <a:fld id="{48A028EF-D103-4C28-9A2D-9D4A318C56C1}" type="slidenum">
              <a:rPr lang="en-US" smtClean="0"/>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rveI.png"/>
          <p:cNvPicPr>
            <a:picLocks noChangeAspect="1"/>
          </p:cNvPicPr>
          <p:nvPr/>
        </p:nvPicPr>
        <p:blipFill>
          <a:blip r:embed="rId2" cstate="print"/>
          <a:stretch>
            <a:fillRect/>
          </a:stretch>
        </p:blipFill>
        <p:spPr>
          <a:xfrm>
            <a:off x="1199562" y="1219200"/>
            <a:ext cx="6725238" cy="5218907"/>
          </a:xfrm>
          <a:prstGeom prst="rect">
            <a:avLst/>
          </a:prstGeom>
        </p:spPr>
      </p:pic>
      <p:sp>
        <p:nvSpPr>
          <p:cNvPr id="2" name="Title 1"/>
          <p:cNvSpPr>
            <a:spLocks noGrp="1"/>
          </p:cNvSpPr>
          <p:nvPr>
            <p:ph type="title"/>
          </p:nvPr>
        </p:nvSpPr>
        <p:spPr>
          <a:xfrm>
            <a:off x="457200" y="228600"/>
            <a:ext cx="8229600" cy="1143000"/>
          </a:xfrm>
        </p:spPr>
        <p:txBody>
          <a:bodyPr/>
          <a:lstStyle/>
          <a:p>
            <a:r>
              <a:rPr lang="en-US" dirty="0" smtClean="0"/>
              <a:t>Fit To C</a:t>
            </a:r>
            <a:r>
              <a:rPr lang="en-US" baseline="30000" dirty="0" smtClean="0"/>
              <a:t>14  </a:t>
            </a:r>
            <a:r>
              <a:rPr lang="en-US" dirty="0" smtClean="0"/>
              <a:t> Results</a:t>
            </a:r>
            <a:endParaRPr lang="en-US" dirty="0"/>
          </a:p>
        </p:txBody>
      </p:sp>
      <p:sp>
        <p:nvSpPr>
          <p:cNvPr id="3" name="Footer Placeholder 2"/>
          <p:cNvSpPr>
            <a:spLocks noGrp="1"/>
          </p:cNvSpPr>
          <p:nvPr>
            <p:ph type="ftr" sz="quarter" idx="11"/>
          </p:nvPr>
        </p:nvSpPr>
        <p:spPr/>
        <p:txBody>
          <a:bodyPr/>
          <a:lstStyle/>
          <a:p>
            <a:r>
              <a:rPr lang="en-US" smtClean="0"/>
              <a:t>© 2015 R. Schneider</a:t>
            </a:r>
            <a:endParaRPr lang="en-US"/>
          </a:p>
        </p:txBody>
      </p:sp>
      <p:sp>
        <p:nvSpPr>
          <p:cNvPr id="4" name="Slide Number Placeholder 3"/>
          <p:cNvSpPr>
            <a:spLocks noGrp="1"/>
          </p:cNvSpPr>
          <p:nvPr>
            <p:ph type="sldNum" sz="quarter" idx="12"/>
          </p:nvPr>
        </p:nvSpPr>
        <p:spPr/>
        <p:txBody>
          <a:bodyPr/>
          <a:lstStyle/>
          <a:p>
            <a:fld id="{48A028EF-D103-4C28-9A2D-9D4A318C56C1}" type="slidenum">
              <a:rPr lang="en-US" smtClean="0"/>
              <a:pPr/>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ummary2-I.png"/>
          <p:cNvPicPr>
            <a:picLocks noChangeAspect="1"/>
          </p:cNvPicPr>
          <p:nvPr/>
        </p:nvPicPr>
        <p:blipFill>
          <a:blip r:embed="rId2" cstate="print"/>
          <a:stretch>
            <a:fillRect/>
          </a:stretch>
        </p:blipFill>
        <p:spPr>
          <a:xfrm>
            <a:off x="1524000" y="3962400"/>
            <a:ext cx="5844333" cy="2971800"/>
          </a:xfrm>
          <a:prstGeom prst="rect">
            <a:avLst/>
          </a:prstGeom>
        </p:spPr>
      </p:pic>
      <p:pic>
        <p:nvPicPr>
          <p:cNvPr id="5" name="Picture 4" descr="summary1-I.png"/>
          <p:cNvPicPr>
            <a:picLocks noChangeAspect="1"/>
          </p:cNvPicPr>
          <p:nvPr/>
        </p:nvPicPr>
        <p:blipFill>
          <a:blip r:embed="rId3" cstate="print"/>
          <a:stretch>
            <a:fillRect/>
          </a:stretch>
        </p:blipFill>
        <p:spPr>
          <a:xfrm>
            <a:off x="1676400" y="838200"/>
            <a:ext cx="5638800" cy="3310970"/>
          </a:xfrm>
          <a:prstGeom prst="rect">
            <a:avLst/>
          </a:prstGeom>
        </p:spPr>
      </p:pic>
      <p:sp>
        <p:nvSpPr>
          <p:cNvPr id="2" name="Title 1"/>
          <p:cNvSpPr>
            <a:spLocks noGrp="1"/>
          </p:cNvSpPr>
          <p:nvPr>
            <p:ph type="title"/>
          </p:nvPr>
        </p:nvSpPr>
        <p:spPr>
          <a:xfrm>
            <a:off x="457200" y="76200"/>
            <a:ext cx="8229600" cy="1143000"/>
          </a:xfrm>
        </p:spPr>
        <p:txBody>
          <a:bodyPr/>
          <a:lstStyle/>
          <a:p>
            <a:r>
              <a:rPr lang="en-US" dirty="0" smtClean="0"/>
              <a:t>Summary</a:t>
            </a:r>
            <a:endParaRPr lang="en-US" dirty="0"/>
          </a:p>
        </p:txBody>
      </p:sp>
      <p:sp>
        <p:nvSpPr>
          <p:cNvPr id="3" name="Footer Placeholder 2"/>
          <p:cNvSpPr>
            <a:spLocks noGrp="1"/>
          </p:cNvSpPr>
          <p:nvPr>
            <p:ph type="ftr" sz="quarter" idx="11"/>
          </p:nvPr>
        </p:nvSpPr>
        <p:spPr/>
        <p:txBody>
          <a:bodyPr/>
          <a:lstStyle/>
          <a:p>
            <a:r>
              <a:rPr lang="en-US" smtClean="0"/>
              <a:t>© 2015 R. Schneider</a:t>
            </a:r>
            <a:endParaRPr lang="en-US"/>
          </a:p>
        </p:txBody>
      </p:sp>
      <p:sp>
        <p:nvSpPr>
          <p:cNvPr id="4" name="Slide Number Placeholder 3"/>
          <p:cNvSpPr>
            <a:spLocks noGrp="1"/>
          </p:cNvSpPr>
          <p:nvPr>
            <p:ph type="sldNum" sz="quarter" idx="12"/>
          </p:nvPr>
        </p:nvSpPr>
        <p:spPr/>
        <p:txBody>
          <a:bodyPr/>
          <a:lstStyle/>
          <a:p>
            <a:fld id="{48A028EF-D103-4C28-9A2D-9D4A318C56C1}" type="slidenum">
              <a:rPr lang="en-US" smtClean="0"/>
              <a:p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8229600" cy="1143000"/>
          </a:xfrm>
        </p:spPr>
        <p:txBody>
          <a:bodyPr/>
          <a:lstStyle/>
          <a:p>
            <a:r>
              <a:rPr lang="en-US" dirty="0" smtClean="0"/>
              <a:t>A Better Protocol for C</a:t>
            </a:r>
            <a:r>
              <a:rPr lang="en-US" baseline="30000" dirty="0" smtClean="0"/>
              <a:t>14 </a:t>
            </a:r>
            <a:r>
              <a:rPr lang="en-US" dirty="0" smtClean="0"/>
              <a:t> Sampling</a:t>
            </a:r>
            <a:endParaRPr lang="en-US" dirty="0"/>
          </a:p>
        </p:txBody>
      </p:sp>
      <p:sp>
        <p:nvSpPr>
          <p:cNvPr id="5" name="Content Placeholder 4"/>
          <p:cNvSpPr>
            <a:spLocks noGrp="1"/>
          </p:cNvSpPr>
          <p:nvPr>
            <p:ph idx="1"/>
          </p:nvPr>
        </p:nvSpPr>
        <p:spPr>
          <a:xfrm>
            <a:off x="609600" y="1371600"/>
            <a:ext cx="8229600" cy="5257800"/>
          </a:xfrm>
        </p:spPr>
        <p:txBody>
          <a:bodyPr>
            <a:normAutofit lnSpcReduction="10000"/>
          </a:bodyPr>
          <a:lstStyle/>
          <a:p>
            <a:r>
              <a:rPr lang="en-US" dirty="0" smtClean="0"/>
              <a:t>In the Future This Is </a:t>
            </a:r>
            <a:r>
              <a:rPr lang="en-US" b="1" dirty="0" smtClean="0">
                <a:solidFill>
                  <a:srgbClr val="FFC000"/>
                </a:solidFill>
              </a:rPr>
              <a:t>Testable</a:t>
            </a:r>
            <a:r>
              <a:rPr lang="en-US" dirty="0" smtClean="0"/>
              <a:t> With A Better Carbon Fourteen Sampling Protocol</a:t>
            </a:r>
          </a:p>
          <a:p>
            <a:r>
              <a:rPr lang="en-US" dirty="0" smtClean="0"/>
              <a:t>But This </a:t>
            </a:r>
            <a:r>
              <a:rPr lang="en-US" b="1" dirty="0" smtClean="0"/>
              <a:t>Doesn't Explain The Image</a:t>
            </a:r>
          </a:p>
          <a:p>
            <a:endParaRPr lang="en-US" b="1" dirty="0" smtClean="0"/>
          </a:p>
          <a:p>
            <a:endParaRPr lang="en-US" b="1" dirty="0" smtClean="0"/>
          </a:p>
          <a:p>
            <a:endParaRPr lang="en-US" b="1" dirty="0" smtClean="0"/>
          </a:p>
          <a:p>
            <a:r>
              <a:rPr lang="en-US" dirty="0" smtClean="0"/>
              <a:t>D.S. Spicer and E .T. </a:t>
            </a:r>
            <a:r>
              <a:rPr lang="en-US" dirty="0" err="1" smtClean="0"/>
              <a:t>Toton's</a:t>
            </a:r>
            <a:r>
              <a:rPr lang="en-US" dirty="0" smtClean="0"/>
              <a:t> Electric Field Entraining Polar Molecules Offers to Do That</a:t>
            </a:r>
          </a:p>
          <a:p>
            <a:pPr lvl="1"/>
            <a:r>
              <a:rPr lang="en-US" dirty="0" smtClean="0"/>
              <a:t>Beyond </a:t>
            </a:r>
            <a:r>
              <a:rPr lang="en-US" dirty="0" err="1" smtClean="0"/>
              <a:t>Vignon</a:t>
            </a:r>
            <a:r>
              <a:rPr lang="en-US" dirty="0" smtClean="0"/>
              <a:t> and Rogers</a:t>
            </a:r>
          </a:p>
          <a:p>
            <a:pPr lvl="1"/>
            <a:r>
              <a:rPr lang="en-US" dirty="0" smtClean="0"/>
              <a:t>An Electric </a:t>
            </a:r>
            <a:r>
              <a:rPr lang="en-US" dirty="0" err="1" smtClean="0"/>
              <a:t>Vaporograph</a:t>
            </a:r>
            <a:r>
              <a:rPr lang="en-US" dirty="0" smtClean="0"/>
              <a:t> Theory</a:t>
            </a:r>
          </a:p>
          <a:p>
            <a:endParaRPr lang="en-US" dirty="0"/>
          </a:p>
        </p:txBody>
      </p:sp>
      <p:sp>
        <p:nvSpPr>
          <p:cNvPr id="3" name="Footer Placeholder 2"/>
          <p:cNvSpPr>
            <a:spLocks noGrp="1"/>
          </p:cNvSpPr>
          <p:nvPr>
            <p:ph type="ftr" sz="quarter" idx="11"/>
          </p:nvPr>
        </p:nvSpPr>
        <p:spPr/>
        <p:txBody>
          <a:bodyPr/>
          <a:lstStyle/>
          <a:p>
            <a:r>
              <a:rPr lang="en-US" smtClean="0"/>
              <a:t>© 2015 R. Schneider</a:t>
            </a:r>
            <a:endParaRPr lang="en-US"/>
          </a:p>
        </p:txBody>
      </p:sp>
      <p:sp>
        <p:nvSpPr>
          <p:cNvPr id="4" name="Slide Number Placeholder 3"/>
          <p:cNvSpPr>
            <a:spLocks noGrp="1"/>
          </p:cNvSpPr>
          <p:nvPr>
            <p:ph type="sldNum" sz="quarter" idx="12"/>
          </p:nvPr>
        </p:nvSpPr>
        <p:spPr/>
        <p:txBody>
          <a:bodyPr/>
          <a:lstStyle/>
          <a:p>
            <a:fld id="{48A028EF-D103-4C28-9A2D-9D4A318C56C1}" type="slidenum">
              <a:rPr lang="en-US" smtClean="0"/>
              <a:pPr/>
              <a:t>43</a:t>
            </a:fld>
            <a:endParaRPr lang="en-US"/>
          </a:p>
        </p:txBody>
      </p:sp>
      <p:sp>
        <p:nvSpPr>
          <p:cNvPr id="6" name="TextBox 5"/>
          <p:cNvSpPr txBox="1"/>
          <p:nvPr/>
        </p:nvSpPr>
        <p:spPr>
          <a:xfrm>
            <a:off x="609600" y="2973050"/>
            <a:ext cx="8001000" cy="1446550"/>
          </a:xfrm>
          <a:prstGeom prst="rect">
            <a:avLst/>
          </a:prstGeom>
          <a:noFill/>
        </p:spPr>
        <p:txBody>
          <a:bodyPr wrap="square" rtlCol="0">
            <a:spAutoFit/>
          </a:bodyPr>
          <a:lstStyle/>
          <a:p>
            <a:pPr algn="ctr"/>
            <a:r>
              <a:rPr lang="en-US" sz="4400" dirty="0" smtClean="0"/>
              <a:t>Explaining the Image with Electric Fields And Polar Molecules</a:t>
            </a:r>
            <a:endParaRPr lang="en-US" sz="44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76200"/>
            <a:ext cx="8229600" cy="1143000"/>
          </a:xfrm>
        </p:spPr>
        <p:txBody>
          <a:bodyPr>
            <a:normAutofit fontScale="90000"/>
          </a:bodyPr>
          <a:lstStyle/>
          <a:p>
            <a:r>
              <a:rPr lang="en-US" dirty="0" smtClean="0"/>
              <a:t>A Miracle of the Second Kind?</a:t>
            </a:r>
            <a:br>
              <a:rPr lang="en-US" dirty="0" smtClean="0"/>
            </a:br>
            <a:r>
              <a:rPr lang="en-US" dirty="0" smtClean="0"/>
              <a:t>A Natural Explanation for the Image</a:t>
            </a:r>
            <a:endParaRPr lang="en-US" dirty="0"/>
          </a:p>
        </p:txBody>
      </p:sp>
      <p:sp>
        <p:nvSpPr>
          <p:cNvPr id="6" name="Content Placeholder 5"/>
          <p:cNvSpPr>
            <a:spLocks noGrp="1"/>
          </p:cNvSpPr>
          <p:nvPr>
            <p:ph idx="1"/>
          </p:nvPr>
        </p:nvSpPr>
        <p:spPr>
          <a:xfrm>
            <a:off x="1143000" y="1219200"/>
            <a:ext cx="8229600" cy="4525963"/>
          </a:xfrm>
        </p:spPr>
        <p:txBody>
          <a:bodyPr/>
          <a:lstStyle/>
          <a:p>
            <a:r>
              <a:rPr lang="en-US" dirty="0" smtClean="0"/>
              <a:t>Six Features to Explain</a:t>
            </a:r>
            <a:endParaRPr lang="en-US" dirty="0"/>
          </a:p>
        </p:txBody>
      </p:sp>
      <p:sp>
        <p:nvSpPr>
          <p:cNvPr id="3" name="Footer Placeholder 2"/>
          <p:cNvSpPr>
            <a:spLocks noGrp="1"/>
          </p:cNvSpPr>
          <p:nvPr>
            <p:ph type="ftr" sz="quarter" idx="11"/>
          </p:nvPr>
        </p:nvSpPr>
        <p:spPr/>
        <p:txBody>
          <a:bodyPr/>
          <a:lstStyle/>
          <a:p>
            <a:r>
              <a:rPr lang="en-US" smtClean="0"/>
              <a:t>© 2015 R. Schneider</a:t>
            </a:r>
            <a:endParaRPr lang="en-US"/>
          </a:p>
        </p:txBody>
      </p:sp>
      <p:sp>
        <p:nvSpPr>
          <p:cNvPr id="4" name="Slide Number Placeholder 3"/>
          <p:cNvSpPr>
            <a:spLocks noGrp="1"/>
          </p:cNvSpPr>
          <p:nvPr>
            <p:ph type="sldNum" sz="quarter" idx="12"/>
          </p:nvPr>
        </p:nvSpPr>
        <p:spPr/>
        <p:txBody>
          <a:bodyPr/>
          <a:lstStyle/>
          <a:p>
            <a:fld id="{48A028EF-D103-4C28-9A2D-9D4A318C56C1}" type="slidenum">
              <a:rPr lang="en-US" smtClean="0"/>
              <a:pPr/>
              <a:t>44</a:t>
            </a:fld>
            <a:endParaRPr lang="en-US"/>
          </a:p>
        </p:txBody>
      </p:sp>
      <p:sp>
        <p:nvSpPr>
          <p:cNvPr id="7" name="TextBox 6"/>
          <p:cNvSpPr txBox="1"/>
          <p:nvPr/>
        </p:nvSpPr>
        <p:spPr>
          <a:xfrm>
            <a:off x="76200" y="1905000"/>
            <a:ext cx="9144000" cy="4524315"/>
          </a:xfrm>
          <a:prstGeom prst="rect">
            <a:avLst/>
          </a:prstGeom>
          <a:noFill/>
        </p:spPr>
        <p:txBody>
          <a:bodyPr wrap="square" rtlCol="0">
            <a:spAutoFit/>
          </a:bodyPr>
          <a:lstStyle/>
          <a:p>
            <a:pPr marL="342900" indent="-342900">
              <a:buAutoNum type="arabicPeriod"/>
            </a:pPr>
            <a:r>
              <a:rPr lang="en-US" b="1" dirty="0" smtClean="0"/>
              <a:t>Images</a:t>
            </a:r>
            <a:r>
              <a:rPr lang="en-US" dirty="0" smtClean="0"/>
              <a:t> </a:t>
            </a:r>
            <a:r>
              <a:rPr lang="en-US" dirty="0" smtClean="0"/>
              <a:t>on the cloth exist only of the dorsal and ventral </a:t>
            </a:r>
            <a:r>
              <a:rPr lang="en-US" dirty="0" smtClean="0"/>
              <a:t>surfaces </a:t>
            </a:r>
            <a:r>
              <a:rPr lang="en-US" dirty="0" smtClean="0"/>
              <a:t>of body and these images </a:t>
            </a:r>
            <a:r>
              <a:rPr lang="en-US" dirty="0" smtClean="0"/>
              <a:t>lie only </a:t>
            </a:r>
            <a:r>
              <a:rPr lang="en-US" dirty="0" smtClean="0"/>
              <a:t>on the fibers found at the extremities of the </a:t>
            </a:r>
            <a:r>
              <a:rPr lang="en-US" dirty="0" smtClean="0"/>
              <a:t>cloth</a:t>
            </a:r>
          </a:p>
          <a:p>
            <a:pPr marL="342900" indent="-342900">
              <a:buAutoNum type="arabicPeriod"/>
            </a:pPr>
            <a:endParaRPr lang="en-US" dirty="0" smtClean="0"/>
          </a:p>
          <a:p>
            <a:r>
              <a:rPr lang="en-US" dirty="0" smtClean="0"/>
              <a:t>2. No image or discoloration exists between the two </a:t>
            </a:r>
            <a:r>
              <a:rPr lang="en-US" dirty="0" smtClean="0"/>
              <a:t>surfaces of </a:t>
            </a:r>
            <a:r>
              <a:rPr lang="en-US" dirty="0" smtClean="0"/>
              <a:t>cloth, i.e., within the </a:t>
            </a:r>
            <a:r>
              <a:rPr lang="en-US" dirty="0" smtClean="0"/>
              <a:t>cloth</a:t>
            </a:r>
          </a:p>
          <a:p>
            <a:endParaRPr lang="en-US" dirty="0" smtClean="0"/>
          </a:p>
          <a:p>
            <a:r>
              <a:rPr lang="en-US" dirty="0" smtClean="0"/>
              <a:t>3. There is no image of the top of the head or sides of the body </a:t>
            </a:r>
            <a:r>
              <a:rPr lang="en-US" dirty="0" smtClean="0"/>
              <a:t>enclosed </a:t>
            </a:r>
            <a:r>
              <a:rPr lang="en-US" dirty="0" smtClean="0"/>
              <a:t>by the </a:t>
            </a:r>
            <a:r>
              <a:rPr lang="en-US" dirty="0" smtClean="0"/>
              <a:t>cloth</a:t>
            </a:r>
          </a:p>
          <a:p>
            <a:endParaRPr lang="en-US" dirty="0" smtClean="0"/>
          </a:p>
          <a:p>
            <a:r>
              <a:rPr lang="en-US" dirty="0" smtClean="0"/>
              <a:t>4. The image density on the cloth appears to embody </a:t>
            </a:r>
            <a:r>
              <a:rPr lang="en-US" dirty="0" smtClean="0"/>
              <a:t>information </a:t>
            </a:r>
            <a:r>
              <a:rPr lang="en-US" dirty="0" smtClean="0"/>
              <a:t>on the vertical distance </a:t>
            </a:r>
            <a:r>
              <a:rPr lang="en-US" dirty="0" smtClean="0"/>
              <a:t>between </a:t>
            </a:r>
            <a:r>
              <a:rPr lang="en-US" dirty="0" smtClean="0"/>
              <a:t>the cloth and the portion of the ventral body imaged, </a:t>
            </a:r>
            <a:r>
              <a:rPr lang="en-US" dirty="0" smtClean="0"/>
              <a:t>as if </a:t>
            </a:r>
            <a:r>
              <a:rPr lang="en-US" dirty="0" smtClean="0"/>
              <a:t>the cloth were held flat </a:t>
            </a:r>
            <a:r>
              <a:rPr lang="en-US" dirty="0" smtClean="0"/>
              <a:t>and horizontal </a:t>
            </a:r>
            <a:r>
              <a:rPr lang="en-US" dirty="0" smtClean="0"/>
              <a:t>slightly above the body or, in the case of the </a:t>
            </a:r>
            <a:r>
              <a:rPr lang="en-US" dirty="0" smtClean="0"/>
              <a:t>dorsal </a:t>
            </a:r>
            <a:r>
              <a:rPr lang="en-US" dirty="0" smtClean="0"/>
              <a:t>image, between the cloth </a:t>
            </a:r>
            <a:r>
              <a:rPr lang="en-US" dirty="0" smtClean="0"/>
              <a:t>on either </a:t>
            </a:r>
            <a:r>
              <a:rPr lang="en-US" dirty="0" smtClean="0"/>
              <a:t>the floor or shelf on which the body lied and the back of </a:t>
            </a:r>
            <a:r>
              <a:rPr lang="en-US" dirty="0" smtClean="0"/>
              <a:t>the </a:t>
            </a:r>
            <a:r>
              <a:rPr lang="en-US" dirty="0" smtClean="0"/>
              <a:t>body. </a:t>
            </a:r>
            <a:r>
              <a:rPr lang="en-US" dirty="0" smtClean="0"/>
              <a:t>In essence</a:t>
            </a:r>
            <a:r>
              <a:rPr lang="en-US" dirty="0" smtClean="0"/>
              <a:t>, </a:t>
            </a:r>
            <a:r>
              <a:rPr lang="en-US" dirty="0" smtClean="0"/>
              <a:t>the closer </a:t>
            </a:r>
            <a:r>
              <a:rPr lang="en-US" dirty="0" smtClean="0"/>
              <a:t>the cloth was to the body the darker the image, and the </a:t>
            </a:r>
            <a:r>
              <a:rPr lang="en-US" dirty="0" smtClean="0"/>
              <a:t>farther </a:t>
            </a:r>
            <a:r>
              <a:rPr lang="en-US" dirty="0" smtClean="0"/>
              <a:t>away the fainter </a:t>
            </a:r>
            <a:r>
              <a:rPr lang="en-US" dirty="0" smtClean="0"/>
              <a:t>the image</a:t>
            </a:r>
          </a:p>
          <a:p>
            <a:r>
              <a:rPr lang="en-US" dirty="0" smtClean="0"/>
              <a:t>  </a:t>
            </a:r>
          </a:p>
          <a:p>
            <a:r>
              <a:rPr lang="en-US" dirty="0" smtClean="0"/>
              <a:t>5</a:t>
            </a:r>
            <a:r>
              <a:rPr lang="en-US" dirty="0" smtClean="0"/>
              <a:t>. A body image is visible in areas where there was no contact </a:t>
            </a:r>
            <a:r>
              <a:rPr lang="en-US" dirty="0" smtClean="0"/>
              <a:t>between </a:t>
            </a:r>
            <a:r>
              <a:rPr lang="en-US" dirty="0" smtClean="0"/>
              <a:t>the body and </a:t>
            </a:r>
            <a:r>
              <a:rPr lang="en-US" dirty="0" smtClean="0"/>
              <a:t>the cloth</a:t>
            </a:r>
          </a:p>
          <a:p>
            <a:endParaRPr lang="en-US" dirty="0" smtClean="0"/>
          </a:p>
          <a:p>
            <a:r>
              <a:rPr lang="en-US" dirty="0" smtClean="0"/>
              <a:t>6</a:t>
            </a:r>
            <a:r>
              <a:rPr lang="en-US" dirty="0" smtClean="0"/>
              <a:t>. The coloration does not appear under the threads where </a:t>
            </a:r>
            <a:r>
              <a:rPr lang="en-US" dirty="0" smtClean="0"/>
              <a:t>they </a:t>
            </a:r>
            <a:r>
              <a:rPr lang="en-US" dirty="0" smtClean="0"/>
              <a:t>cross in the weave of the cloth</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cstate="print"/>
          <a:srcRect/>
          <a:stretch>
            <a:fillRect/>
          </a:stretch>
        </p:blipFill>
        <p:spPr bwMode="auto">
          <a:xfrm>
            <a:off x="533400" y="1828800"/>
            <a:ext cx="3366511" cy="2895600"/>
          </a:xfrm>
          <a:prstGeom prst="rect">
            <a:avLst/>
          </a:prstGeom>
          <a:noFill/>
          <a:ln w="9525">
            <a:noFill/>
            <a:miter lim="800000"/>
            <a:headEnd/>
            <a:tailEnd/>
          </a:ln>
        </p:spPr>
      </p:pic>
      <p:pic>
        <p:nvPicPr>
          <p:cNvPr id="7" name="Picture 6" descr="PolarWaterMoleculeI.png"/>
          <p:cNvPicPr>
            <a:picLocks noChangeAspect="1"/>
          </p:cNvPicPr>
          <p:nvPr/>
        </p:nvPicPr>
        <p:blipFill>
          <a:blip r:embed="rId3" cstate="print"/>
          <a:stretch>
            <a:fillRect/>
          </a:stretch>
        </p:blipFill>
        <p:spPr>
          <a:xfrm>
            <a:off x="4470633" y="1676400"/>
            <a:ext cx="4673367" cy="3200400"/>
          </a:xfrm>
          <a:prstGeom prst="rect">
            <a:avLst/>
          </a:prstGeom>
        </p:spPr>
      </p:pic>
      <p:pic>
        <p:nvPicPr>
          <p:cNvPr id="86019" name="Picture 3"/>
          <p:cNvPicPr>
            <a:picLocks noChangeAspect="1" noChangeArrowheads="1"/>
          </p:cNvPicPr>
          <p:nvPr/>
        </p:nvPicPr>
        <p:blipFill>
          <a:blip r:embed="rId4" cstate="print"/>
          <a:srcRect/>
          <a:stretch>
            <a:fillRect/>
          </a:stretch>
        </p:blipFill>
        <p:spPr bwMode="auto">
          <a:xfrm>
            <a:off x="228600" y="4648200"/>
            <a:ext cx="3657600" cy="1657732"/>
          </a:xfrm>
          <a:prstGeom prst="rect">
            <a:avLst/>
          </a:prstGeom>
          <a:noFill/>
          <a:ln w="9525">
            <a:noFill/>
            <a:miter lim="800000"/>
            <a:headEnd/>
            <a:tailEnd/>
          </a:ln>
        </p:spPr>
      </p:pic>
      <p:sp>
        <p:nvSpPr>
          <p:cNvPr id="2" name="Title 1"/>
          <p:cNvSpPr>
            <a:spLocks noGrp="1"/>
          </p:cNvSpPr>
          <p:nvPr>
            <p:ph type="title"/>
          </p:nvPr>
        </p:nvSpPr>
        <p:spPr>
          <a:xfrm>
            <a:off x="457200" y="152400"/>
            <a:ext cx="8229600" cy="1143000"/>
          </a:xfrm>
        </p:spPr>
        <p:txBody>
          <a:bodyPr>
            <a:normAutofit fontScale="90000"/>
          </a:bodyPr>
          <a:lstStyle/>
          <a:p>
            <a:r>
              <a:rPr lang="en-US" dirty="0" smtClean="0"/>
              <a:t>Collimation: </a:t>
            </a:r>
            <a:br>
              <a:rPr lang="en-US" dirty="0" smtClean="0"/>
            </a:br>
            <a:r>
              <a:rPr lang="en-US" dirty="0" smtClean="0"/>
              <a:t>A Quasi-static Electric Field</a:t>
            </a:r>
            <a:endParaRPr lang="en-US" dirty="0"/>
          </a:p>
        </p:txBody>
      </p:sp>
      <p:sp>
        <p:nvSpPr>
          <p:cNvPr id="3" name="Content Placeholder 2"/>
          <p:cNvSpPr>
            <a:spLocks noGrp="1"/>
          </p:cNvSpPr>
          <p:nvPr>
            <p:ph idx="1"/>
          </p:nvPr>
        </p:nvSpPr>
        <p:spPr>
          <a:xfrm>
            <a:off x="1143000" y="1219200"/>
            <a:ext cx="8686800" cy="4876800"/>
          </a:xfrm>
        </p:spPr>
        <p:txBody>
          <a:bodyPr/>
          <a:lstStyle/>
          <a:p>
            <a:r>
              <a:rPr lang="en-US" dirty="0" smtClean="0"/>
              <a:t>An Electric Field and Polar Molecules</a:t>
            </a:r>
            <a:endParaRPr lang="en-US" dirty="0"/>
          </a:p>
        </p:txBody>
      </p:sp>
      <p:sp>
        <p:nvSpPr>
          <p:cNvPr id="4" name="Footer Placeholder 3"/>
          <p:cNvSpPr>
            <a:spLocks noGrp="1"/>
          </p:cNvSpPr>
          <p:nvPr>
            <p:ph type="ftr" sz="quarter" idx="11"/>
          </p:nvPr>
        </p:nvSpPr>
        <p:spPr/>
        <p:txBody>
          <a:bodyPr/>
          <a:lstStyle/>
          <a:p>
            <a:r>
              <a:rPr lang="en-US" dirty="0" smtClean="0"/>
              <a:t>©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45</a:t>
            </a:fld>
            <a:endParaRPr lang="en-US"/>
          </a:p>
        </p:txBody>
      </p:sp>
      <p:sp>
        <p:nvSpPr>
          <p:cNvPr id="9" name="TextBox 8"/>
          <p:cNvSpPr txBox="1"/>
          <p:nvPr/>
        </p:nvSpPr>
        <p:spPr>
          <a:xfrm>
            <a:off x="3962400" y="4847272"/>
            <a:ext cx="5181600" cy="1477328"/>
          </a:xfrm>
          <a:prstGeom prst="rect">
            <a:avLst/>
          </a:prstGeom>
          <a:noFill/>
        </p:spPr>
        <p:txBody>
          <a:bodyPr wrap="square" rtlCol="0">
            <a:spAutoFit/>
          </a:bodyPr>
          <a:lstStyle/>
          <a:p>
            <a:r>
              <a:rPr lang="en-US" dirty="0" smtClean="0"/>
              <a:t>…the </a:t>
            </a:r>
            <a:r>
              <a:rPr lang="en-US" dirty="0" smtClean="0"/>
              <a:t>urea molecule has a large </a:t>
            </a:r>
            <a:r>
              <a:rPr lang="en-US" dirty="0" smtClean="0"/>
              <a:t>polar moment, when </a:t>
            </a:r>
            <a:r>
              <a:rPr lang="en-US" dirty="0" smtClean="0"/>
              <a:t>it diffuses from </a:t>
            </a:r>
            <a:r>
              <a:rPr lang="en-US" dirty="0" smtClean="0"/>
              <a:t>the body </a:t>
            </a:r>
            <a:r>
              <a:rPr lang="en-US" dirty="0" smtClean="0"/>
              <a:t>the end of the molecule with a complementary charge </a:t>
            </a:r>
            <a:r>
              <a:rPr lang="en-US" dirty="0" smtClean="0"/>
              <a:t>preferentially </a:t>
            </a:r>
            <a:r>
              <a:rPr lang="en-US" dirty="0" smtClean="0"/>
              <a:t>attaches to the </a:t>
            </a:r>
            <a:r>
              <a:rPr lang="en-US" dirty="0" smtClean="0"/>
              <a:t>molecular charge </a:t>
            </a:r>
            <a:r>
              <a:rPr lang="en-US" dirty="0" smtClean="0"/>
              <a:t>exposed on the outer surfaces of the </a:t>
            </a:r>
            <a:r>
              <a:rPr lang="en-US" dirty="0" smtClean="0"/>
              <a:t>dielectric cloth.</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3"/>
          <p:cNvPicPr>
            <a:picLocks noChangeAspect="1" noChangeArrowheads="1"/>
          </p:cNvPicPr>
          <p:nvPr/>
        </p:nvPicPr>
        <p:blipFill>
          <a:blip r:embed="rId2" cstate="print"/>
          <a:srcRect/>
          <a:stretch>
            <a:fillRect/>
          </a:stretch>
        </p:blipFill>
        <p:spPr bwMode="auto">
          <a:xfrm>
            <a:off x="1371600" y="2341688"/>
            <a:ext cx="6553200" cy="2763712"/>
          </a:xfrm>
          <a:prstGeom prst="rect">
            <a:avLst/>
          </a:prstGeom>
          <a:noFill/>
          <a:ln w="9525">
            <a:noFill/>
            <a:miter lim="800000"/>
            <a:headEnd/>
            <a:tailEnd/>
          </a:ln>
        </p:spPr>
      </p:pic>
      <p:pic>
        <p:nvPicPr>
          <p:cNvPr id="87044" name="Picture 4"/>
          <p:cNvPicPr>
            <a:picLocks noChangeAspect="1" noChangeArrowheads="1"/>
          </p:cNvPicPr>
          <p:nvPr/>
        </p:nvPicPr>
        <p:blipFill>
          <a:blip r:embed="rId3" cstate="print"/>
          <a:srcRect/>
          <a:stretch>
            <a:fillRect/>
          </a:stretch>
        </p:blipFill>
        <p:spPr bwMode="auto">
          <a:xfrm>
            <a:off x="1676400" y="4595470"/>
            <a:ext cx="5791200" cy="2414930"/>
          </a:xfrm>
          <a:prstGeom prst="rect">
            <a:avLst/>
          </a:prstGeom>
          <a:noFill/>
          <a:ln w="9525">
            <a:noFill/>
            <a:miter lim="800000"/>
            <a:headEnd/>
            <a:tailEnd/>
          </a:ln>
        </p:spPr>
      </p:pic>
      <p:sp>
        <p:nvSpPr>
          <p:cNvPr id="2" name="Title 1"/>
          <p:cNvSpPr>
            <a:spLocks noGrp="1"/>
          </p:cNvSpPr>
          <p:nvPr>
            <p:ph type="title"/>
          </p:nvPr>
        </p:nvSpPr>
        <p:spPr>
          <a:xfrm>
            <a:off x="533400" y="457200"/>
            <a:ext cx="9144000" cy="1143000"/>
          </a:xfrm>
        </p:spPr>
        <p:txBody>
          <a:bodyPr>
            <a:normAutofit fontScale="90000"/>
          </a:bodyPr>
          <a:lstStyle/>
          <a:p>
            <a:r>
              <a:rPr lang="en-US" dirty="0" smtClean="0"/>
              <a:t>Entrained </a:t>
            </a:r>
            <a:r>
              <a:rPr lang="en-US" dirty="0" smtClean="0"/>
              <a:t>Polar Molecules Selectively Attach to Surface of Cloth</a:t>
            </a:r>
            <a:endParaRPr lang="en-US" dirty="0"/>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46</a:t>
            </a:fld>
            <a:endParaRPr lang="en-US"/>
          </a:p>
        </p:txBody>
      </p:sp>
      <p:sp>
        <p:nvSpPr>
          <p:cNvPr id="11" name="TextBox 10"/>
          <p:cNvSpPr txBox="1"/>
          <p:nvPr/>
        </p:nvSpPr>
        <p:spPr>
          <a:xfrm>
            <a:off x="2819400" y="1524000"/>
            <a:ext cx="3503780" cy="1015663"/>
          </a:xfrm>
          <a:prstGeom prst="rect">
            <a:avLst/>
          </a:prstGeom>
          <a:noFill/>
        </p:spPr>
        <p:txBody>
          <a:bodyPr wrap="none" rtlCol="0">
            <a:spAutoFit/>
          </a:bodyPr>
          <a:lstStyle/>
          <a:p>
            <a:r>
              <a:rPr lang="en-US" sz="6000" dirty="0" smtClean="0"/>
              <a:t>Resolution</a:t>
            </a:r>
            <a:endParaRPr lang="en-US" sz="60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838200" y="2209800"/>
            <a:ext cx="7543800" cy="4619730"/>
          </a:xfrm>
          <a:prstGeom prst="rect">
            <a:avLst/>
          </a:prstGeom>
          <a:noFill/>
          <a:ln w="9525">
            <a:noFill/>
            <a:miter lim="800000"/>
            <a:headEnd/>
            <a:tailEnd/>
          </a:ln>
        </p:spPr>
      </p:pic>
      <p:sp>
        <p:nvSpPr>
          <p:cNvPr id="2" name="Title 1"/>
          <p:cNvSpPr>
            <a:spLocks noGrp="1"/>
          </p:cNvSpPr>
          <p:nvPr>
            <p:ph type="title"/>
          </p:nvPr>
        </p:nvSpPr>
        <p:spPr>
          <a:xfrm>
            <a:off x="762000" y="274638"/>
            <a:ext cx="8229600" cy="1143000"/>
          </a:xfrm>
        </p:spPr>
        <p:txBody>
          <a:bodyPr>
            <a:normAutofit fontScale="90000"/>
          </a:bodyPr>
          <a:lstStyle/>
          <a:p>
            <a:r>
              <a:rPr lang="en-US" dirty="0" smtClean="0"/>
              <a:t>Interaction Selectively Oxidizes</a:t>
            </a:r>
            <a:br>
              <a:rPr lang="en-US" dirty="0" smtClean="0"/>
            </a:br>
            <a:r>
              <a:rPr lang="en-US" dirty="0" smtClean="0"/>
              <a:t>the Linen Freezing In the Image</a:t>
            </a:r>
            <a:endParaRPr lang="en-US" dirty="0"/>
          </a:p>
        </p:txBody>
      </p:sp>
      <p:sp>
        <p:nvSpPr>
          <p:cNvPr id="3" name="Content Placeholder 2"/>
          <p:cNvSpPr>
            <a:spLocks noGrp="1"/>
          </p:cNvSpPr>
          <p:nvPr>
            <p:ph idx="1"/>
          </p:nvPr>
        </p:nvSpPr>
        <p:spPr>
          <a:xfrm>
            <a:off x="152400" y="1493837"/>
            <a:ext cx="9144000" cy="4525963"/>
          </a:xfrm>
        </p:spPr>
        <p:txBody>
          <a:bodyPr/>
          <a:lstStyle/>
          <a:p>
            <a:r>
              <a:rPr lang="en-US" dirty="0" smtClean="0"/>
              <a:t>Polar molecule entrainment and surface response</a:t>
            </a:r>
            <a:endParaRPr lang="en-US" dirty="0"/>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the Hypothesis</a:t>
            </a:r>
            <a:endParaRPr lang="en-US" dirty="0"/>
          </a:p>
        </p:txBody>
      </p:sp>
      <p:sp>
        <p:nvSpPr>
          <p:cNvPr id="3" name="Content Placeholder 2"/>
          <p:cNvSpPr>
            <a:spLocks noGrp="1"/>
          </p:cNvSpPr>
          <p:nvPr>
            <p:ph idx="1"/>
          </p:nvPr>
        </p:nvSpPr>
        <p:spPr>
          <a:xfrm>
            <a:off x="609600" y="1447800"/>
            <a:ext cx="8229600" cy="4953000"/>
          </a:xfrm>
        </p:spPr>
        <p:txBody>
          <a:bodyPr>
            <a:normAutofit lnSpcReduction="10000"/>
          </a:bodyPr>
          <a:lstStyle/>
          <a:p>
            <a:r>
              <a:rPr lang="en-US" dirty="0" smtClean="0"/>
              <a:t>Given the theory the whole process could be numerically simulated using a large computer code</a:t>
            </a:r>
          </a:p>
          <a:p>
            <a:r>
              <a:rPr lang="en-US" dirty="0" smtClean="0"/>
              <a:t>It might be easier however to actually test the hypothesis experimentally with a model, urea, and a cloth</a:t>
            </a:r>
          </a:p>
          <a:p>
            <a:r>
              <a:rPr lang="en-US" dirty="0" smtClean="0"/>
              <a:t>This is an example of a Miracle of the Second Kind, multiple relatively rare factors combining to produce an unexpected and religiously significant result </a:t>
            </a:r>
            <a:endParaRPr lang="en-US" dirty="0"/>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229600" cy="1143000"/>
          </a:xfrm>
        </p:spPr>
        <p:txBody>
          <a:bodyPr>
            <a:normAutofit/>
          </a:bodyPr>
          <a:lstStyle/>
          <a:p>
            <a:r>
              <a:rPr lang="en-US" sz="6000" dirty="0" smtClean="0"/>
              <a:t>Moving On</a:t>
            </a:r>
            <a:endParaRPr lang="en-US" sz="6000" dirty="0"/>
          </a:p>
        </p:txBody>
      </p:sp>
      <p:sp>
        <p:nvSpPr>
          <p:cNvPr id="3" name="Content Placeholder 2"/>
          <p:cNvSpPr>
            <a:spLocks noGrp="1"/>
          </p:cNvSpPr>
          <p:nvPr>
            <p:ph idx="1"/>
          </p:nvPr>
        </p:nvSpPr>
        <p:spPr/>
        <p:txBody>
          <a:bodyPr/>
          <a:lstStyle/>
          <a:p>
            <a:r>
              <a:rPr lang="en-US" dirty="0" smtClean="0"/>
              <a:t>We'll Look At Two More Interesting Things</a:t>
            </a:r>
          </a:p>
          <a:p>
            <a:r>
              <a:rPr lang="en-US" dirty="0" smtClean="0"/>
              <a:t>Better Images With Meaningful Data</a:t>
            </a:r>
          </a:p>
          <a:p>
            <a:pPr lvl="1"/>
            <a:r>
              <a:rPr lang="en-US" dirty="0" smtClean="0"/>
              <a:t>What if we had a complete high resolution image of the shroud at the resolution of the Mark Evans micrographs?  Suppose it was a high resolution multispectral image.  What could we do?</a:t>
            </a:r>
          </a:p>
          <a:p>
            <a:r>
              <a:rPr lang="en-US" dirty="0" smtClean="0"/>
              <a:t>What If We Could Actually Identify The Man?</a:t>
            </a:r>
          </a:p>
          <a:p>
            <a:pPr lvl="1"/>
            <a:r>
              <a:rPr lang="en-US" dirty="0" smtClean="0"/>
              <a:t>DNA?  But we don't have a reference sample of </a:t>
            </a:r>
            <a:r>
              <a:rPr lang="en-US" dirty="0" err="1" smtClean="0"/>
              <a:t>Jesus's</a:t>
            </a:r>
            <a:r>
              <a:rPr lang="en-US" dirty="0" smtClean="0"/>
              <a:t> DNA … How Would That Work?</a:t>
            </a:r>
          </a:p>
          <a:p>
            <a:pPr lvl="1"/>
            <a:endParaRPr lang="en-US" dirty="0"/>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143000"/>
          </a:xfrm>
        </p:spPr>
        <p:txBody>
          <a:bodyPr>
            <a:noAutofit/>
          </a:bodyPr>
          <a:lstStyle/>
          <a:p>
            <a:r>
              <a:rPr lang="en-US" sz="7200" dirty="0" smtClean="0"/>
              <a:t>Coherence</a:t>
            </a:r>
            <a:endParaRPr lang="en-US" sz="7200" dirty="0"/>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5</a:t>
            </a:fld>
            <a:endParaRPr lang="en-US"/>
          </a:p>
        </p:txBody>
      </p:sp>
      <p:grpSp>
        <p:nvGrpSpPr>
          <p:cNvPr id="41" name="Group 40"/>
          <p:cNvGrpSpPr/>
          <p:nvPr/>
        </p:nvGrpSpPr>
        <p:grpSpPr>
          <a:xfrm>
            <a:off x="914401" y="1169076"/>
            <a:ext cx="8077199" cy="5536524"/>
            <a:chOff x="457200" y="997089"/>
            <a:chExt cx="8763113" cy="5758636"/>
          </a:xfrm>
        </p:grpSpPr>
        <p:sp>
          <p:nvSpPr>
            <p:cNvPr id="6" name="TextBox 5"/>
            <p:cNvSpPr txBox="1"/>
            <p:nvPr/>
          </p:nvSpPr>
          <p:spPr>
            <a:xfrm>
              <a:off x="6858000" y="1600200"/>
              <a:ext cx="2362313" cy="830997"/>
            </a:xfrm>
            <a:prstGeom prst="rect">
              <a:avLst/>
            </a:prstGeom>
            <a:noFill/>
          </p:spPr>
          <p:txBody>
            <a:bodyPr wrap="none" rtlCol="0">
              <a:spAutoFit/>
            </a:bodyPr>
            <a:lstStyle/>
            <a:p>
              <a:r>
                <a:rPr lang="en-US" sz="2400" dirty="0" smtClean="0"/>
                <a:t>Pollen</a:t>
              </a:r>
            </a:p>
            <a:p>
              <a:r>
                <a:rPr lang="en-US" sz="2400" dirty="0" smtClean="0"/>
                <a:t>Correspondences</a:t>
              </a:r>
              <a:endParaRPr lang="en-US" sz="2400" dirty="0"/>
            </a:p>
          </p:txBody>
        </p:sp>
        <p:grpSp>
          <p:nvGrpSpPr>
            <p:cNvPr id="7" name="Group 6"/>
            <p:cNvGrpSpPr/>
            <p:nvPr/>
          </p:nvGrpSpPr>
          <p:grpSpPr>
            <a:xfrm>
              <a:off x="457200" y="997089"/>
              <a:ext cx="8531397" cy="5632311"/>
              <a:chOff x="457200" y="1066800"/>
              <a:chExt cx="8531397" cy="5632311"/>
            </a:xfrm>
          </p:grpSpPr>
          <p:sp>
            <p:nvSpPr>
              <p:cNvPr id="8" name="TextBox 7"/>
              <p:cNvSpPr txBox="1"/>
              <p:nvPr/>
            </p:nvSpPr>
            <p:spPr>
              <a:xfrm>
                <a:off x="457200" y="1066800"/>
                <a:ext cx="3751476" cy="5632311"/>
              </a:xfrm>
              <a:prstGeom prst="rect">
                <a:avLst/>
              </a:prstGeom>
              <a:noFill/>
            </p:spPr>
            <p:txBody>
              <a:bodyPr wrap="none" rtlCol="0">
                <a:spAutoFit/>
              </a:bodyPr>
              <a:lstStyle/>
              <a:p>
                <a:r>
                  <a:rPr lang="en-US" sz="2400" dirty="0" smtClean="0"/>
                  <a:t>Jerusalem</a:t>
                </a:r>
              </a:p>
              <a:p>
                <a:endParaRPr lang="en-US" sz="2400" dirty="0" smtClean="0"/>
              </a:p>
              <a:p>
                <a:r>
                  <a:rPr lang="en-US" sz="2400" dirty="0" smtClean="0"/>
                  <a:t>       - Antioch</a:t>
                </a:r>
              </a:p>
              <a:p>
                <a:r>
                  <a:rPr lang="en-US" sz="2400" dirty="0" smtClean="0"/>
                  <a:t>Edessa</a:t>
                </a:r>
              </a:p>
              <a:p>
                <a:endParaRPr lang="en-US" sz="2400" dirty="0" smtClean="0"/>
              </a:p>
              <a:p>
                <a:r>
                  <a:rPr lang="en-US" sz="2400" dirty="0" smtClean="0"/>
                  <a:t>Constantinople</a:t>
                </a:r>
              </a:p>
              <a:p>
                <a:r>
                  <a:rPr lang="en-US" sz="2400" dirty="0" smtClean="0"/>
                  <a:t>        - Athens</a:t>
                </a:r>
              </a:p>
              <a:p>
                <a:r>
                  <a:rPr lang="en-US" sz="2400" dirty="0" smtClean="0"/>
                  <a:t>                - </a:t>
                </a:r>
                <a:r>
                  <a:rPr lang="en-US" sz="2400" dirty="0" err="1" smtClean="0"/>
                  <a:t>Othon</a:t>
                </a:r>
                <a:r>
                  <a:rPr lang="en-US" sz="2400" dirty="0" smtClean="0"/>
                  <a:t> de la Roche</a:t>
                </a:r>
              </a:p>
              <a:p>
                <a:r>
                  <a:rPr lang="en-US" sz="2400" dirty="0" smtClean="0"/>
                  <a:t>                - Knights Templar</a:t>
                </a:r>
              </a:p>
              <a:p>
                <a:r>
                  <a:rPr lang="en-US" sz="2400" dirty="0" smtClean="0"/>
                  <a:t>        - Besancon</a:t>
                </a:r>
              </a:p>
              <a:p>
                <a:r>
                  <a:rPr lang="en-US" sz="2400" dirty="0" err="1" smtClean="0"/>
                  <a:t>Lirey</a:t>
                </a:r>
                <a:endParaRPr lang="en-US" sz="2400" dirty="0" smtClean="0"/>
              </a:p>
              <a:p>
                <a:endParaRPr lang="en-US" sz="2400" dirty="0" smtClean="0"/>
              </a:p>
              <a:p>
                <a:r>
                  <a:rPr lang="en-US" sz="2400" dirty="0" smtClean="0"/>
                  <a:t>Chambery</a:t>
                </a:r>
              </a:p>
              <a:p>
                <a:endParaRPr lang="en-US" sz="2400" dirty="0" smtClean="0"/>
              </a:p>
              <a:p>
                <a:r>
                  <a:rPr lang="en-US" sz="2400" dirty="0" smtClean="0"/>
                  <a:t>Turin</a:t>
                </a:r>
                <a:endParaRPr lang="en-US" sz="2400" dirty="0"/>
              </a:p>
            </p:txBody>
          </p:sp>
          <p:sp>
            <p:nvSpPr>
              <p:cNvPr id="9" name="TextBox 8"/>
              <p:cNvSpPr txBox="1"/>
              <p:nvPr/>
            </p:nvSpPr>
            <p:spPr>
              <a:xfrm>
                <a:off x="5334000" y="1295400"/>
                <a:ext cx="1382110" cy="461665"/>
              </a:xfrm>
              <a:prstGeom prst="rect">
                <a:avLst/>
              </a:prstGeom>
              <a:noFill/>
            </p:spPr>
            <p:txBody>
              <a:bodyPr wrap="none" rtlCol="0">
                <a:spAutoFit/>
              </a:bodyPr>
              <a:lstStyle/>
              <a:p>
                <a:r>
                  <a:rPr lang="en-US" sz="2400" dirty="0" err="1" smtClean="0"/>
                  <a:t>Sudarium</a:t>
                </a:r>
                <a:endParaRPr lang="en-US" sz="2400" dirty="0"/>
              </a:p>
            </p:txBody>
          </p:sp>
          <p:sp>
            <p:nvSpPr>
              <p:cNvPr id="10" name="TextBox 9"/>
              <p:cNvSpPr txBox="1"/>
              <p:nvPr/>
            </p:nvSpPr>
            <p:spPr>
              <a:xfrm>
                <a:off x="4572000" y="2590800"/>
                <a:ext cx="1946302" cy="1938992"/>
              </a:xfrm>
              <a:prstGeom prst="rect">
                <a:avLst/>
              </a:prstGeom>
              <a:noFill/>
            </p:spPr>
            <p:txBody>
              <a:bodyPr wrap="none" rtlCol="0">
                <a:spAutoFit/>
              </a:bodyPr>
              <a:lstStyle/>
              <a:p>
                <a:r>
                  <a:rPr lang="en-US" sz="2400" dirty="0" err="1" smtClean="0"/>
                  <a:t>Mandylion</a:t>
                </a:r>
                <a:endParaRPr lang="en-US" sz="2400" dirty="0" smtClean="0"/>
              </a:p>
              <a:p>
                <a:endParaRPr lang="en-US" sz="2400" dirty="0" smtClean="0"/>
              </a:p>
              <a:p>
                <a:r>
                  <a:rPr lang="en-US" sz="2400" dirty="0" smtClean="0"/>
                  <a:t>   - </a:t>
                </a:r>
                <a:r>
                  <a:rPr lang="en-US" sz="2400" dirty="0" err="1" smtClean="0"/>
                  <a:t>tetradiplon</a:t>
                </a:r>
                <a:endParaRPr lang="en-US" sz="2400" dirty="0" smtClean="0"/>
              </a:p>
              <a:p>
                <a:endParaRPr lang="en-US" sz="2400" dirty="0" smtClean="0"/>
              </a:p>
              <a:p>
                <a:r>
                  <a:rPr lang="en-US" sz="2400" dirty="0" smtClean="0"/>
                  <a:t>Shroud</a:t>
                </a:r>
                <a:endParaRPr lang="en-US" sz="2400" dirty="0"/>
              </a:p>
            </p:txBody>
          </p:sp>
          <p:sp>
            <p:nvSpPr>
              <p:cNvPr id="11" name="TextBox 10"/>
              <p:cNvSpPr txBox="1"/>
              <p:nvPr/>
            </p:nvSpPr>
            <p:spPr>
              <a:xfrm>
                <a:off x="2590800" y="1905000"/>
                <a:ext cx="1682961" cy="830997"/>
              </a:xfrm>
              <a:prstGeom prst="rect">
                <a:avLst/>
              </a:prstGeom>
              <a:noFill/>
            </p:spPr>
            <p:txBody>
              <a:bodyPr wrap="none" rtlCol="0">
                <a:spAutoFit/>
              </a:bodyPr>
              <a:lstStyle/>
              <a:p>
                <a:r>
                  <a:rPr lang="en-US" sz="2400" dirty="0" smtClean="0"/>
                  <a:t>SILENCE</a:t>
                </a:r>
              </a:p>
              <a:p>
                <a:r>
                  <a:rPr lang="en-US" sz="2400" dirty="0" smtClean="0"/>
                  <a:t>Constantine</a:t>
                </a:r>
                <a:endParaRPr lang="en-US" sz="2400" dirty="0"/>
              </a:p>
            </p:txBody>
          </p:sp>
          <p:sp>
            <p:nvSpPr>
              <p:cNvPr id="12" name="TextBox 11"/>
              <p:cNvSpPr txBox="1"/>
              <p:nvPr/>
            </p:nvSpPr>
            <p:spPr>
              <a:xfrm>
                <a:off x="6705600" y="3276600"/>
                <a:ext cx="2282997" cy="461665"/>
              </a:xfrm>
              <a:prstGeom prst="rect">
                <a:avLst/>
              </a:prstGeom>
              <a:noFill/>
            </p:spPr>
            <p:txBody>
              <a:bodyPr wrap="none" rtlCol="0">
                <a:spAutoFit/>
              </a:bodyPr>
              <a:lstStyle/>
              <a:p>
                <a:r>
                  <a:rPr lang="en-US" sz="2400" dirty="0" err="1" smtClean="0"/>
                  <a:t>Vignon</a:t>
                </a:r>
                <a:r>
                  <a:rPr lang="en-US" sz="2400" dirty="0" smtClean="0"/>
                  <a:t> Markings</a:t>
                </a:r>
                <a:endParaRPr lang="en-US" sz="2400" dirty="0"/>
              </a:p>
            </p:txBody>
          </p:sp>
          <p:cxnSp>
            <p:nvCxnSpPr>
              <p:cNvPr id="13" name="Straight Arrow Connector 12"/>
              <p:cNvCxnSpPr/>
              <p:nvPr/>
            </p:nvCxnSpPr>
            <p:spPr>
              <a:xfrm flipH="1" flipV="1">
                <a:off x="5257800" y="2971800"/>
                <a:ext cx="228600" cy="4572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181600" y="3810000"/>
                <a:ext cx="381000" cy="3048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638800" y="3733800"/>
                <a:ext cx="1447800" cy="6096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85800" y="1524000"/>
                <a:ext cx="0" cy="6858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295400" y="1524000"/>
                <a:ext cx="304800" cy="4572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524000" y="2209800"/>
                <a:ext cx="304800" cy="1524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990600" y="2590800"/>
                <a:ext cx="76200" cy="3810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62000" y="3276600"/>
                <a:ext cx="228600" cy="2286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371600" y="3657600"/>
                <a:ext cx="0" cy="7620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962400" y="1752600"/>
                <a:ext cx="1295400" cy="461665"/>
              </a:xfrm>
              <a:prstGeom prst="rect">
                <a:avLst/>
              </a:prstGeom>
              <a:noFill/>
            </p:spPr>
            <p:txBody>
              <a:bodyPr wrap="square" rtlCol="0">
                <a:spAutoFit/>
              </a:bodyPr>
              <a:lstStyle/>
              <a:p>
                <a:r>
                  <a:rPr lang="en-US" sz="2400" dirty="0" smtClean="0"/>
                  <a:t>Shroud</a:t>
                </a:r>
                <a:endParaRPr lang="en-US" sz="2400" dirty="0"/>
              </a:p>
            </p:txBody>
          </p:sp>
          <p:cxnSp>
            <p:nvCxnSpPr>
              <p:cNvPr id="23" name="Straight Arrow Connector 22"/>
              <p:cNvCxnSpPr/>
              <p:nvPr/>
            </p:nvCxnSpPr>
            <p:spPr>
              <a:xfrm>
                <a:off x="1905000" y="1371600"/>
                <a:ext cx="3352800" cy="1524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22" idx="1"/>
              </p:cNvCxnSpPr>
              <p:nvPr/>
            </p:nvCxnSpPr>
            <p:spPr>
              <a:xfrm>
                <a:off x="1905000" y="1371600"/>
                <a:ext cx="2057400" cy="611833"/>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391400" y="2590800"/>
                <a:ext cx="676980" cy="461665"/>
              </a:xfrm>
              <a:prstGeom prst="rect">
                <a:avLst/>
              </a:prstGeom>
              <a:noFill/>
            </p:spPr>
            <p:txBody>
              <a:bodyPr wrap="none" rtlCol="0">
                <a:spAutoFit/>
              </a:bodyPr>
              <a:lstStyle/>
              <a:p>
                <a:r>
                  <a:rPr lang="en-US" sz="2400" dirty="0" smtClean="0"/>
                  <a:t>ART</a:t>
                </a:r>
                <a:endParaRPr lang="en-US" sz="2400" dirty="0"/>
              </a:p>
            </p:txBody>
          </p:sp>
          <p:cxnSp>
            <p:nvCxnSpPr>
              <p:cNvPr id="26" name="Straight Arrow Connector 25"/>
              <p:cNvCxnSpPr>
                <a:endCxn id="25" idx="1"/>
              </p:cNvCxnSpPr>
              <p:nvPr/>
            </p:nvCxnSpPr>
            <p:spPr>
              <a:xfrm flipV="1">
                <a:off x="6096000" y="2821633"/>
                <a:ext cx="1295400" cy="73967"/>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5" idx="2"/>
              </p:cNvCxnSpPr>
              <p:nvPr/>
            </p:nvCxnSpPr>
            <p:spPr>
              <a:xfrm flipV="1">
                <a:off x="7391400" y="3052465"/>
                <a:ext cx="338490" cy="300335"/>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572000" y="2133600"/>
                <a:ext cx="533400" cy="5334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9" idx="3"/>
              </p:cNvCxnSpPr>
              <p:nvPr/>
            </p:nvCxnSpPr>
            <p:spPr>
              <a:xfrm flipH="1" flipV="1">
                <a:off x="6716110" y="1526233"/>
                <a:ext cx="218090" cy="302567"/>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5105400" y="1905000"/>
                <a:ext cx="1828800" cy="762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029200" y="2057400"/>
                <a:ext cx="1752600" cy="1524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867400" y="1752600"/>
                <a:ext cx="1066800" cy="3810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1371600" y="4856240"/>
                <a:ext cx="381000" cy="3048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838200" y="5181600"/>
                <a:ext cx="0" cy="4572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838200" y="6051208"/>
                <a:ext cx="0" cy="4572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019800" y="4419600"/>
                <a:ext cx="2949525" cy="2031325"/>
              </a:xfrm>
              <a:prstGeom prst="rect">
                <a:avLst/>
              </a:prstGeom>
              <a:noFill/>
            </p:spPr>
            <p:txBody>
              <a:bodyPr wrap="none" rtlCol="0">
                <a:spAutoFit/>
              </a:bodyPr>
              <a:lstStyle/>
              <a:p>
                <a:r>
                  <a:rPr lang="en-US" b="1" dirty="0" smtClean="0"/>
                  <a:t>UNIQUE FEATURES</a:t>
                </a:r>
              </a:p>
              <a:p>
                <a:pPr>
                  <a:buFontTx/>
                  <a:buChar char="-"/>
                </a:pPr>
                <a:r>
                  <a:rPr lang="en-US" dirty="0" smtClean="0"/>
                  <a:t>Negative</a:t>
                </a:r>
              </a:p>
              <a:p>
                <a:pPr>
                  <a:buFontTx/>
                  <a:buChar char="-"/>
                </a:pPr>
                <a:r>
                  <a:rPr lang="en-US" dirty="0" smtClean="0"/>
                  <a:t>Three Dimensional</a:t>
                </a:r>
              </a:p>
              <a:p>
                <a:pPr>
                  <a:buFontTx/>
                  <a:buChar char="-"/>
                </a:pPr>
                <a:r>
                  <a:rPr lang="en-US" dirty="0" smtClean="0"/>
                  <a:t>Superficial Image</a:t>
                </a:r>
              </a:p>
              <a:p>
                <a:pPr>
                  <a:buFontTx/>
                  <a:buChar char="-"/>
                </a:pPr>
                <a:r>
                  <a:rPr lang="en-US" dirty="0" smtClean="0"/>
                  <a:t>Medical Fidelity</a:t>
                </a:r>
              </a:p>
              <a:p>
                <a:pPr>
                  <a:buFontTx/>
                  <a:buChar char="-"/>
                </a:pPr>
                <a:r>
                  <a:rPr lang="en-US" dirty="0" smtClean="0"/>
                  <a:t>Areal Density Image</a:t>
                </a:r>
              </a:p>
              <a:p>
                <a:pPr>
                  <a:buFontTx/>
                  <a:buChar char="-"/>
                </a:pPr>
                <a:r>
                  <a:rPr lang="en-US" dirty="0" smtClean="0"/>
                  <a:t>Historical/Crucifixion Fidelity</a:t>
                </a:r>
                <a:endParaRPr lang="en-US" dirty="0"/>
              </a:p>
            </p:txBody>
          </p:sp>
          <p:sp>
            <p:nvSpPr>
              <p:cNvPr id="37" name="Left Brace 36"/>
              <p:cNvSpPr/>
              <p:nvPr/>
            </p:nvSpPr>
            <p:spPr>
              <a:xfrm>
                <a:off x="5562600" y="4572000"/>
                <a:ext cx="457200" cy="1676400"/>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8" name="Straight Arrow Connector 37"/>
              <p:cNvCxnSpPr/>
              <p:nvPr/>
            </p:nvCxnSpPr>
            <p:spPr>
              <a:xfrm>
                <a:off x="5029200" y="4495800"/>
                <a:ext cx="381000" cy="9144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2209800" y="4724400"/>
              <a:ext cx="2895600" cy="2031325"/>
            </a:xfrm>
            <a:prstGeom prst="rect">
              <a:avLst/>
            </a:prstGeom>
            <a:noFill/>
          </p:spPr>
          <p:txBody>
            <a:bodyPr wrap="square" rtlCol="0">
              <a:spAutoFit/>
            </a:bodyPr>
            <a:lstStyle/>
            <a:p>
              <a:r>
                <a:rPr lang="en-US" b="1" dirty="0" smtClean="0"/>
                <a:t>DATING METHODOLOGIES</a:t>
              </a:r>
            </a:p>
            <a:p>
              <a:r>
                <a:rPr lang="en-US" dirty="0" smtClean="0"/>
                <a:t> - </a:t>
              </a:r>
              <a:r>
                <a:rPr lang="en-US" b="1" dirty="0" smtClean="0">
                  <a:solidFill>
                    <a:srgbClr val="FF0000"/>
                  </a:solidFill>
                </a:rPr>
                <a:t>Carbon Dating</a:t>
              </a:r>
            </a:p>
            <a:p>
              <a:r>
                <a:rPr lang="en-US" dirty="0" smtClean="0"/>
                <a:t> - Vanillin Extinction</a:t>
              </a:r>
            </a:p>
            <a:p>
              <a:r>
                <a:rPr lang="en-US" dirty="0" smtClean="0"/>
                <a:t> - FTIR</a:t>
              </a:r>
            </a:p>
            <a:p>
              <a:r>
                <a:rPr lang="en-US" dirty="0" smtClean="0"/>
                <a:t> - Raman Spectroscopy</a:t>
              </a:r>
            </a:p>
            <a:p>
              <a:r>
                <a:rPr lang="en-US" dirty="0" smtClean="0"/>
                <a:t> - Breaking Strength</a:t>
              </a:r>
            </a:p>
            <a:p>
              <a:endParaRPr lang="en-US" dirty="0"/>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a:bodyPr>
          <a:lstStyle/>
          <a:p>
            <a:r>
              <a:rPr lang="en-US" sz="5400" dirty="0" smtClean="0"/>
              <a:t>HAL 9000 Images</a:t>
            </a:r>
            <a:endParaRPr lang="en-US" sz="5400" dirty="0"/>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50</a:t>
            </a:fld>
            <a:endParaRPr lang="en-US"/>
          </a:p>
        </p:txBody>
      </p:sp>
      <p:sp>
        <p:nvSpPr>
          <p:cNvPr id="6" name="TextBox 5"/>
          <p:cNvSpPr txBox="1"/>
          <p:nvPr/>
        </p:nvSpPr>
        <p:spPr>
          <a:xfrm>
            <a:off x="457200" y="1981200"/>
            <a:ext cx="8305800" cy="4031873"/>
          </a:xfrm>
          <a:prstGeom prst="rect">
            <a:avLst/>
          </a:prstGeom>
          <a:noFill/>
        </p:spPr>
        <p:txBody>
          <a:bodyPr wrap="square" rtlCol="0">
            <a:spAutoFit/>
          </a:bodyPr>
          <a:lstStyle/>
          <a:p>
            <a:r>
              <a:rPr lang="en-US" sz="3200" dirty="0" smtClean="0"/>
              <a:t>The most recent image of the shroud is that taken by HAL 9000, a company specializing in art photography that obtained permission to take an extraordinarily high definition composite image of the shroud on 22 January 2008.  This image is composited from over 1600 credit card sized images for a total image of 12.8 billion pixels</a:t>
            </a:r>
            <a:r>
              <a:rPr lang="en-US" sz="3200" dirty="0" smtClean="0"/>
              <a:t>.  It amounts to about 72 gigabytes of image data.</a:t>
            </a:r>
            <a:endParaRPr lang="en-US" sz="32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4724400" cy="1143000"/>
          </a:xfrm>
        </p:spPr>
        <p:txBody>
          <a:bodyPr>
            <a:normAutofit fontScale="90000"/>
          </a:bodyPr>
          <a:lstStyle/>
          <a:p>
            <a:r>
              <a:rPr lang="en-US" sz="5400" dirty="0" smtClean="0"/>
              <a:t>HAL 9000 Images</a:t>
            </a:r>
            <a:endParaRPr lang="en-US" sz="5400" dirty="0"/>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51</a:t>
            </a:fld>
            <a:endParaRPr lang="en-US"/>
          </a:p>
        </p:txBody>
      </p:sp>
      <p:sp>
        <p:nvSpPr>
          <p:cNvPr id="7" name="Content Placeholder 6"/>
          <p:cNvSpPr>
            <a:spLocks noGrp="1"/>
          </p:cNvSpPr>
          <p:nvPr>
            <p:ph idx="1"/>
          </p:nvPr>
        </p:nvSpPr>
        <p:spPr>
          <a:xfrm>
            <a:off x="990600" y="1066800"/>
            <a:ext cx="7696200" cy="4525963"/>
          </a:xfrm>
        </p:spPr>
        <p:txBody>
          <a:bodyPr/>
          <a:lstStyle/>
          <a:p>
            <a:r>
              <a:rPr lang="en-US" dirty="0" smtClean="0"/>
              <a:t>Contrast HAL 9000 image with Durante 2002 from Shroud Scope, second HAL 9000 image equalized version of first</a:t>
            </a:r>
            <a:endParaRPr lang="en-US" dirty="0"/>
          </a:p>
        </p:txBody>
      </p:sp>
      <p:pic>
        <p:nvPicPr>
          <p:cNvPr id="8" name="Content Placeholder 5" descr="Hal9000Image.png"/>
          <p:cNvPicPr>
            <a:picLocks noChangeAspect="1"/>
          </p:cNvPicPr>
          <p:nvPr/>
        </p:nvPicPr>
        <p:blipFill>
          <a:blip r:embed="rId2" cstate="print"/>
          <a:stretch>
            <a:fillRect/>
          </a:stretch>
        </p:blipFill>
        <p:spPr>
          <a:xfrm>
            <a:off x="0" y="2590800"/>
            <a:ext cx="3200400" cy="4267200"/>
          </a:xfrm>
          <a:prstGeom prst="rect">
            <a:avLst/>
          </a:prstGeom>
        </p:spPr>
      </p:pic>
      <p:pic>
        <p:nvPicPr>
          <p:cNvPr id="1026" name="Picture 2"/>
          <p:cNvPicPr>
            <a:picLocks noChangeAspect="1" noChangeArrowheads="1"/>
          </p:cNvPicPr>
          <p:nvPr/>
        </p:nvPicPr>
        <p:blipFill>
          <a:blip r:embed="rId3" cstate="print"/>
          <a:srcRect/>
          <a:stretch>
            <a:fillRect/>
          </a:stretch>
        </p:blipFill>
        <p:spPr bwMode="auto">
          <a:xfrm>
            <a:off x="2438400" y="3124200"/>
            <a:ext cx="2548618" cy="3111119"/>
          </a:xfrm>
          <a:prstGeom prst="rect">
            <a:avLst/>
          </a:prstGeom>
          <a:noFill/>
          <a:ln w="9525">
            <a:noFill/>
            <a:miter lim="800000"/>
            <a:headEnd/>
            <a:tailEnd/>
          </a:ln>
        </p:spPr>
      </p:pic>
      <p:pic>
        <p:nvPicPr>
          <p:cNvPr id="10" name="Picture 9" descr="Hal9000ImageE.png"/>
          <p:cNvPicPr>
            <a:picLocks noChangeAspect="1"/>
          </p:cNvPicPr>
          <p:nvPr/>
        </p:nvPicPr>
        <p:blipFill>
          <a:blip r:embed="rId4" cstate="print"/>
          <a:stretch>
            <a:fillRect/>
          </a:stretch>
        </p:blipFill>
        <p:spPr>
          <a:xfrm>
            <a:off x="4953000" y="2647652"/>
            <a:ext cx="2971800" cy="3648968"/>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8229600" cy="1143000"/>
          </a:xfrm>
        </p:spPr>
        <p:txBody>
          <a:bodyPr>
            <a:normAutofit/>
          </a:bodyPr>
          <a:lstStyle/>
          <a:p>
            <a:r>
              <a:rPr lang="en-US" sz="2800" dirty="0" smtClean="0"/>
              <a:t>http://www.haltadefinizione.com/en/the-shroud.html</a:t>
            </a:r>
            <a:endParaRPr lang="en-US" sz="2800" dirty="0"/>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52</a:t>
            </a:fld>
            <a:endParaRPr lang="en-US"/>
          </a:p>
        </p:txBody>
      </p:sp>
      <p:pic>
        <p:nvPicPr>
          <p:cNvPr id="89090" name="Picture 2"/>
          <p:cNvPicPr>
            <a:picLocks noChangeAspect="1" noChangeArrowheads="1"/>
          </p:cNvPicPr>
          <p:nvPr/>
        </p:nvPicPr>
        <p:blipFill>
          <a:blip r:embed="rId2" cstate="print"/>
          <a:srcRect/>
          <a:stretch>
            <a:fillRect/>
          </a:stretch>
        </p:blipFill>
        <p:spPr bwMode="auto">
          <a:xfrm>
            <a:off x="876300" y="1371600"/>
            <a:ext cx="7658100" cy="49530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Unfortunately</a:t>
            </a:r>
            <a:endParaRPr lang="en-US" dirty="0"/>
          </a:p>
        </p:txBody>
      </p:sp>
      <p:sp>
        <p:nvSpPr>
          <p:cNvPr id="3" name="Content Placeholder 2"/>
          <p:cNvSpPr>
            <a:spLocks noGrp="1"/>
          </p:cNvSpPr>
          <p:nvPr>
            <p:ph idx="1"/>
          </p:nvPr>
        </p:nvSpPr>
        <p:spPr/>
        <p:txBody>
          <a:bodyPr/>
          <a:lstStyle/>
          <a:p>
            <a:r>
              <a:rPr lang="en-US" dirty="0" smtClean="0"/>
              <a:t>The HAL 9000 images have not been released to researchers and they are not multispectral</a:t>
            </a:r>
          </a:p>
          <a:p>
            <a:r>
              <a:rPr lang="en-US" dirty="0" smtClean="0"/>
              <a:t>Still they are the best available until better images come along</a:t>
            </a:r>
          </a:p>
          <a:p>
            <a:r>
              <a:rPr lang="en-US" dirty="0" smtClean="0"/>
              <a:t>An </a:t>
            </a:r>
            <a:r>
              <a:rPr lang="en-US" dirty="0" err="1" smtClean="0"/>
              <a:t>iPad</a:t>
            </a:r>
            <a:r>
              <a:rPr lang="en-US" dirty="0" smtClean="0"/>
              <a:t> app has been introduced called Shroud 2.0 but images are heavily watermarked and not very useful to researchers.</a:t>
            </a:r>
            <a:endParaRPr lang="en-US" dirty="0"/>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53</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743200"/>
            <a:ext cx="8991600" cy="1143000"/>
          </a:xfrm>
        </p:spPr>
        <p:txBody>
          <a:bodyPr>
            <a:normAutofit fontScale="90000"/>
          </a:bodyPr>
          <a:lstStyle/>
          <a:p>
            <a:r>
              <a:rPr lang="en-US" dirty="0" smtClean="0"/>
              <a:t>Dr. </a:t>
            </a:r>
            <a:r>
              <a:rPr lang="en-US" dirty="0" err="1" smtClean="0"/>
              <a:t>Leoncio</a:t>
            </a:r>
            <a:r>
              <a:rPr lang="en-US" dirty="0" smtClean="0"/>
              <a:t> A. Garza-Valdes (1939-2010)</a:t>
            </a:r>
            <a:endParaRPr lang="en-US" dirty="0"/>
          </a:p>
        </p:txBody>
      </p:sp>
      <p:pic>
        <p:nvPicPr>
          <p:cNvPr id="11" name="Content Placeholder 10" descr="dnaOfGod.jpg"/>
          <p:cNvPicPr>
            <a:picLocks noGrp="1" noChangeAspect="1"/>
          </p:cNvPicPr>
          <p:nvPr>
            <p:ph idx="1"/>
          </p:nvPr>
        </p:nvPicPr>
        <p:blipFill>
          <a:blip r:embed="rId2" cstate="print"/>
          <a:stretch>
            <a:fillRect/>
          </a:stretch>
        </p:blipFill>
        <p:spPr>
          <a:xfrm>
            <a:off x="0" y="3562350"/>
            <a:ext cx="2162175" cy="3295650"/>
          </a:xfrm>
        </p:spPr>
      </p:pic>
      <p:sp>
        <p:nvSpPr>
          <p:cNvPr id="2" name="Footer Placeholder 1"/>
          <p:cNvSpPr>
            <a:spLocks noGrp="1"/>
          </p:cNvSpPr>
          <p:nvPr>
            <p:ph type="ftr" sz="quarter" idx="11"/>
          </p:nvPr>
        </p:nvSpPr>
        <p:spPr/>
        <p:txBody>
          <a:bodyPr/>
          <a:lstStyle/>
          <a:p>
            <a:r>
              <a:rPr lang="en-US" smtClean="0"/>
              <a:t>An Enduring Mystery ©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54</a:t>
            </a:fld>
            <a:endParaRPr lang="en-US"/>
          </a:p>
        </p:txBody>
      </p:sp>
      <p:sp>
        <p:nvSpPr>
          <p:cNvPr id="36866" name="AutoShape 2" descr="data:image/jpeg;base64,/9j/4AAQSkZJRgABAQAAAQABAAD/2wBDAAoHBwgHBgoICAgLCgoLDhgQDg0NDh0VFhEYIx8lJCIfIiEmKzcvJik0KSEiMEExNDk7Pj4+JS5ESUM8SDc9Pjv/2wBDAQoLCw4NDhwQEBw7KCIoOzs7Ozs7Ozs7Ozs7Ozs7Ozs7Ozs7Ozs7Ozs7Ozs7Ozs7Ozs7Ozs7Ozs7Ozs7Ozs7Ozv/wAARCAFaAOMDASIAAhEBAxEB/8QAHAAAAgIDAQEAAAAAAAAAAAAABAUDBgACBwEI/8QAURAAAgECBAMEBQgGBwUHAwUAAQIDBBEABRIhBhMxIkFRYQcUMnGBFiM2g5Ghs9EVQlWUscEkUmJk4fDxJjNDc4IXNFNUY3J0k6OyJYSSwtL/xAAYAQADAQEAAAAAAAAAAAAAAAABAgMABP/EACQRAAICAgIDAQEBAQEBAAAAAAABAhEhMQMSEzJBIlEEQiMz/9oADAMBAAIRAxEAPwCm5lmefVPFebUtPn1dBHFVzBFFS4VQHIAAB2GM08UEgDiSvJ8qmT88RSkDjjO7/wDm5/xDhghMVpElAJBO2/wOJcvJKLpDximrB44eJ5JQnyorhf8AvMn/APrG70vFKsAOKaw+ZqpB/PBEUwD3Yg6d7278SNMDNEGbSt9/A4k+aYeiAOTxQNN+KK0Bu81Uv54zk8T6dXyorgPE1Uv54d1s0CxxQGLRbqyC5IwM0qOqggncgX2Nu7A88w9EJY5OJpJCnynrhbv9ak/PEsicTxgs3FFdpt19Zl/PB9NSuZ9aoWDEj2bgYIqYmm0xxglin6o8MF80jKKK81XxIrEfKav26n1qX88E24n5Ky/Kiusf7zLt9+JJYmFYQVYG/eL4bA6I4433G3VbDBfLIKhESMvFCgf7T15J8KmX88eIeKHvbiauFvGql/PD2ZedJ2R3E3O2BXpwL2YG4ucKuaRusRYx4nUG/FFcLf3qXf78R8/iW5A4mrjb+9yb/fhkXjgljaaMTRg3aNiRf39+G2Ux0VZkuZZhLldMDTmOOEB5AC7E3/W8AcOuSTBSK1figqD8pq796k/PEqw8VMPpNXA//Kl/PDGtniWIBaKKF1bdomY6hYbWJPn9uHOdxyNmWllbRTxJBrI6sqjVv3nVfAfLOrRlGJV2puLUAY8SVpB/vcv54gduKUI/2lrjcX/71J+eHs6yaT2HKJa5FzYeZwBIVEgLKdPvxlzTCoxsBSTidnCniWuH/wC6k/PGF+KQCflHXbf3uX88HBIgdRB2G+MS5BGo2butg+aRlCIAs3FDA/7Q14t/e5N/vxtHJxQ4uOIq4C9t6qT88GyRsrbE2Hcdsex652CAaRq7hvgeeZlxqyCROKEKqvEtXIxF7LVyG334j5nEm4PE1ZcGxHrUl/44aaI1lEZ1AAXs21/yxDHyg7tyWIA79/jgeeZvHGwBpuJA1vlJW2va/rUn541qpuJqZgrcRVxJtt61J3/HB7uodV2sCCRbrj2up2EjGW/YQEBkIvvjeedm8cRUK3iU6v8AaKu7JA/71Jv9+N3qeJUpnmHElc3LBZl9Zl2HvvbBcMEYYsSjhhYA9Qdu7xxpXx6aCbQhJMZLEXt/nbGXPJsDgkdJ4Bqqis4LoKiqnknmfmapJXLM1pGAuTv0GMxH6OfoJl31v4r4zHS9kkcxmBPHGdkd1XN+IcH6CygAEnfu/niKDR8t8/Dmympm7v8A1ThvLEklQFEoF03Ci4G3THPzv9lYeoBFG4le8ZNrXBFsbmJiVIsbHriRaf5x21r3dk3viPlu1RoPRWtscQsPwJrY2YRlVvbYhTa23+GIpYHSBewyk+d8NZX5VGkJdQpOqw92Bpoad5lihmYhrEsRhVIITk9zlk6BnOkhuw4A+/C7TUU8iC0qBgSLLc292CKOgkOYCMtzItVm7gcPaKikqHqHlI06VTlxgENbvvgN07Mip0sE1XXCJHXmsf1zp7vPDujyxJoF57aywuLHwNjg2FFo01fo+CZ9Quxj367fdhxUZeIVp5mjiSG2/LUgC/Tr34DnegoqlXSxxyqGW4XYANsMTNSwyMjlbEpsEF74c1uWxMwcIXA3bfa3wx7SwRyyJA2pREt+gN/dYYVSMU+opi8vs7b2BXfFijymam4TpoAjXqah6hjpPRQFX+eJ1ypXnBUswW5JBNhh/RUSiIcytdUIsNV974sprqT+lBy/K/Xc+oqeUERmVTKf7ANz9wOG9TLmFVlc8lVrVKupE9PG/RFGq5A7gdQ99sPqnhynXTOZpO0CAyiwx4cjp4oH5s5cKulQ7WsPf4YomkqZryIa2iqaPLaWCFZB61TappAxCsWa4HmQAB39+E5yxiLMhaw6g3xaGybmGNVqRJpI0Dmez7r9MRSZfLArSFG1G63PTricpr4NEqMtKY3KtcKdtxjxqdVJCne2H1ZSkUhlmTV27DbcDC5KbmMbOiC2wY4XtY6AHhlewHTbG0AFNVIZAWXvHS+DnTkyAGxANtuhwNUhJJSykWJ9m+DdmWyKodZXcrc6hsCfZxHSycxzTjtSkNYDa+3iOuPZGS5Qlbr0HjgIurXJYoSd9u7BSwD6byN86OpsfG4wRmk0t43Z3LBbXYi/U+GB0ZdN+cBbbpfxxHOymMBj2vfjUFG8DNJqKq52vvt3YFrRK9NKd9Ij3vfDCk3eyrchLA6txtiCu5q5ZOwN9UYOzDYe7Bi/0jPTOjejr6C5d9b+K+Mxno5+gmXfW/ivjMdz2cy0c3VXbjnPOXa4qZj/APdOHAR9KjRY7r474VQX+XWepY9uqmG3/NOLAtUqwlbIxXoSBqxyf6H+ykPUDhjdnOqA9N26AHE8FNM3SJbMw2YgG3XbG9Exjkco9k0ktc37vDHrtFUaXfVsNJYt0t4DHO2Oa5tEY5gsRABtYar/AH48pKZ5JUJAAX+sbjEtFlsOeVa0kOc0tLVFtMcM+oGTwsbW+HXFki9H+Z0cEk2YZlRwxKLs4Lbfdinjm1gXsgPKaJ6aY1NS6uoUgBQLf4YsOXPDVU7CBURW2K3AJwoWLJERac5vO533jpyB95wRTyZFTIETNpYD01TUxP3g4EeG3kHYexvTwNFy1QnVyy0jbjE9RAZ3LVkfMjuAEQm1x5YQx5HmEkpr6Gro8yjG94G7Q+Hj8cFnO2YpDKvKkR9w/ZYeVsCXG4rJk7GmqmpovWZtEZBA7Iv18cF+tUDSlpFiCqu1gNx54qmd5otNSTzyFQZLKBY2Nj3edsV6tz6JmMclQ9LC17usWrT8Li/24HHLIzRbo80oWqHVBpC3J7OwxtFPE+qQoARsiODsbfZ34ScPcLDOohX0HEyVEOqzKKchlPgwJ2ONMwq8wyvMZcuqoVebqjHYOvcR440+KUVYIu3RduclTRI0oDgISR3Xws1Ry07s9j2TYb2At34jpahoYV5aF2JVb932YnjqWWOWJ4gJCASxF9vdifbsNQszCKKNo59YicLYsg3J8sJlro6KI0EknMDObGTfT336404nzCoSs0MLhugUbDC3J2yDOq6ny+epraOrmbQJOw0bN3C3UXw0ONyDdFiNLFU5cTDdlJLCx64rksDQ1cjJttazDc4vEmUUXDcKQVGYSzXGoKsQBt033wrgaOskkmKBuqjYW8sacejo0XZVJm7bXXSb20kYAEq84IxAA6C1wcWivoFgW0d9TixBF8V2po5oWLPEV0jvFsFMKBZ3jLOfZ28ML3iTSBcqd7nrfw2w+4fyCbiBq0QXUUkDSsbX1H9Vfjv9mFUsQC3679CMVppATtgRB2Nwd7W02+OB3OmQB9rYYRyIknLlB0Ei9upGIapoHlKovZPfbGMjenlIWSZD2UBGnv8AfjWpeNsmnJkKvsqra5YAHe+NaenZqaWUXAVtJIO1jjSulLUcqMuyr2dXd16YMfZG+M6h6OfoJl31v4r4zGejkW4Ey4f838V8ZjteznWjnUdxxxnukNf1mY9kXI+cOHUHq4W7KNZB6n+WERnNNxxnbjr61N7/APenDASsFLFAL3szHrjl/wBC/RSHqGxxFJCi6SNF3JHTDOggizJBFHGquH921sIoaptRUm+qwAXs7jFiyOrWhr+TVRM0ltQI/V8scrQ3wqub00+V5/TyAaWimRwQfAi2O48U3k4ecAX5jJt8ccc4tnWbMy4j09oAH447Jn2o5HHpYKdSbnHbHEHRL6VKi4ejVVaoF5XubEXAGIqvhw1LPYBdrgDcjFkgkVqZUbYqouF7ycb+sRRLzZoAuoEknwGOJTaHo5TPUZrw3mIqaGdoSrbkdGHgR3jHRsqrqDj/ACbnpogzOlAD6T7Ldx81Nj7sU7iKpizB3EMXZ3ttbCDgTNpMh49owzkQ1T+rSjuIbYfYbY6uKXZUxWqLZXzk1LUNWOXJHL84souAB4e/xwkzqh1iVtSMGvotvYX23xffSDlljTZrEFuDyZQe8H2T8N8U5opHpTdSQF2JOITj0nRWOUReivNTkdfn3rGt4Eo/WWVep5Z7r+TY6RVUuU8dZHBXUU6M4GuCdfajbvVh/EY5twxQsWzo6Dqky2ZQPHphXkWc5xwXmSzUql6eQAz0zHsuPHyPnjrjJOKTJPDLylbUZdmSUlTERPE4DRuvZ8iPHGVWdo0jLONTOtlWIglicWOGbKuOMojr6CULMl7H9eJu9WHh/qMU+oWShzB4KylCSRkagUDBh4g+GOXl4uuVoeMr2ZW0gq6aG99bDtbWIxQcwJpM0jlhIV4pA4I7iDfHVKmlaenVoUckreMBx47m3ljnmeZc8FUYnW7XO9uuE4sMZnQuJpnq+I5UVGblUyNGVO1zfrt54quVu9PI0c0oaMXcncjrbY/HDviZ3p85M61DRjkQgqp3bsja3firQ1n9B0PrWRmIN2tcdenXB5cyYYaHc2Y+uO8Yj0BNla27W69OmEWcV2mneMAC97m5vc4ynqJIJGEU5dG6tpN8QRUkmf5tTUEfYeolCGw2UX3PwGBCOQ3g6N6L6Wny3JEWeRRXZmGqljPtGJSFB++/xxUuLcq/RubVNMsdkEmqMBbdg7jfy6fDAuacTnL/AEjU9dTsVoMtZaVFX/wl7Lfbufsxd/SPRvNltNm9EOZYcttIvdGGx+3+OOua7Rx8JRdM5PUMvPOldI8sCTRlpF3FiR7sMZ5bjly05RxuTbAFQ3IYN2la17Yiii0bU+pIJVALdrax6H+eAauVpYnJuBpO3TBEE4MbMxNwbgjbfHs4/oMoZg6kFz0BBsbb9cNH2B/yzqPo5+gmXfW/ivjMZ6OfoJl31v4r4zHY9kFo5o8Jn44zpQwBFVOdza/zhwfLTSmGxkZiOgHTC6aQx8b51be9XMLePzhwc8hVTZyLjcA9Mc3PfcrD1G1Agiy41RvzoGBGpLqR53wXFPPLWl55GDSLcMthe5v9mK/TVbpEyl20Nt49+G9BmAMyQmwCoQDp777XxzSTGWhVxIbVQUF7lgTqNyd8dr4kXXw7Cpvu0fQ44ZxA4atvve4Jtju2fxiXIIFJsNUe97Y6I/8AyZH6JXkajiEjyMZdIvbvHcMLa7MWnZ3Soa+jfTv5bWxLW1mlZQt3sAAukkjbrhK1TTrIy08kYqChI7J3PWxtjgqy6AqqDSHAbsrbSxFjud8UnMCYM6gkiJ1pOrAjuNxi1TySWc1FSZda20ITYeV+7CXJ6Fs641y6iVLq1Suq3cqm5+4Y6uFOxZaO58Z6W4XqC3W6EX8dQxzScFaPVE509D346Dx1WpHl0NApJlqpLhR/VXcn7bYopcrQSF17KyhbkdbD7+uD/of7BDRnCUrCtzFbHehmII+GJKygGYxgLF2j2SR42xnCTRPmuYqCR/QJTe3QbYe0hpXo42WXQb2v33ws5OKRkslBpqnNuDs19ey9vKSM3KSr4Efzx1Ohrcm9IWTLPCeVVRDcbcyBv5qfsOKfxDSqObqDsQeywFw2wve2KXBV5lw1m65hl04imjsDf2WHerDvGLQ5FJUxXFo6NK0uS1wo8zd0sOw17q4t1XFKzmrMkz8tbXOxLXOOnZRnGSeknI2hmQJUxj52K41wtb2lPh/k45hxbkGZcNVpirAZYJP91UKOy48/A+WBLip2tDRf9HnGXO+VKhEJBhhvdtr6BhNJC9+ezI41dFk3B7sPuK+cvFDFIy/9FiKqAe12B9uEcVMlQhlMZFpO0qG2oeGJT9mPDQvaSWDfUbpfoeuHnCTepZfmnEjdmSmjMFMSf+K/ePMD+OKxXuI9UcZfrup7t8XbMarIeHciy3h3NaGsnmRBVVHq8gQCRwdm8SAcVgvorfwo+ZRKyBrkm128zjrHAdcnFno+lymob56nQ05Y+Fuw3w//AK4pb5pwVUXVsozM7f8AmV3w54E4j4WyziFaLLaDMKWSvIiLTzh0vfbbxvtfzw/Hh0xZFZahmiaWn5YaaFjGytc3O46YUzwTlNNQGEaHcefgDjpHH2VLl2cCvgBUVQLmxIGsCx/kcUmrhRIKjU7PsGjN7C/89sc0rjJorHMRSqwqkZZSik2urbi3liGrjBpJgsysNN91semCmCvl0UYYqQxbp1vt1+GF9V2aeUbnsYeOZGemdY9HP0Ey7638V8ZjPRz9Bcu+t/FfGY7ns5lo5hVWHG2ckm39Mmtcf+ocHI0DRm/UAmx2vgGrTXxnnY0lj63PYD/mHE8sUyWjdBGVFjcG+Ofm9isPUJjWLRGHKxqepJ2GDsvnpDNp0NIbe3/nrhU0KCKMs99+7fDbL2gjjkZAmphYi19vHHPLQy0Kc6ctVKwawLDYDpvju/EciwcMiR+icv8AljkKZTl2ZVsVVmOcUWX0kci8xGJ5jqNzZQO/pfHS67jHg3N8vfL5s0vFILXWNwRboQbe7HRBfiiX0q1TnbIzS6dIIIXS4vfu7vjipvLM9RzojrvsQepxYa7LsgdytJxfRaL7JUowI+OAFyHLYyX+VmXiM/8Ah65D8ABiEeNoopITV1Xy1CkabjoPDF+9HXDiZJSy8UZyvIdkK06ybFUPU28TYAeXvwny+bhfL6xXpqSozmuQ3WSpXlwqfHT1+3Dh2zXPalZ6+TmRqQY40BWNPhikXGCsV5ZPOtTxDmrZlMGjjFlhjv7K923ie/AldQOIJOaWOlrhmFg3kMWmkWiy2kSMpHbTqAJ/hhFnucQVULiHlkBiB2bf53xD2lbY10hZwOpkz3ME0goaKQAH4bYYQ1cU/IjipFHaAYX8vdjXhSOgyPM6itzPOKImSIxpDCxcgEi9yB5YnioMu9eWOmzaleK5K6iysB3d1ji3JB9VQsXkyUsTIeWrRySaQp3Jtt0wrzHIIHhsU7bMNXZ2uegxYEpdEB5NRC0iSbNa43J/z8Mb0lO00gEs8DRk6lCP7I+GOVWmUZyepizLhnOEzLK5mimjbskC1x3gjvHljsHDmf5R6ROHpKergQyqAtVSt+qf6y99vA4Q8R5RQvK39IgUI3Zdh0xScvmn4a4nTMaOUFkNmUdJF7wffjt4+T+kmsl34spqIcVvrVzJHCpRVIAsFtbfCGqpsoWllnCuliNO97+OLBnOZ5RX52aourB4VDi2423W/jis5vNT1bpBBIkKyNYtIdKKD4nHPPMykXSB+DssizvixJHRRR0ZNTMSOyqruAfjb78B5xWw5xmtfXSy3aWYlQTsB3fdbFx4aqOD8j4drMpbiCB6uvRlnnjRtIuCAAbdBf8Ajin53lFNQ0yyU+Y0VVGx03gluT4Er1GLyVKkCLyKUKSk2VV1Hay9Ld4wJUSPT1S1UB0vEwZGB3DA3BwTTytSSjS53FiBtjSSE1MqJrSNWIUvIOyt+84TTDtHbsxZOLvR9DmMSFpTCKhQp31AWZf4jHL6irpky00/LHMAHti9xc/Zi48F8VcN8J8OplVTni1kokZyYIXKLfuG3TFY4oXI5Z5K7KMxDRSHV6q8LqwJ66Ta1tzthuaKlTBBtYK3FIqgRuu3ltbAleweGWynVosdr4YSqpdSEF2XoBa3XAWYAvQ82NWRVTSx1dTvhI+yGfqzqXo5+gmXfW/ivjMZ6OfoJl31v4r4zHc9nOtHM5pDHxrnhDWJqprf/UOJah5JLsSXLAXJ3xDUNGvGee676vWptPv5pwU0kQRSqsDbfSe/xxz83uV4/UhdH+bQrsRte9sWDJKW1M5WMk2F7R6ib9BgSGohqI44iukL4C+564sGSVkKioIaQBV9wuBtjlm3Q6WBfVZVFPN6u6gyFwG7J2+GPWylYqeeSOLUoJACqdvMnFoy1qeSslmeJ1ndtncAgi2Nq6eOlJDgRK/tBV/mcT7sCicynppRLpmS1t7qOgwdBQwR0gnBUMdtJPat44LFZFVVc8cMiiMhu0/W1umFXPkaw1FQp6G+L22gpZG0FVT01REdBYg9b792Ha8UTU1LKLKrKo0oFILX7/sxQqCraOuAbWw1G+lrXvhpK0lTG1wpN+pa1gNsLKOTLLLHV8RVFdBAYwkzvcEW3ub932YTtTZg1MIy97ajpBsRvjXnUyZhCaWMGMKrWddVmHidri5xbqZBW5dzfVUMhjPtXVSQT0+zCP8AOg1krlNltSycxoj2GNwxtYbdcHZXWKK5SiLGgbSGv7Vu4YbVFJHJSwSShn5jfOGH39L/AG4XtRU9HK8rRkQQars4HZJJt5/bjd2zJKywQB6iCUJGRIwU6kPf4gYlWSDL3Mdxy4UAufH3eGNcjnMZTkcplcC5Y2Ld4OAM6qoabMSksrXYEkxrqvf7sIasla4hr5ZFduZKqyX2K7nc9562wly2nhqJomnmdFLaDcdST3YZ1FVSVrhGm5YUO3zovdvAAYjpqaoWE6Z2HKktCCLqvifLFlhDVkizQSCqkpwXESvo1qb3A8fHEb6BSbaixXtMf1fAAYnrqY01QhRpGQruD1JNica1RtAxKqRrIUk9LWxv4CsimKGIU4kK3c7lWG7e7E3OEkWixCizHwGB93hBdvd5eWI9SkAhiCLArfrilAWyWZgJLRx3RwL3Fz574xCgZblhbcd5JxC8xkAUMwO+1tsFKNEEOl0L79/Q+eAzLZ7S0kA5hLNqXofP+eJ6qOKCEBXJJF+lrHxxNT6SxKKRvulrXBFtvuxBmE5aM2v0st13vif0ZKkLptZfmBwdySMC1pDUZLEFrXNh02wS8yXKMQqnr4jAtaY/Vm0n9Xw64rH2Qj0zrPo4+geXfW/ivjMZ6OPoJl31v4r4zHa9nOtHL6u3y2zm63Hrc34hwawikkVRcbdOt7DEDxxy8bZ4JJeWBUzkHTf/AIhwTLTCFmCSAgf2bX93njn5n+y3H6hWVx07VaJMCgLgatXS/eR34crTU8VS8IUlS1zZrCwtbfCaji1zHb/dix2vtix5EsFS7CWJpZI21AlQdrbb45JjoYOzUghLRsol1GPt3Cb/AGb2wlzKoSTLw8ivqicAhm63JtYeOHlUscmZU/MS4jOylbabnYfzwj4gopFj1KTymIPaIB/0xONWZFZeZYy5SJhuQL/H78aqlo+ZoYnwv1we9CUp+aGQIW0vvcX64mky91pY3EXZckg22Pl/HHR2RlsUU401Zij3SQgt3AHDaOv5UcvLijkYggDqQbf44ylyitqrBYhym31EgaT03xsuSSRVbwyFgqE6irW1e4+OFbTCtkkENOxhaWZ1YLdu1bSD5YdZVm8PIEIk+cOrtytcA+YOFEeSV6LI0i6IiFe8g1FgOgt8ceSZLUtqcRoQ4JHZI3P+ThHT+h+jXOK5JaKnhhqlDaQxCjSp7Vt/DACQTetPIJ00yCzkklb3/ljeoyVpEgaZSmhFuDHfuvjRUtLT08Q0uwJNk9ok2Gw69BjKqpA+l4yKjhp1tMAWMdiLdk2HXCjMkgXMwHIChTcXuoHuwxMs9BSqtRBy+ahtIDdTYdLg+PdhXl9LNW1FVXRi6wU55bXH+8JsOp7uvww64xHLJVM5y2poapf6O5DqSp5ZAt328cF5fX0ckAjhiaGVO0ynoTY7/bibiKSrjSL1ueWSRdS3klLMPIYWwUUs3KihRWmkdUBLkMxP+J7sF00OmFZxVt6wjTi0jovaAGoYizPluq3lcoEJGq2/2YZS8N8tpFq5C08PZ7bki99sER5fSikUViJvqtMtxtv4YTskH6VuanhqqOnmhp90HLkKAWLbAeeFcsBWoIAK95t4YuFRlmXtRRtSuVfUNTNcWB2wjrouVAOVO2sXuAbE4dSA0Id1btBtNtjgineRnhYqFQnpe218RTal0KpN7d5wZTBY5I2aZY3jsQQbm979MO9CrY6kRkjWogN27QOntAD/AD0wnUT1NYgWLdmsAxst8GpVSwUYXmMOaSCWNtYP+mB0jcNGWYFQAQOtxiWigsqiFnL6d/Ai4wBJqMEil7AX+OGNWNEwSwJY3BY3tgGpI5cgKLuD07sWhtEpHXvRx9A8u+t/FfGYz0cfQPLvrfxXxmOx7ILRy6tA+Wmd3JFquYg/WHBySyyzRCOZlsNyx2GA6sKeNc7DC96qf8Q4m5kQqL6WXSbAY5+b2LcehrTQFo5lEhYhLkqSRvi98LwUy5U8MZkNVIG0uVsB/LFGy2sjhqgSZFVzpOhrdSMW3JGeaoiDO7LHMCW1hSATuLDu2xxy2MFxUtSJJZKhtBNwdRuWPcfLAWZZvYaXgLIpbogszCx6nDHNs0ieskaGNjGIyQb9D0vit59XU0I5U0Gt2YMGEnl4Ymlmgo1zimKvHOxubXMekBQfO2PKd4mymOOrYtKzkoo2RetgR/D34T1WaQ1CxidJbKRqIboPj34KWooCtPTtOzIU1HoPtPjvilOgrZeOHcvvDK5lCyKNlDFltffbxxvV0UYqGmhnWQHVsNh4YrmSZ2AJKCmi2C/N79ok+7r/AB3xYcxqadMsXezqAWEA8Ot/jhGvjA1kImokmjmUTEKtlbT1Xxt53wEKCGBhJLI6MCCnmbf6Y2grKcMwDjSzHtahqG17kHvx5mFVSmmhKFmZzdbDr08vPCBAs/r+UjAyNZQux33tis8NlaqqzTl3epgopGgQDe9wCR56ScMs7ZHjkinlYlm+bU7b74q+W+sUOZGpp5mhliAZZFNipO2x+O+OjipZYJIuVNUPDwtJTOzFpZjJEpA2UKQftJ+7EmQTRU+SZhNMVUzzxwiwFzpBYgfdiPL6avzanmq6hJaybYO/U2+HuwVJQQCmhoHjsy6ppLXADsNhfpsFHXxxVypWTrIqzOiWsCFo9CrGAEY3Kne2+NMtWSKpQyQtA0ZaRGHdv4g7HpgmtlVoEiCTCVQCgjFzsL7/AHYJiEC0yCKO7uL3kbtHbcGw27sc9ui1DOlqI6uCnaWOIRLYk6jqcjocSVLZeYRCk1/asrG/ed74QfpW1qeONUZdlBa1zvYDxxqK71Pm07ppEqkOEFwDv18f8MLTNQbWS0Q0oaoKyeyY2J0G/ePsxT81SMUccyDWWJGot0sbdBhvXZhTvyV9UjaIoW7LbnfqTivVFQi0I2RdQtYb28bYpBMDAZtZYMQFBF7g42hBk+cMypoXYdTceOIJpDJAvfpuBYdPjiSCaUQNAS93IIsNid9ziz0K9m1PUhkMUhZ1vcC/U2wQ9XUCSJeeymMDSb2tgOmLQVMc/LVwj76xdb+eC1nNTmsxFMsl9RCxiwO2xwjGQLmFVFJFH8zZ0J1SjfWSemBKiJmpXmc2VtWna3dhjX1PrI5UkQRVIJVV77Ab9fDAVQKc0k4DurKDYE9cPF5Qsjq/o4+gmXfW/ivjMZ6N/oHlv1v4r4zHa9nOjllcpbjbOrNptVz38/nDg2SlOuJta77YErAflvnJFrirnNj3/OHBKuwkRVc3O52JtiHN7FuPQRSwmTMdF7JffSL9+L5RxPCWsylWYCyx2sbHbFLppUkqC+kdwIAt93vGLnk0sj5dJUubJBIq+zcW3xxzTY4OxTK4H+aMmte0dRVQt7Wse++EmdIayWK1xpvqVdyCLeOLagStFS7toPsKCDtffw/ycV7N8vWAvUxyhmB0qqrY3J/z1wsdhRVatXvNHYuy2JNxbT5+eN4yezy2W/KB7Vtj4HHkkTTT6Ujcdm7jT0t1xkUUTFmVCNI7VwT7sdHwC9hvwxGsdc9RMy/NW3ttc3t0xbFqJUpZ9EjPzEFn6jc7/ZbFUyl1pFlqGjlAkuU5aDqBt19+HlVWVNWKe7BIVZQrMd31ddvfiM1kIwiy9Yn11EsShgCGW4LG4HeMGxVNLz4oNIBOy3BGo9wHvwsWop6N7TOHc7kMbgW8MDUuZKc4ExVr6wFKm1lv+QGJpOws3rDFIiSyUzLJrNgI92vv8OmApsqdZZKiJdQO+gKCLg7DcYMhr6Sqp2mqZJFVXvHbuPh088b0MsWYVnNiEjRqwQs4uWG29u7fDKzBeWZTUABhzVVgSyr2V77dOuCK2k5SzMQdarZLDri0ZekApGe111W7RJPniKuiplp35sZsoDdg9/Xf7cVmn1SJJ5KdSQCOYTygQyKpZfK3X+GCazI5JJVKK0aCHazkauuxGEebVUUeeWhld4wgCqzW27/f34umUVgrqcENqZCd7EWG/wCWJU0Ub+lIGXVsdWksibxONGsEAe7x6YgqEScVEkkTLZgGcAgg4veYUiQTKA4LqraSxt+rufhirvQrVSyrI7B5JVVCLBb9Dc+WNb+huypVWYryJRHJIGZdBUt1G5wtWanU2ZSyG4Fz0PjbDjPskGVtDrmhHMjJITe3hfzxXmqI0EQEK6kbVc7gnzGOiKTQkmbvJHyAqaiAO0CeuJqGq+ejEwk5WrSWU7+f3YG1pyw506r+zpFjgvLI2mmBCcw6vZA77bbYL0DZLfXVEQFVTVYamsSPecbZYJEqSIpAms6WXqSD/rjAlpZnJTVY7MBjamWMU7t6wgIKg7do+7E3ocyoglPrEKLEbm7BiAdj4n+HlhNVJphcsACUPQ9+HNY8YiK3DB7HVbZd7jphPVrBy20t1BN74fj2gT0db9G/0Cy3638V8ZjPRv8AQPLfrfxXxmO17OZHLq0242zk/wB7n/EODeSnOjaKUSAgMQOq36jzwHVlBxtnWtbj1qcdf/UOJhEOYLC/U7bYjy+xXj0NqGaCOdRO7IlxqsOouO7Fnp6mGHKxDFNcTVG5U2Onz+3FOpoNcsiIpGgX1E9MMo69aGFY1IYkqzHbc45ZK9FPpZqdWkr4FikKI4XWWkvquf8ADCLin1mlqmgeYaZJNSFCLHc2xvlQzLM63XR0ck9jf5tL6Te+56YnrOG6h5iMwzbLKVtVwk9SCw+C3tjRg70Dtkp1U0iyKDNfUblyb3BxJJOyIArHdRqAa2xA/LFkm4JnzBtOX5xlFZJ3RRVFmPuuMCJwHxDJmKUdRls8Rc25psUHncbWxbqwdl2N8kdo6ISkWZFYq7r7It/nxw4zao5eWREqYGLqEvYm9r3t4dcKsvpZ1sskjcqNyq2vv4+/B7VReeClqqY6lOpizdB0Fscz2OL6ONp8yRHYMZCx2Hfc7n78HxZTK1bLOLKGDNZmvuAehxLA8ENXMEA0lgQT3Hv/AI4MooauvleKkheoIvqEfTfxOGjFyeBZSSZXq7KqmndUjKct7Nt0v3/5ODMmrvUc0ZSyLGrXYDo23Tph7PwdVsoNTmOX0bn9WWW5AwP/ANm+aunPoszoanx0Od/jYjFHxSoHdFuynMIDSK0cutFsTt/nxwsz3MoJ6CrMUitqkSNTew6WvcDCmODMcnpDTZpRyxXeyuSCh28RgpKGnrqNlkgCoJbkpsPAXxKaklTMquyrVdGZ66Yy05UbhWkXuA67dN8FZVmD5XGhkRwgYC+qx6G+/lhhXmKEsujQyg9ki2sEWwsTKM1zKjWbL8vkqIwptpZT0PeL38e7GScsDSkksjyHOHly+aeV1YOHC2F2F+hvb7cKmzZ44ZJIo4ZJVcAuFsSfG2IqPIuMTC8RyuojQ/8AiOige+5tiWTh6qVnSWvy6AnqslWt/uvbDeKX03ZUVHOJnq7cybU3QE/w8hhO0bIELKb2Pd1xd5eB6yuIWircsqXHSOKrBP2HCHOOGc+yddeYZXNEif8AFtqQD/3AkYsotISTVCiV00IgUEDpc32wblc8dNNqmV5Yydwptbw/ngUtFclUvcD2uo8xjanflyozdqMsCQD92FatGTD5DT+t6tEjxOdRS4vbwvjVUh1pClhYm9yd/PGnrssLtJpUc0befuw5ouDuI82QVFPlEy6rFWe0Y6dRqOF6t6HclQkep0J7RcW33226YVVL3SQ2tqFwtugxacz4Qz3KYedXZRLGkYJaRSHT42Jt8cVaZw9PvGq6VI7PU9dzh4qmLN2jsHo4+geW/W/ivjMZ6OPoJl31v4r4zHW9kEcurd+N85Bvb1ue9hf/AIhwSjK1SSrdkdMQVChuOs5B/wDNz7/WHBlPEQ5Nza+xsbHEeb2K8eglJ46WFpbXd+i32xYuD+C48zpmz7PZORlcV3CEkc0Dcm/cv8cV3h7K24h4npMsBIjZ7ykdyDdvux1njDQYaLIIE0QuNTBRsFWwVft/hhIpJOTNJ5pFWr87rs1RqTKYDQ5VEQqRQELrB/WYjx8MVGpyx6apdJH1Bd7L0uRfuxdadViqJIUDRJThSFuTq23vbzxWamnlrKiZBKobWdW9tPj8O7HP3blkdKiqV9OygSR6jp6Nbpi8+jz0i11HmMeT53UNPSTEJHNIbtCx6XPevv6YqdRIWBTWxGsFrm5Nv44jSlWoqJJIkbUouw2GLxlQJRtlzSJYq+emnuzLWSAFtrWY2sQb2xFnMMVLJEwlEktzcjZgD3Y89Rlki9dknaRgqyMxPaY7XwlqBWVuZQ0VONM88wiRb33JtiCXaWAydItfDXD6ZkJq6rm5OXQNeWS/t+Q/z34dDMJcxgkgysCgoUBAijGlm82bzxPxMlPkuU5ZkMJ5cCjmSsNrhe8+8kn4Yri1U1NDWSopWNIiBotckna5xaU1xvqkTUXLJlfw7TRQmaSdC1tTbgkX/wAnFZeepyeqabK6loJFO7ROQT+eD6eOSvnamnrkihOlirNubbWBAtffD3KuGcqqteirL6SxNx7XXbcb+/ywPJkdwpDLgv0ix53ImScQJGKqTsxylRomPgR3N/HFgq8sTIpBNTgijklBdSb6D+WOMcW5LHl1RG8UpUntKQfZscdf4B4gTjLg5fXLSTxg09UD+uQPa+IsfffF1UkS0LM9jhrEnnQIpKAAldJv038umKBkVVVZVxpl0iXjU1aRvY+0rNpI+/DrMqmros4q8uLMRHKIgW8Bbcn78VrMOdTcV0QNQJCtZEdv/eMQ47UqKSWDrfpQeVeEDHHIU5s6I2k2uNyR92OUZfROybaGN72O1x346v6S7/oOlsur+lKdO+50ttih0UPrrtKKZ1ikk09kGyXtfDc0s0aC/JTq6lMRMytYBtjbcb92HXDnpLzjIZlhqpGzCgI0vBMbkD+yT027umA60xQRyq1K9rlV5hIsb9ffiuzqL7d+DBhksHWuIODMs4kyUcScJBe2mp6ZRs1uoA/VYeHTHNqiIxuthdiuphbob9MW70NcRPQcQSZJK16evBZB/VkUX+8A/YME+ljh9MszRMwpxogrASVUbK49r7ev24eStWicX8YT6Jcky+pFbn+YBH9RYLHzPZjsNRf3gfzwPxP6UcwzSrNNktR6hRglRMBd5PA37h7t8KeB84gpstzrIquoFNDmdMwink2VZQtrH3g/diuKRAC2lTdgSCL4DlSpBUb2HR8W8QUdQksebVZYjtCSQure8G4IwVxjl0ByzLc+o4EggzaFneJRtHKpswXyPUD34h4e4Zq+L85FHSJy4EN557dmJfz8Bi0elx6LLaLKOHaKwWihZiL3Kgiwv5mxODBN7BJr4OfRz9BMu+t/FfGYz0c/QTLvrfxXxmLPYi0csrZOVxvnDXt/S5/xDgync9q7sLXNj34DrbHjbOr2t61P1/5hwXTI8kllGrb9UbDEeb2KQ0XD0QQrLxbVzEbxUhI95ZRf+P246DmaxrxFJVTuBFBTjsnzvjm3onqhRceTU0m3rNM6LfxBDfyOLf6QUqY8ypmQnk1ChbDvYH8jgN/+YF7AlPqp+ZUyOhPPJeJWGq1tj1tffFezWphqKqomVWh9pVBIBsNu7vwRLGtQqKzyuz9m4QBtRYjr3i4xV84DBm069cZOx27ze/n0xyRVssDLR1mYVcpo6eae27cqMtpHnbBC0OYrJpNDVBj1vEwJ+7CiCrzCimMlPU1EDuBcxOUJHwx0H0PcT5vmHEtVllfWz1MBpTKomcuVYMo2J8mx1RingSUqNcsgqqfKpZKinqIhbSC8ZUfbhbweoqvSbl3MN9Jd7E36IbYs3pIzGt/TgoI3fkCJCUv2SSTv/DFF4ZzJcr9ImVVE50RmYIxPQagV/nhYRUZ0LK2rOmceQs2cxPrZB6tYEC9u0f8ADCSko42oZZZ5W0NEqve/bJJPTri28e0d6SmzJelMxR9/1W7/AIED7cVJmkelidog6RuoNulrN392JcyamUg/yJTGlO5giUySPftEW0At3jpe2C8vSWFmKyyzNYjoFt4d98NostR5PWKcA6ZNowCWItuB93Xww1y7JogSZQhZyDa5F9/49cSux2UzjCnR5DErmV40u+3sE+BGxxN6EMweDP8AMcsJPLng5o96tb+DfdhnxXRwSNKyqiWGnSRYE+6+F3ooy/RxxPLGpCw0Thj5llt/A46uHZGeib0mwGn4onqlm0kpGwT+ttY/wxRDUmbPqF9r+tRm/wD1DFq9IczZlxbXSKpMCMIlbqLoov8AeTinpEEzqhFrEVUd9/7Qw2Owf+DuXpNBfI6RBruaoWCmx9lsVbJada4cyB1Roogzj2QWA79+uLb6RkV8lpgxZT6wCpXrfS2KYEkiQT00DQI0bc3S1xcAd3diXP7Bh6lKzad5pSZZC51tc+eFB06Nva1bnywbXc5Oy4C8xtdgdhgBmLOz9b9cPHQGMeEZWp+N8mkQ7muiW/kWAP3HHZ/S1TJPweJCLvFUoVPvuP5449wTSNWcdZPGt+zVpIR5KdR/hjrHpfzEU/D1LRg9uoqAxt/VUH+ZGLL1ZL6ceemKaibeyCLHpfBnD3D9bxVnMeW0h0rbVLKRcRpfcnA81S0lFMyrp7a7L0tvjofoprafKeD8+zmWMtJBIWKjqVVAVHxJOJQjbyUbpFkzLMMk9F/DKUtJEHqGHzUX68723dj4f6DHCc0zOqzevqcwrJC8892Zvy8sGZ5m9bn2YzZlWyF5JegHRB3KPIYVgqwa6E9k7X8sUcrYqWLOyejj6B5d9b+K+Mxno4+geXfW/ivjMVexEcxqEeTjjOlRdRNTUXH1hw1ypxGGLQd4AYG1vhha8TS8d50FNrVM5P8A9Q4scWVrSRXkbWSRso6bD88c/O/0VhoTVFTU5LnNPmNGmmanlEiEd+/Q/wAMdmqjScecJRVlA6mUWkjB6pIBuh+8fYcc6rspSQHbUQbkd4/wwsyXPs24OzZmoyGhYXmgb2HH8j54XjmmurFkqY9qM0kbl0UqMrU/YKnZg1z/AAxXq2VZIjGqh5S5Nz1I3ti71GccI8aRJNPVfobNCPal2Dbd56MPsOE1ZwDnskgajNPXQDdJqeVf4HCvjadodTKPOJHLSFANO3u8sWf0LL/t7PfqKF9v+pMbf9nXFMqshoViVvaeaVVH8cWPgrJcg9H9ZUZhnHEtA9fNFyuXHKCI1uCR4k7DuxbjTTyLNpknHGk8YSKwLf0ZSR1tsbG2ObcTUJSrLxIwsF7Q7jjo2fZjkvEXECVuWVQq25GlgEKhdN7G563vhdV5UmaU1QqQkaSPZN7b9+ISlXINX5LrwXxDScccJGCqs1RGnIq4yd72sG+Nr+/ClaSbIZJcurANLv8ANy29tR0P37453RtmnCud/pDLJOW8ZsykEq696sPA46plXGWQcV5etPmgWjqCbaJWsNXij4u1HkWSeUTU6U8NmQqja7na+1rYmNbSy6oyQjX2AN/O+2AqvhLNI+3llfFURE3AkOlreRGx+7AXyc4jCsoiiiVmuWaUWAt78S8VMbsIeJ68srKgAuBpPXuw44QhbhPhSbNaqPTX5kQIIiO0QL6bj4lvdbHsGV5Zl8vPrZ480qo/ZpoP92p/tN34HzGqqs1zB55+0yDTGo9lAQNgPDD+isXZTJHKq8pkWS5JkLi4kc9T78IQxfO6O5F/WY7W/wDcMX3MY6VssRLoZALstgACcIuH+E81zriGgqoqRxQJUq8tSV0oFVrkAn3W2xPjdsq3+Tq/pBDfoikdXKFKtTcC59lsUqlzGKn9Y5dUGkbUW1rZF6Y6LxDSQ51l3q0FdBFPHIsiFnBFx3G3vOObzcI8VRs6mkWoTcaopVZSOvTDc0G3aFhKlRSc5JE5YMGDM26ez17sJ11ar+B7sX7NOE+IauZDLlAhjUWLSPHGo8Te+I6LIuGcjtU8QZvBXyKbigy88zUfBmH+GDFOjWOPRHw4tGtTxbmYEEKxslM0uw0/rP7trfbiucccTnibPTKupKaM8qC/el/a956/ZjbiXjyt4kVKCCAUOWINK0sRtcd2o99vAbe/CJoyTYDS3Xs7n7MNKWKQIoxqdJadVWVXLuU02sRa1j4b4N4X4hfhqrqqauiNXllbHyauBTuV6XXzFz9uAD82CxUEAjcbWxZ+C+BZeMqaoqnrvVaWKTR2U1FmsCQLnYWIwsbvAXVZKhVGnWecUzu1PrIjMigMVvsT4HAJNy2nbY4sPFvDE/CucPQTyrKpQPHIBbWpv3d24OK6ylNRLfq3+7BSpgvB2b0cfQPLvrfxXxmM9HH0Ey7638V8ZjoeyaOaswTjfPib71E42/5uLDR0rVcckSyAuWVlZjsotfrivMIzxzngkbSDUzj/AO7h9E0TUGqeoMYj1BFSw8hjm5/ctx+o1onoxULCHAkETjXqNlNutjgSeOllqngCgqym7oL9ruufdvt44QUzyNKQAWYmwueuNxWOKdlK9skklAbn/NsR65HaIcwy7lzgc5dJHvtt34XwNPHOeQxjJ2srEYbBf6PJMkLSaQSTq9kW7xgBYvWpAQAdIA2xRMDRpKaqrhZZ52vfcFmJtgJcvbniwt4kD2fM4ZqTC3M0MADe3ccCzS3cgKVsepOGTA0iw5UEWaMQvEQqWYm9rm+LCudao2IiQEAqulSABf78VDKKlF5vNC6NNjcbnDkKkVPGYCH129kX04jJZHvA05tFUxussOltIOoeffvgWrymnaHVENXas1/DGkhl7Whr2C7eePZ3eGRZB2wQCQp2XBjJpYEcbIQJcnROVmD0wZiSkbEfzxtHUTV91eumnDEhQ7lr267YArZpJp4ZmCG0h1Ej3bHywRRVzxwzRxokQY2AXv2thnKRlFUN45SY1UMVBNu4DY264IssbtUNUkjpot/DCWHn8tgGbXq2AHd34PMYaW8kxfXH7F9sTbbClgHzilPqRIZizEFPPyxU5w0oMLzOFB2Uk2GLjWJE8ZiuSwW4DHp8MV6sM4qGMtPG+obSHvt34aDoyVor9PCySG+yA2LDfBimaJi0TN83Hcg3F9x/hjeMdq9whLn3dMS1QTlTkK8g1Kqtvtt34o3kyWBRUNLUSM0khO+ysScRpIdIUjfcgrgxtSNIeyCWsCBe+InXlDRc/G3XBsREEStr7WojywbHOhdbSMh3uW3GNokCRheyC39q4OD6WCGOJppBGXAvGJNxfwsMLJhiLWlLxiIg6QLnuw74O49zHg7n00FNHVU0zBzHKSpVrWuCPIDCqSJkUM62DEnbEDw2IAvdj4XGCnWjVYx4j4iqeKKx8wrGVJD2VRfZRR0A+/7cIZghT2yWC3uR5YOePshS4Vem++3+uNZY1MUhZV2WwPQjbBTyrNWGdY9HH0Ey7638V8Zj30c7cCZd9b+K+Mx0vZFaOZOQvHeckxCT+lz7H/m4PleR5DrjWNJNSjQL7+W+Ai0KceZ0Z20qaqe3v5hw4iq8uRYwsCyW1XZyWtfwGOfm9ykNCSnlaKQXTtEmxODTDpiE0dw4U7XO/wDhbAryQNWWIuhe/ZFrD4YLWuiXWgGpf1iXJJAv9m2Jse8HtIglEnaPbUgopvsRbfEdXRmkkQwSsyyLqGnffvF8TJPHHGCiHstcLfaxt18f8cS1tcxpwCLGJwyMFGxPXC/QvQPUUshgMjK4YAagfP8Ahhf6qzkxqo5hA09oAf64LXNpzzI1qGOtzcsARgB5HiqwzSMoU3B88PGwN2g2jaaDmEWcqehHsnxw+pmZ6aIkpEQt7r1PwxWIqx6e5Rm1NYEjwwwpM8SEHmIXAB7Jwsk2FPBYDU1BgtoBuwue/AdVU8uQxkEsF332OFtRnC8sKhAsdVg2AZ68NIj33KG4LYCizXgZyTGQpGI1a7XJvuLYmMJenMgKr29IsfAYrz1s0Myur9Otjtgg5opDbC2o9kNh+oE8Fjp0lekWSORVKqxc6uo6YHNVyRIdTliu4v3dcJ6fMBMjbmNb27zbzxtOzPezEACzb+1hOuQrQRDXPPrCMyt7RN+7ywLWTyrOBK7OundSfHE1CwFPJytF2sACLld/HC/NKh+ZpLm3ZvYWvth0smTwaJUy+sBU0gLcgn7cMVEkyS8xZVJ7QCJs58/vwqQKst2YqD4b2ODqiqEUUSieTSy9xF+v3YMkLFgau7CYhAlgSNI774gUyBN3YL13OPWsuvRcqCe0TiBJSQBr+3uwaEWwoyjkAEvzb3vfs292JoTNICkOsk37N+oAucAc3URcCwHdtfG3rLJGVVrb3uOuM0FPIbNzdSXIU38saLr5Tu9mLHTqP6vfgQSsxB3Bve/hiRY5X0WuSd8Cgp5J1jV4JSzgNGBoBNr772xBK11YhNlUgk7741fUo3J3Fh340ZgYHBY6rbC3lgpZNeGdj9HH0Dy7638V8ZjPRx9A8t+t/FfGY6XsktHMKqFpuOM5CAEirnO5t/xCMGNSzxwXLqF1XO+5GA6gO3HGdKkRkJqajYX2+cO+2JpiYlUqzMGXtgbfDEeb3KQ9Sakl9XqlmVITboJUDrv5Hrix1NDlOZtmU8wSOKOpWOkaiiUXjJa9wLA9Bud8VBawXRCgIS/Xu8r4eUVcrUzamdCEYnSRbbpiLbQ1WhhWUWQUlBVinSHnrNKqmaZgVS/ZsNW5t5HC+kzWOnySsWSKkeRUDU/OgRmZtYDWuLna+FtfUmSZ3eQEd3nt4YXVlW7Kobaw0ra2Mss1YLXLTcFzctKdo1k5pV2MjoB80xububgvp3AFrG+IKDL+HVjY1z0s9UtMhsaoiMyl3uLhgPZCdD8MVYNaNWFrg9cERIpca2t2h3dDhtA64HmT09NS5y3rKUjpyWZOY66AT0sWBB8r4MzGnyaPNJOdQ0s4ai5iBHMYEoDdkcshTfbuwrIp45JAR7VgGPlgSoqG0LELWubeWBbMkqGVRFkJyz1gQUiP6oX1+tvzVnvsmi9rdO7pgqtoeEJ62jhpABDNJLFLMJXBgUWCvZmOr7gQel8VmMIYyJCTdgB4EY9d/mR36RbpvhjKNoNpaSifO2NVAsVO6OYoppmVdQU6AXvfc2v0w0lpeE6ajnqKiGB6rkJop4KmSVBJqcEXDg20hL7m1+mKxPqZlKG42JLYJpaV6iEsihDZt16tt0xmZRsP4YfL5JKlMypoWpypZC8jroYK2ldjc72G+C6yLh5KESGWVKg0cjmIf7sS3bSC2q99htY4r1LHIomARiBve/cL92Np5BLLZma2kWOA1kKRYM5TIoZ0GVtD6vvZopi7E91wXNh57YIr5clfhtkZaFJRRppKtG0jSC1+7Xc7+WKzHS8pw7Mu53076RiGuCGewc6Qt+uD9AkPM3puH4nn9WFGkarNyWirHkd7JeMspJtvb8sF5rDwxFURKqo1CsTtqhqdUha21gWPfuLgX6YqihQjC3aFgPP34LIHqyPqBXoOz1wWBRyM3PDNJNNCEhr19SEqzNLJGWluOzYEWNjuPLBGU0PB8spFY8KKyQXZqkgISl5Ntak2b39LWxUSpcs5UWvbGoRWHngi1kb1kuT/AKEhFPRQisMro8gmkJCrps2km3aue7uw3yh+F6rKaeLMuVT1UgakkktblqLuJj57qn24qOhQw03OPGCgDx88Y1ZLUsfCdWFqHlenllFQ/IjHYUjVywx1Ar+rsAb/ABxLWU2SRZfPJTLTJKsUXq0kdWzySMbagyE2GxbuHTFTAAX2tyOmCY1lcwtpuLEL54VjRRrIh2u3XoD3jEDr2HPfY4ldmRy2m2+Ip07BK3tbqcGO0GsM7L6OPoHlv1v4r4zGejf6BZb9b+K+Mx0PZJHL6qYxccZ0QCQaqcEA225hwXriMBGjc9CdsLczYrxtnJHX1yf8Q4kFQwjsF3PfiXKv0Ug8EiFQoGlbXs1xfDWOup6elaGWEBFQ2sNyx7+viMKqZYpY53clSi3UAdTfpfEkiTU4ieaGVUmAePmJbmL4jxGItDJ4LRkef5dQZWyVjzrzKpZGMLFWCBSOo6722wsqc1ymagRebCs3rDyTKaQEyKZSwAYrcdkjv7rYQ1E8jKNEd7HY2uML5ZpJGLFTqJ3su+CkK6ovfr2Utmz1RkpzSclxEpo1HLOpSL9jfbpscbw1mXyvWU8SRGKepj5EvqkepYyW172uOosPLuxSIKtoVKyBgHWxuD0wdQVY5y3VmUEE32xmmFJUXqZcobNTPFTiArTNHaWJSA2pSrWswvpuL27r9+FmZ0GV5hJqhnSmKVDuE5Nuap0WG2w3DfbgeprHkQmNQEewPfp9+Fb1qxooIZlOxOjC5MkqHtTVZGuWVkC8uKQyTaLU6lt2JTfSbC1uhFsFUs/DgaWqahVI2q1cFhzNUdnFgtttyptv92KdDUxK7J4sCSVuB4XwfHNGIY7C6OWNrbXvg5CkqHHreVIKhpKujWSSWMxucuVwIxq1JbSBe5G9hfEOT5jl8WeJOtIi0LVBBjeMOdF/A336dMJqqB1eFYwFLnq3Q4nemaCImKUaTuT0scY0aLTl2ZZPGIZJaGN57u00ixhAgOyjSBY9Om2FnENVl88MENOYxIEjEkQpApLaRc69Pjfa5vfCWnM3aIYLf2RYm354YV0WYZjdaajqKyoKKSYUJIA77AY2QJKxj+kcvjySGCnzOakMNLLHJS8jUJWYta99v1gLnphbDVcMFqGIIxmoXVpJJYAVqAfbvYkmxta46DvxXqt56WtaKojmjkQ6HVwQwPeCD34inSMMJBqADWYHvGGo2LLmc0yJHkK8gSyU6pHI1IpQSBzfYR79kjfSPfhVRZnR5bLVSVUQnXQ3LAjXSzllIIBUgbX6jbC6OqRYpAbnwBF7YHqpYTCAjsSDuCPO+BRklY8OcZRPk3zgpYpWpp1lhFCC7zNr0FXA7IF06WtbA2e5rk9XlQjoKWOORZxZuUqnQFtsVUHcncMSdhvvivRvGQQ1wNzsMaKw0FbNfvFsPQv0slBnuXomWwV9NSskVQfWilKhLRALp7QFyb6v54myrNOGo1XXSLTMIZlPOUTWcshU3KHuD9xthDQ5JmmZxmShy6qqVQ6WMMJYA/DAU0UkMzQyxtHIhKujCxUjaxxqA9h71CCuqHDRSqxazpFoDe5bC2Jad9RQBtzsu9gCcK1YKtrHcWwbBNF6syFBrOwa+4wskPB5J6qJAQL2JW536YClPzLgtci/8MbFJHICKenUnrjSUWR9QJ7J64y2g/Gdh9G/0Cy3638V8ZjPRv8AQPLfrfxXxmOl7Io5Pmv00zjcgeuT3t/zDjZgoTYb4lrYVk42zrUxXTVTnYdfnDjdWRLiVbkHa2J8vsPDRpS0/Nmj1IxS41BdiRtcDw2xaJuKoXmD1GUKPVy4iMMzXVWQoV7Vx00kWtYjzwj013qizxpKICwi1qm2oi4W/iRjWKhzSSSaGLLZnkDmIrp3DAXIN+8AE4jsOA35QSU9OvqMdVFDHSPTAGftFm1EPsANtWNF4kL0QpTl8TkUfqxmI+dJvctq8PL78KaqnqaKdaSrp5YJNiqNsSSNj7sGVmRZpAW0xRTMsywulNMsjJITYKQDcEkEYIMDGv4vEmZPX09JKryRNFyp3V4luyknSR3gEHGRcQVFRUzPR08tJDPTxU8ccdQdKMuntfYhHuPXCE5XnRpEqP0ZMYpCAkmn2rmw+07YMhyXP4aiOmbLJ1kIMipo/VBAJ+0j7RjNBVFvXianWKMzw1cNmWwgmA1WRU323HZv8ceJmcVZQy6ZJqYzwxwCNZSttAQFtvHTin1cOdxVSUrUdSkryiJFKG5e1wB52IOPf0XxEKaApQVF5zePs313Fxb4C+B1YV1GGfS1MyQ0TEcuC6lwwvOb2VibbkLZd79PPDIZ6kmXC8VSGFPHByzUgRDRp7QW3U6PvxVhknEkszxtltU7oFdhboGvY/Eg/ZgqGhziny9ayaiqFh035pUkWuR9mDTMqoY5xxEmZStVyB4pFl1RxAsdAv4kny6YJn4mkeWaoaBahXpI4FjqWLqCNF2I89N9u84rSZbmFfTxS0tOZg8rRKFNyWA1EW92D4cjz270/wCjKoMhGsBLlbjYfccbqFVY+i4qjq6KsX1eSnaQxkGmkC6NMaobX7rrf44UZbxBJQNO1UHnE0aoVXQw2a+6urA4W0c8pSs5KM3JiMklyBpUEAnz3IxC9JnM1Q9NFQTmVXEbR8s3V2BIFvEgH7DjUzYLJHxNAtTJVR5VTyL66lSEmtdQFAsvSxJQnYWxnyxp6mnioUo1VuWtnedgARLzCCD2dxte18V88PZ+8rw/omqMiIpI0EkBr2+2x+zAX6Azp4UqBltRy2OhW0Hc6tNh/wBW2GrAuLLrLxJQzwyLKKyVJJJC3MnDMokQpZNtgL3wJLxPRR0Ro4aavgEawoHiqFR20a9ibWsdf3Yrc+V5rl8oWqy+eEhC/aQjYdT7hfGVeU5xRp/SMunivqa7KRsoufsG+BRsWE02dR0uf1le8MkS1SyKFpn0tFr3upt3YPq+NS9DNT0cM6SukKLUSTnmHQGBJK2uTqHW42wjGV5jVULV8VFNJTIDqlC9kW67+WPMvyStzKB54DBHGjiMtNMsY1EXAGoi/Q4b4K6s2yrMGo5KlmV2E9NJDs1rFhbV8MN4uI6OCKOX1GdqpaWKla8i6LI6vqAte502+OFK5LmqQyVK0UrQQsyvMgulwbHcbHE8nDueJIkT5VVK8gOlTGbtbc/ZgGxY0reNYq12Y5cULLIpHOLglnRge1e1glrDbvxBm2fQ55EyNRR0sklSZmmT9cWIUFRtfe1x1thU3D+ckzf/AKZU/Mf73sHs7X3+G+JX4ez1HhLZVUKZjaPsW17E7eOwP2YDQY0Qn5ssrgXZdieo3xo7SCFxckFDjasgqqOpaKvp5I5lAJVxZrY0NzSO9+qk+7GW0N8Z170cfQPLfrfxXxmM9HH0Dy3638V8ZjoeySOV5iT8ts4sbXrJxv8A8w4kYKpGvr3741rJEj45zhpI+YBVz9nxPMOJXk16dMYWwII3O+J8vsUhoZ02fVMeXLRrBTGmiUAqUuzNq1atXW9wNum1sE/KWtamfnJHUqWlPbUh9LKVIJBuQAxt34SwziGNAi3cOSb9MSRzh1ZdCairMd+7wxGh1FAuY1r1UtMyU6wR0iBIokuVCgk9SSTuT1OHUPEEsvNrKLL6SnlarjqqgqXYylWLb6mNhc3sLYTVkoRjpiAA2NvdjXLKxIy8bQqY32IGxv78H4BJWMF4nqoIoadKWItDoKszu26uHFgTYbju8TjejzumlmKNlMCwzqySxB3+c1MrE6i1xugwnrRoqy0YKqd1HhiOnnK1ClT0Pfvg1aAktFnq8yrpErZqCOOKKoiSERve8WhNAZCd9Wm638zhe/FNStTR1PqMYqqOIRRSlmI0iPR7JNulu7qMAy5tUooUyqV7Vl62v34CkqGmdS7XAGwxkmakPV4rrqimninooZYaiOON1DNGOxq6BSLX1kkDHsmcr6ksYpIY5BR+qiYM5blhr6bE28r2wqNRHU1KhYlhS99CkkDx64NlpDJSc0Kw0re+npucZhjFAyZi65WlG8a6UqfWA+9w1rW92GWV8Xz0dbUzmljkaeo9YZS7Bb9bEXsRiv1TSqVQnZegxtqWHeNA1hYnffbBo30Ko6wQw11lUSVURiIsdlJDEj/+Iwwk46zPU3OhhmU1HOGsEMBpZdGoG5Xtm3hhArlo2uliDe+NJ0JmKx2ZTbcf44ahayWCm4wqcvgEdFltJFF83eNw0oYIXNjqJ66zuN9hbEHyvnljoUloo3koZebDI8j31cwvci9juxGFLSxmmVCvzl9j5YHCkybi1z1xqBWSwtn80/Mpqehhp4pubrVWZiWksGN2Pgot3YKr+K6qpqis1BC+ppuZGJHIbWulgDfbbwxWpAyi/wCsNvfiJH33vqHjjUb7Q6kz4TZOcsXLYlgV2eICV+wTbz33HfjMl4glyWCWNKYycxg+oVMsRFu7sML/ABwpQ3U7YxSAVJuVwHo1ZHtRxNLWULU89HEQZ3nVldl0szaugO9j44mn4hq6aqariyyGkmqRI7MS0mrmAXNmJHwthCrqIrcvcb3339+N45HQsCoYvtdhfAaMlka1XFU1VFVQVVFFIlS4cgOyBTpVQAB3AKNsRUeeTxzULNArGgp3gjAZl1BmZtyD/bOFUwJINhviRzCgjEZkDle3qAsD5fC2AwxSJM6zOXNK/wBakhSFtCppW5uALXN+/AxLCjcCxuu/iMbc6NtIkRFCoU1AE3O+/XribMVoIUEeX1MlQvKBkeSPR2rbgC529+Cto3w656NzfgLLfrfxXxmPPRt9Ast+t/FfGYu9kzlOaTxQcZ50ZW0g1c4B8+YcbJmVLqDyVKEgdNJ3wv4o+lmb/wDzpv8A8zjeSjoqfIKGvaOSSWonljccywAQLa23Xtfdgz408sKlQWtfSifU1Sui9zYbj4YY5Tm+V07SPNPAewQAy99+7CWbIOdVUC0E2uHMYjJCZeyVIJDKbeBUi/ft06YW1VFJSCFnKsk6cyNlOxFyP4gj4YXxR/ofIx7UVtFKzOKmM3JJFjgBa2Fb2cbHbCrDXiTLqbKsyjp6bWUalgmJdrm7xq57v7VsHxJYN3YRLmUBRXWReYliNr4DiqVZyWmVd74gmy96eGGWSWMCeHmoATcjUV8OtwcSwZLVTzLTq0YqXTWkDNZ2Fri3dcjcC9zjeNG7kgqKYk6pe49Bjf1ikIjUSLZR7VrEnAZyyp/Rv6QUB4A5jfSbmM92od1+4+Rxn6MnJnZSjRU6qZJQTpF+gv4nw8j4YzgjdwgVMKNcSDzA8MMZs/vSCBHQKEt1JPU4TJlskvPMc0LiCHnMQ36twLDzuRtiSmyepqZoYA0cc1QLwxyNpL36eQv3X6/HA8aN3ZKa2N11NINR2tjQ1SEW1rbzwA6MjlGBVlNiD3HDKbJjHw/DmayamMuieP8A8IMLxn/qCt9g8cHokbuzQVMJj0M1he+2NXniaTSGsAdmwBhjT5fCuTvmlU7aDLyYYk6yMACxJ7gAR774PRA7M1LxBLmUHfuON6aakDBpWNwdh3WwPVClMcL08UsbEHWJG1C99rGwxPFkdbLm8GVFVSpqCgjDNsdYBXf4jB6I3b6GVVZSzDVDJHGrOTyrHsC+wv32wLJNAVGmQXuL+eIJMsli9VZ5IliqgTHKW7NgxU37xYg4yTLpI8vFcZI+U0piTc3cgXJAPUDb7RgeNf03b6SCZbErILgX8MYJIguoOtwenjiGqoaiiEJnTSJ4hKhve6n/AEwblNBS19LXRuZBWRQGanAI0uF3cEW66bke7B8caB2IjUKWHbxL6zT6FswG+9ziAwQrl0bFHNTLIdG+2gbdLbknz7jj39FVIr5qFgqTQq7OCdrKCx3HXYHGfFH+mU2eyTx3ADg27xjVKhVfUXGI6WgkqzNy2ReTEZW1G2wIG324niyaqnqaWCPQfWzaJ9XZY94v3WwPFH+m7shMsW5LdfDG/rMYgZNiSpG4xFHQSTSKkLpISrOdJPZCgk328BfEMsXKYDWr3AN1wfHH+h7vR3T0bfQLLfrfxXxmM9G30Cy3638V8ZhXsBxzij6V5v8A/Om//M42OYUE2QUmXzJULLTTSSF00lWD6dt+ns/fjvEvDmRTyvNNkuXySSMWd3pUJYnckkjc40+S/D37Cy390j/LFLtAo4dT8QJFmeXzGnZKXL0KRRI123uSST3lmJxBV5lTZjNSz1kUheILHMIyFEiLsCP6rW67Wvv447x8l+Hv2Flv7pH+WM+S/D37By390j/LAwaj50bTrJUELfYE72w9zbNMozWrWqkirA6UsUKoCoBZIwgJPgbA47d8l+Hv2Dlv7pH+WM+S/D37By390j/LBZjhNRmVNPQU8A9ZVoaTkFQV0s2tmv7t/uxs+c00lbTZoYJFrYOXcKQI5GQAK3iOguO/yx3T5L8PfsHLf3SP8sZ8l+Hv2Dlv7pH+WAajgNNmclHKtRCbysW5yOoKSKf1SO8H/TE/6Xi5NfSCmMdJWsjhA+po2S+mxPUdph8cd3+S/D37By390j/LGfJfh79g5b+6R/lgBo4FTVtLSpWIiTET0vJW5HtalJJ8uydsTyZnSVRpaiohlFVTIkZEZAWUILKSeqmwANr367Y7t8l+Hv2Dlv7pH+WM+S/D37By390j/LGNR88yziqrHnqL/OyF5Cvmbm2GyZ9GZMwp5uc9BVQmOOLYFCLGM/8ATb7CfHHcPkvw9+wct/dI/wAsZ8l+Hv2Dlv7pH+WCCj54mNOYYRCkiyhTzizAhjc207bC1vjgykzOH9FPldbEzwGXnRSRntxPax67EEAXG3Qb4738l+Hv2Dlv7pH+WM+S/D37By390j/LGCcMlzOgkpcsoyk7wUTOzlrXcsQbAdw28cTUXEMUOYZRXVMTvLl02ptAA1oG1Ae+5b4EeGO2/Jfh79g5b+6R/ljPkvw9+wst/dI/ywQUcIrMxpcy9UaqEqPBaKQxgWeMd4F7BrfA9et7yV2Y0GYTo0gqI4ImWOGBAumKEdRe+7H7ySTjufyX4e/YOW/ukf5Yz5L8PfsLLf3SP8sbBqOEzZwk0EN4QZqeoMkWpAU0HcqR37jp03ONYs7nhzenzOKKnhlgZWVIolRDbuIGxv0OO8fJjh/9hZb+6R/ljPkxw/8AsLLf3SP8sHAKOEzZjTzZs9UkLRQrf1eLZuX/AFQb9bdcEDOKVqiCokhkEoo3p5ygHaJVkVgP/aVv7vPHb/kxw/8AsLLf3SP8sZ8mOH/2Flv7pH+WNgFHCqWroKYzhfWGE1K0RJVb6yQel+m3vxLQZ3BRVWXWhkNPRTNMxuNcjEC58B7I2x2/5McP/sLLf3SP8sZ8mOH/ANhZb+6R/ljBo4P6/GJ6eUVVWJIVYCVQFZNyRbfz3378Q5rXLmFYagRhWKKHIULrYAAtYbAnyx375McP/sLLf3SP8sZ8mOHv2Flv7pH+WNZqFfo2+gWW/W/ivjMWOmpaeip1p6WCKCFL6Y4kCqtzc2A26nGYk9jn/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8" name="AutoShape 4" descr="data:image/jpeg;base64,/9j/4AAQSkZJRgABAQAAAQABAAD/2wBDAAoHBwgHBgoICAgLCgoLDhgQDg0NDh0VFhEYIx8lJCIfIiEmKzcvJik0KSEiMEExNDk7Pj4+JS5ESUM8SDc9Pjv/2wBDAQoLCw4NDhwQEBw7KCIoOzs7Ozs7Ozs7Ozs7Ozs7Ozs7Ozs7Ozs7Ozs7Ozs7Ozs7Ozs7Ozs7Ozs7Ozs7Ozs7Ozv/wAARCAFaAOMDASIAAhEBAxEB/8QAHAAAAgIDAQEAAAAAAAAAAAAABAUDBgACBwEI/8QAURAAAgECBAMEBQgGBwUHAwUAAQIDBBEABRIhBhMxIkFRYQcUMnGBFiM2g5Ghs9EVQlWUscEkUmJk4fDxJjNDc4IXNFNUY3J0k6OyJYSSwtL/xAAYAQADAQEAAAAAAAAAAAAAAAABAgMABP/EACQRAAICAgIDAQEBAQEBAAAAAAABAhEhMQMSEzJBIlEEQiMz/9oADAMBAAIRAxEAPwCm5lmefVPFebUtPn1dBHFVzBFFS4VQHIAAB2GM08UEgDiSvJ8qmT88RSkDjjO7/wDm5/xDhghMVpElAJBO2/wOJcvJKLpDximrB44eJ5JQnyorhf8AvMn/APrG70vFKsAOKaw+ZqpB/PBEUwD3Yg6d7278SNMDNEGbSt9/A4k+aYeiAOTxQNN+KK0Bu81Uv54zk8T6dXyorgPE1Uv54d1s0CxxQGLRbqyC5IwM0qOqggncgX2Nu7A88w9EJY5OJpJCnynrhbv9ak/PEsicTxgs3FFdpt19Zl/PB9NSuZ9aoWDEj2bgYIqYmm0xxglin6o8MF80jKKK81XxIrEfKav26n1qX88E24n5Ky/Kiusf7zLt9+JJYmFYQVYG/eL4bA6I4433G3VbDBfLIKhESMvFCgf7T15J8KmX88eIeKHvbiauFvGql/PD2ZedJ2R3E3O2BXpwL2YG4ucKuaRusRYx4nUG/FFcLf3qXf78R8/iW5A4mrjb+9yb/fhkXjgljaaMTRg3aNiRf39+G2Ux0VZkuZZhLldMDTmOOEB5AC7E3/W8AcOuSTBSK1figqD8pq796k/PEqw8VMPpNXA//Kl/PDGtniWIBaKKF1bdomY6hYbWJPn9uHOdxyNmWllbRTxJBrI6sqjVv3nVfAfLOrRlGJV2puLUAY8SVpB/vcv54gduKUI/2lrjcX/71J+eHs6yaT2HKJa5FzYeZwBIVEgLKdPvxlzTCoxsBSTidnCniWuH/wC6k/PGF+KQCflHXbf3uX88HBIgdRB2G+MS5BGo2butg+aRlCIAs3FDA/7Q14t/e5N/vxtHJxQ4uOIq4C9t6qT88GyRsrbE2Hcdsex652CAaRq7hvgeeZlxqyCROKEKqvEtXIxF7LVyG334j5nEm4PE1ZcGxHrUl/44aaI1lEZ1AAXs21/yxDHyg7tyWIA79/jgeeZvHGwBpuJA1vlJW2va/rUn541qpuJqZgrcRVxJtt61J3/HB7uodV2sCCRbrj2up2EjGW/YQEBkIvvjeedm8cRUK3iU6v8AaKu7JA/71Jv9+N3qeJUpnmHElc3LBZl9Zl2HvvbBcMEYYsSjhhYA9Qdu7xxpXx6aCbQhJMZLEXt/nbGXPJsDgkdJ4Bqqis4LoKiqnknmfmapJXLM1pGAuTv0GMxH6OfoJl31v4r4zHS9kkcxmBPHGdkd1XN+IcH6CygAEnfu/niKDR8t8/Dmympm7v8A1ThvLEklQFEoF03Ci4G3THPzv9lYeoBFG4le8ZNrXBFsbmJiVIsbHriRaf5x21r3dk3viPlu1RoPRWtscQsPwJrY2YRlVvbYhTa23+GIpYHSBewyk+d8NZX5VGkJdQpOqw92Bpoad5lihmYhrEsRhVIITk9zlk6BnOkhuw4A+/C7TUU8iC0qBgSLLc292CKOgkOYCMtzItVm7gcPaKikqHqHlI06VTlxgENbvvgN07Mip0sE1XXCJHXmsf1zp7vPDujyxJoF57aywuLHwNjg2FFo01fo+CZ9Quxj367fdhxUZeIVp5mjiSG2/LUgC/Tr34DnegoqlXSxxyqGW4XYANsMTNSwyMjlbEpsEF74c1uWxMwcIXA3bfa3wx7SwRyyJA2pREt+gN/dYYVSMU+opi8vs7b2BXfFijymam4TpoAjXqah6hjpPRQFX+eJ1ypXnBUswW5JBNhh/RUSiIcytdUIsNV974sprqT+lBy/K/Xc+oqeUERmVTKf7ANz9wOG9TLmFVlc8lVrVKupE9PG/RFGq5A7gdQ99sPqnhynXTOZpO0CAyiwx4cjp4oH5s5cKulQ7WsPf4YomkqZryIa2iqaPLaWCFZB61TappAxCsWa4HmQAB39+E5yxiLMhaw6g3xaGybmGNVqRJpI0Dmez7r9MRSZfLArSFG1G63PTricpr4NEqMtKY3KtcKdtxjxqdVJCne2H1ZSkUhlmTV27DbcDC5KbmMbOiC2wY4XtY6AHhlewHTbG0AFNVIZAWXvHS+DnTkyAGxANtuhwNUhJJSykWJ9m+DdmWyKodZXcrc6hsCfZxHSycxzTjtSkNYDa+3iOuPZGS5Qlbr0HjgIurXJYoSd9u7BSwD6byN86OpsfG4wRmk0t43Z3LBbXYi/U+GB0ZdN+cBbbpfxxHOymMBj2vfjUFG8DNJqKq52vvt3YFrRK9NKd9Ij3vfDCk3eyrchLA6txtiCu5q5ZOwN9UYOzDYe7Bi/0jPTOjejr6C5d9b+K+Mxno5+gmXfW/ivjMdz2cy0c3VXbjnPOXa4qZj/APdOHAR9KjRY7r474VQX+XWepY9uqmG3/NOLAtUqwlbIxXoSBqxyf6H+ykPUDhjdnOqA9N26AHE8FNM3SJbMw2YgG3XbG9Exjkco9k0ktc37vDHrtFUaXfVsNJYt0t4DHO2Oa5tEY5gsRABtYar/AH48pKZ5JUJAAX+sbjEtFlsOeVa0kOc0tLVFtMcM+oGTwsbW+HXFki9H+Z0cEk2YZlRwxKLs4Lbfdinjm1gXsgPKaJ6aY1NS6uoUgBQLf4YsOXPDVU7CBURW2K3AJwoWLJERac5vO533jpyB95wRTyZFTIETNpYD01TUxP3g4EeG3kHYexvTwNFy1QnVyy0jbjE9RAZ3LVkfMjuAEQm1x5YQx5HmEkpr6Gro8yjG94G7Q+Hj8cFnO2YpDKvKkR9w/ZYeVsCXG4rJk7GmqmpovWZtEZBA7Iv18cF+tUDSlpFiCqu1gNx54qmd5otNSTzyFQZLKBY2Nj3edsV6tz6JmMclQ9LC17usWrT8Li/24HHLIzRbo80oWqHVBpC3J7OwxtFPE+qQoARsiODsbfZ34ScPcLDOohX0HEyVEOqzKKchlPgwJ2ONMwq8wyvMZcuqoVebqjHYOvcR440+KUVYIu3RduclTRI0oDgISR3Xws1Ry07s9j2TYb2At34jpahoYV5aF2JVb932YnjqWWOWJ4gJCASxF9vdifbsNQszCKKNo59YicLYsg3J8sJlro6KI0EknMDObGTfT336404nzCoSs0MLhugUbDC3J2yDOq6ny+epraOrmbQJOw0bN3C3UXw0ONyDdFiNLFU5cTDdlJLCx64rksDQ1cjJttazDc4vEmUUXDcKQVGYSzXGoKsQBt033wrgaOskkmKBuqjYW8sacejo0XZVJm7bXXSb20kYAEq84IxAA6C1wcWivoFgW0d9TixBF8V2po5oWLPEV0jvFsFMKBZ3jLOfZ28ML3iTSBcqd7nrfw2w+4fyCbiBq0QXUUkDSsbX1H9Vfjv9mFUsQC3679CMVppATtgRB2Nwd7W02+OB3OmQB9rYYRyIknLlB0Ei9upGIapoHlKovZPfbGMjenlIWSZD2UBGnv8AfjWpeNsmnJkKvsqra5YAHe+NaenZqaWUXAVtJIO1jjSulLUcqMuyr2dXd16YMfZG+M6h6OfoJl31v4r4zGejkW4Ey4f838V8ZjteznWjnUdxxxnukNf1mY9kXI+cOHUHq4W7KNZB6n+WERnNNxxnbjr61N7/APenDASsFLFAL3szHrjl/wBC/RSHqGxxFJCi6SNF3JHTDOggizJBFHGquH921sIoaptRUm+qwAXs7jFiyOrWhr+TVRM0ltQI/V8scrQ3wqub00+V5/TyAaWimRwQfAi2O48U3k4ecAX5jJt8ccc4tnWbMy4j09oAH447Jn2o5HHpYKdSbnHbHEHRL6VKi4ejVVaoF5XubEXAGIqvhw1LPYBdrgDcjFkgkVqZUbYqouF7ycb+sRRLzZoAuoEknwGOJTaHo5TPUZrw3mIqaGdoSrbkdGHgR3jHRsqrqDj/ACbnpogzOlAD6T7Ldx81Nj7sU7iKpizB3EMXZ3ttbCDgTNpMh49owzkQ1T+rSjuIbYfYbY6uKXZUxWqLZXzk1LUNWOXJHL84souAB4e/xwkzqh1iVtSMGvotvYX23xffSDlljTZrEFuDyZQe8H2T8N8U5opHpTdSQF2JOITj0nRWOUReivNTkdfn3rGt4Eo/WWVep5Z7r+TY6RVUuU8dZHBXUU6M4GuCdfajbvVh/EY5twxQsWzo6Dqky2ZQPHphXkWc5xwXmSzUql6eQAz0zHsuPHyPnjrjJOKTJPDLylbUZdmSUlTERPE4DRuvZ8iPHGVWdo0jLONTOtlWIglicWOGbKuOMojr6CULMl7H9eJu9WHh/qMU+oWShzB4KylCSRkagUDBh4g+GOXl4uuVoeMr2ZW0gq6aG99bDtbWIxQcwJpM0jlhIV4pA4I7iDfHVKmlaenVoUckreMBx47m3ljnmeZc8FUYnW7XO9uuE4sMZnQuJpnq+I5UVGblUyNGVO1zfrt54quVu9PI0c0oaMXcncjrbY/HDviZ3p85M61DRjkQgqp3bsja3firQ1n9B0PrWRmIN2tcdenXB5cyYYaHc2Y+uO8Yj0BNla27W69OmEWcV2mneMAC97m5vc4ynqJIJGEU5dG6tpN8QRUkmf5tTUEfYeolCGw2UX3PwGBCOQ3g6N6L6Wny3JEWeRRXZmGqljPtGJSFB++/xxUuLcq/RubVNMsdkEmqMBbdg7jfy6fDAuacTnL/AEjU9dTsVoMtZaVFX/wl7Lfbufsxd/SPRvNltNm9EOZYcttIvdGGx+3+OOua7Rx8JRdM5PUMvPOldI8sCTRlpF3FiR7sMZ5bjly05RxuTbAFQ3IYN2la17Yiii0bU+pIJVALdrax6H+eAauVpYnJuBpO3TBEE4MbMxNwbgjbfHs4/oMoZg6kFz0BBsbb9cNH2B/yzqPo5+gmXfW/ivjMZ6OfoJl31v4r4zHY9kFo5o8Jn44zpQwBFVOdza/zhwfLTSmGxkZiOgHTC6aQx8b51be9XMLePzhwc8hVTZyLjcA9Mc3PfcrD1G1Agiy41RvzoGBGpLqR53wXFPPLWl55GDSLcMthe5v9mK/TVbpEyl20Nt49+G9BmAMyQmwCoQDp777XxzSTGWhVxIbVQUF7lgTqNyd8dr4kXXw7Cpvu0fQ44ZxA4atvve4Jtju2fxiXIIFJsNUe97Y6I/8AyZH6JXkajiEjyMZdIvbvHcMLa7MWnZ3Soa+jfTv5bWxLW1mlZQt3sAAukkjbrhK1TTrIy08kYqChI7J3PWxtjgqy6AqqDSHAbsrbSxFjud8UnMCYM6gkiJ1pOrAjuNxi1TySWc1FSZda20ITYeV+7CXJ6Fs641y6iVLq1Suq3cqm5+4Y6uFOxZaO58Z6W4XqC3W6EX8dQxzScFaPVE509D346Dx1WpHl0NApJlqpLhR/VXcn7bYopcrQSF17KyhbkdbD7+uD/of7BDRnCUrCtzFbHehmII+GJKygGYxgLF2j2SR42xnCTRPmuYqCR/QJTe3QbYe0hpXo42WXQb2v33ws5OKRkslBpqnNuDs19ey9vKSM3KSr4Efzx1Ohrcm9IWTLPCeVVRDcbcyBv5qfsOKfxDSqObqDsQeywFw2wve2KXBV5lw1m65hl04imjsDf2WHerDvGLQ5FJUxXFo6NK0uS1wo8zd0sOw17q4t1XFKzmrMkz8tbXOxLXOOnZRnGSeknI2hmQJUxj52K41wtb2lPh/k45hxbkGZcNVpirAZYJP91UKOy48/A+WBLip2tDRf9HnGXO+VKhEJBhhvdtr6BhNJC9+ezI41dFk3B7sPuK+cvFDFIy/9FiKqAe12B9uEcVMlQhlMZFpO0qG2oeGJT9mPDQvaSWDfUbpfoeuHnCTepZfmnEjdmSmjMFMSf+K/ePMD+OKxXuI9UcZfrup7t8XbMarIeHciy3h3NaGsnmRBVVHq8gQCRwdm8SAcVgvorfwo+ZRKyBrkm128zjrHAdcnFno+lymob56nQ05Y+Fuw3w//AK4pb5pwVUXVsozM7f8AmV3w54E4j4WyziFaLLaDMKWSvIiLTzh0vfbbxvtfzw/Hh0xZFZahmiaWn5YaaFjGytc3O46YUzwTlNNQGEaHcefgDjpHH2VLl2cCvgBUVQLmxIGsCx/kcUmrhRIKjU7PsGjN7C/89sc0rjJorHMRSqwqkZZSik2urbi3liGrjBpJgsysNN91semCmCvl0UYYqQxbp1vt1+GF9V2aeUbnsYeOZGemdY9HP0Ey7638V8ZjPRz9Bcu+t/FfGY7ns5lo5hVWHG2ckm39Mmtcf+ocHI0DRm/UAmx2vgGrTXxnnY0lj63PYD/mHE8sUyWjdBGVFjcG+Ofm9isPUJjWLRGHKxqepJ2GDsvnpDNp0NIbe3/nrhU0KCKMs99+7fDbL2gjjkZAmphYi19vHHPLQy0Kc6ctVKwawLDYDpvju/EciwcMiR+icv8AljkKZTl2ZVsVVmOcUWX0kci8xGJ5jqNzZQO/pfHS67jHg3N8vfL5s0vFILXWNwRboQbe7HRBfiiX0q1TnbIzS6dIIIXS4vfu7vjipvLM9RzojrvsQepxYa7LsgdytJxfRaL7JUowI+OAFyHLYyX+VmXiM/8Ah65D8ABiEeNoopITV1Xy1CkabjoPDF+9HXDiZJSy8UZyvIdkK06ybFUPU28TYAeXvwny+bhfL6xXpqSozmuQ3WSpXlwqfHT1+3Dh2zXPalZ6+TmRqQY40BWNPhikXGCsV5ZPOtTxDmrZlMGjjFlhjv7K923ie/AldQOIJOaWOlrhmFg3kMWmkWiy2kSMpHbTqAJ/hhFnucQVULiHlkBiB2bf53xD2lbY10hZwOpkz3ME0goaKQAH4bYYQ1cU/IjipFHaAYX8vdjXhSOgyPM6itzPOKImSIxpDCxcgEi9yB5YnioMu9eWOmzaleK5K6iysB3d1ji3JB9VQsXkyUsTIeWrRySaQp3Jtt0wrzHIIHhsU7bMNXZ2uegxYEpdEB5NRC0iSbNa43J/z8Mb0lO00gEs8DRk6lCP7I+GOVWmUZyepizLhnOEzLK5mimjbskC1x3gjvHljsHDmf5R6ROHpKergQyqAtVSt+qf6y99vA4Q8R5RQvK39IgUI3Zdh0xScvmn4a4nTMaOUFkNmUdJF7wffjt4+T+kmsl34spqIcVvrVzJHCpRVIAsFtbfCGqpsoWllnCuliNO97+OLBnOZ5RX52aourB4VDi2423W/jis5vNT1bpBBIkKyNYtIdKKD4nHPPMykXSB+DssizvixJHRRR0ZNTMSOyqruAfjb78B5xWw5xmtfXSy3aWYlQTsB3fdbFx4aqOD8j4drMpbiCB6uvRlnnjRtIuCAAbdBf8Ajin53lFNQ0yyU+Y0VVGx03gluT4Er1GLyVKkCLyKUKSk2VV1Hay9Ld4wJUSPT1S1UB0vEwZGB3DA3BwTTytSSjS53FiBtjSSE1MqJrSNWIUvIOyt+84TTDtHbsxZOLvR9DmMSFpTCKhQp31AWZf4jHL6irpky00/LHMAHti9xc/Zi48F8VcN8J8OplVTni1kokZyYIXKLfuG3TFY4oXI5Z5K7KMxDRSHV6q8LqwJ66Ta1tzthuaKlTBBtYK3FIqgRuu3ltbAleweGWynVosdr4YSqpdSEF2XoBa3XAWYAvQ82NWRVTSx1dTvhI+yGfqzqXo5+gmXfW/ivjMZ6OfoJl31v4r4zHc9nOtHM5pDHxrnhDWJqprf/UOJah5JLsSXLAXJ3xDUNGvGee676vWptPv5pwU0kQRSqsDbfSe/xxz83uV4/UhdH+bQrsRte9sWDJKW1M5WMk2F7R6ib9BgSGohqI44iukL4C+564sGSVkKioIaQBV9wuBtjlm3Q6WBfVZVFPN6u6gyFwG7J2+GPWylYqeeSOLUoJACqdvMnFoy1qeSslmeJ1ndtncAgi2Nq6eOlJDgRK/tBV/mcT7sCicynppRLpmS1t7qOgwdBQwR0gnBUMdtJPat44LFZFVVc8cMiiMhu0/W1umFXPkaw1FQp6G+L22gpZG0FVT01REdBYg9b792Ha8UTU1LKLKrKo0oFILX7/sxQqCraOuAbWw1G+lrXvhpK0lTG1wpN+pa1gNsLKOTLLLHV8RVFdBAYwkzvcEW3ub932YTtTZg1MIy97ajpBsRvjXnUyZhCaWMGMKrWddVmHidri5xbqZBW5dzfVUMhjPtXVSQT0+zCP8AOg1krlNltSycxoj2GNwxtYbdcHZXWKK5SiLGgbSGv7Vu4YbVFJHJSwSShn5jfOGH39L/AG4XtRU9HK8rRkQQars4HZJJt5/bjd2zJKywQB6iCUJGRIwU6kPf4gYlWSDL3Mdxy4UAufH3eGNcjnMZTkcplcC5Y2Ld4OAM6qoabMSksrXYEkxrqvf7sIasla4hr5ZFduZKqyX2K7nc9562wly2nhqJomnmdFLaDcdST3YZ1FVSVrhGm5YUO3zovdvAAYjpqaoWE6Z2HKktCCLqvifLFlhDVkizQSCqkpwXESvo1qb3A8fHEb6BSbaixXtMf1fAAYnrqY01QhRpGQruD1JNica1RtAxKqRrIUk9LWxv4CsimKGIU4kK3c7lWG7e7E3OEkWixCizHwGB93hBdvd5eWI9SkAhiCLArfrilAWyWZgJLRx3RwL3Fz574xCgZblhbcd5JxC8xkAUMwO+1tsFKNEEOl0L79/Q+eAzLZ7S0kA5hLNqXofP+eJ6qOKCEBXJJF+lrHxxNT6SxKKRvulrXBFtvuxBmE5aM2v0st13vif0ZKkLptZfmBwdySMC1pDUZLEFrXNh02wS8yXKMQqnr4jAtaY/Vm0n9Xw64rH2Qj0zrPo4+geXfW/ivjMZ6OPoJl31v4r4zHa9nOtHL6u3y2zm63Hrc34hwawikkVRcbdOt7DEDxxy8bZ4JJeWBUzkHTf/AIhwTLTCFmCSAgf2bX93njn5n+y3H6hWVx07VaJMCgLgatXS/eR34crTU8VS8IUlS1zZrCwtbfCaji1zHb/dix2vtix5EsFS7CWJpZI21AlQdrbb45JjoYOzUghLRsol1GPt3Cb/AGb2wlzKoSTLw8ivqicAhm63JtYeOHlUscmZU/MS4jOylbabnYfzwj4gopFj1KTymIPaIB/0xONWZFZeZYy5SJhuQL/H78aqlo+ZoYnwv1we9CUp+aGQIW0vvcX64mky91pY3EXZckg22Pl/HHR2RlsUU401Zij3SQgt3AHDaOv5UcvLijkYggDqQbf44ylyitqrBYhym31EgaT03xsuSSRVbwyFgqE6irW1e4+OFbTCtkkENOxhaWZ1YLdu1bSD5YdZVm8PIEIk+cOrtytcA+YOFEeSV6LI0i6IiFe8g1FgOgt8ceSZLUtqcRoQ4JHZI3P+ThHT+h+jXOK5JaKnhhqlDaQxCjSp7Vt/DACQTetPIJ00yCzkklb3/ljeoyVpEgaZSmhFuDHfuvjRUtLT08Q0uwJNk9ok2Gw69BjKqpA+l4yKjhp1tMAWMdiLdk2HXCjMkgXMwHIChTcXuoHuwxMs9BSqtRBy+ahtIDdTYdLg+PdhXl9LNW1FVXRi6wU55bXH+8JsOp7uvww64xHLJVM5y2poapf6O5DqSp5ZAt328cF5fX0ckAjhiaGVO0ynoTY7/bibiKSrjSL1ueWSRdS3klLMPIYWwUUs3KihRWmkdUBLkMxP+J7sF00OmFZxVt6wjTi0jovaAGoYizPluq3lcoEJGq2/2YZS8N8tpFq5C08PZ7bki99sER5fSikUViJvqtMtxtv4YTskH6VuanhqqOnmhp90HLkKAWLbAeeFcsBWoIAK95t4YuFRlmXtRRtSuVfUNTNcWB2wjrouVAOVO2sXuAbE4dSA0Id1btBtNtjgineRnhYqFQnpe218RTal0KpN7d5wZTBY5I2aZY3jsQQbm979MO9CrY6kRkjWogN27QOntAD/AD0wnUT1NYgWLdmsAxst8GpVSwUYXmMOaSCWNtYP+mB0jcNGWYFQAQOtxiWigsqiFnL6d/Ai4wBJqMEil7AX+OGNWNEwSwJY3BY3tgGpI5cgKLuD07sWhtEpHXvRx9A8u+t/FfGYz0cfQPLvrfxXxmOx7ILRy6tA+Wmd3JFquYg/WHBySyyzRCOZlsNyx2GA6sKeNc7DC96qf8Q4m5kQqL6WXSbAY5+b2LcehrTQFo5lEhYhLkqSRvi98LwUy5U8MZkNVIG0uVsB/LFGy2sjhqgSZFVzpOhrdSMW3JGeaoiDO7LHMCW1hSATuLDu2xxy2MFxUtSJJZKhtBNwdRuWPcfLAWZZvYaXgLIpbogszCx6nDHNs0ieskaGNjGIyQb9D0vit59XU0I5U0Gt2YMGEnl4Ymlmgo1zimKvHOxubXMekBQfO2PKd4mymOOrYtKzkoo2RetgR/D34T1WaQ1CxidJbKRqIboPj34KWooCtPTtOzIU1HoPtPjvilOgrZeOHcvvDK5lCyKNlDFltffbxxvV0UYqGmhnWQHVsNh4YrmSZ2AJKCmi2C/N79ok+7r/AB3xYcxqadMsXezqAWEA8Ot/jhGvjA1kImokmjmUTEKtlbT1Xxt53wEKCGBhJLI6MCCnmbf6Y2grKcMwDjSzHtahqG17kHvx5mFVSmmhKFmZzdbDr08vPCBAs/r+UjAyNZQux33tis8NlaqqzTl3epgopGgQDe9wCR56ScMs7ZHjkinlYlm+bU7b74q+W+sUOZGpp5mhliAZZFNipO2x+O+OjipZYJIuVNUPDwtJTOzFpZjJEpA2UKQftJ+7EmQTRU+SZhNMVUzzxwiwFzpBYgfdiPL6avzanmq6hJaybYO/U2+HuwVJQQCmhoHjsy6ppLXADsNhfpsFHXxxVypWTrIqzOiWsCFo9CrGAEY3Kne2+NMtWSKpQyQtA0ZaRGHdv4g7HpgmtlVoEiCTCVQCgjFzsL7/AHYJiEC0yCKO7uL3kbtHbcGw27sc9ui1DOlqI6uCnaWOIRLYk6jqcjocSVLZeYRCk1/asrG/ed74QfpW1qeONUZdlBa1zvYDxxqK71Pm07ppEqkOEFwDv18f8MLTNQbWS0Q0oaoKyeyY2J0G/ePsxT81SMUccyDWWJGot0sbdBhvXZhTvyV9UjaIoW7LbnfqTivVFQi0I2RdQtYb28bYpBMDAZtZYMQFBF7g42hBk+cMypoXYdTceOIJpDJAvfpuBYdPjiSCaUQNAS93IIsNid9ziz0K9m1PUhkMUhZ1vcC/U2wQ9XUCSJeeymMDSb2tgOmLQVMc/LVwj76xdb+eC1nNTmsxFMsl9RCxiwO2xwjGQLmFVFJFH8zZ0J1SjfWSemBKiJmpXmc2VtWna3dhjX1PrI5UkQRVIJVV77Ab9fDAVQKc0k4DurKDYE9cPF5Qsjq/o4+gmXfW/ivjMZ6N/oHlv1v4r4zHa9nOjllcpbjbOrNptVz38/nDg2SlOuJta77YErAflvnJFrirnNj3/OHBKuwkRVc3O52JtiHN7FuPQRSwmTMdF7JffSL9+L5RxPCWsylWYCyx2sbHbFLppUkqC+kdwIAt93vGLnk0sj5dJUubJBIq+zcW3xxzTY4OxTK4H+aMmte0dRVQt7Wse++EmdIayWK1xpvqVdyCLeOLagStFS7toPsKCDtffw/ycV7N8vWAvUxyhmB0qqrY3J/z1wsdhRVatXvNHYuy2JNxbT5+eN4yezy2W/KB7Vtj4HHkkTTT6Ujcdm7jT0t1xkUUTFmVCNI7VwT7sdHwC9hvwxGsdc9RMy/NW3ttc3t0xbFqJUpZ9EjPzEFn6jc7/ZbFUyl1pFlqGjlAkuU5aDqBt19+HlVWVNWKe7BIVZQrMd31ddvfiM1kIwiy9Yn11EsShgCGW4LG4HeMGxVNLz4oNIBOy3BGo9wHvwsWop6N7TOHc7kMbgW8MDUuZKc4ExVr6wFKm1lv+QGJpOws3rDFIiSyUzLJrNgI92vv8OmApsqdZZKiJdQO+gKCLg7DcYMhr6Sqp2mqZJFVXvHbuPh088b0MsWYVnNiEjRqwQs4uWG29u7fDKzBeWZTUABhzVVgSyr2V77dOuCK2k5SzMQdarZLDri0ZekApGe111W7RJPniKuiplp35sZsoDdg9/Xf7cVmn1SJJ5KdSQCOYTygQyKpZfK3X+GCazI5JJVKK0aCHazkauuxGEebVUUeeWhld4wgCqzW27/f34umUVgrqcENqZCd7EWG/wCWJU0Ub+lIGXVsdWksibxONGsEAe7x6YgqEScVEkkTLZgGcAgg4veYUiQTKA4LqraSxt+rufhirvQrVSyrI7B5JVVCLBb9Dc+WNb+huypVWYryJRHJIGZdBUt1G5wtWanU2ZSyG4Fz0PjbDjPskGVtDrmhHMjJITe3hfzxXmqI0EQEK6kbVc7gnzGOiKTQkmbvJHyAqaiAO0CeuJqGq+ejEwk5WrSWU7+f3YG1pyw506r+zpFjgvLI2mmBCcw6vZA77bbYL0DZLfXVEQFVTVYamsSPecbZYJEqSIpAms6WXqSD/rjAlpZnJTVY7MBjamWMU7t6wgIKg7do+7E3ocyoglPrEKLEbm7BiAdj4n+HlhNVJphcsACUPQ9+HNY8YiK3DB7HVbZd7jphPVrBy20t1BN74fj2gT0db9G/0Cy3638V8ZjPRv8AQPLfrfxXxmO17OZHLq0242zk/wB7n/EODeSnOjaKUSAgMQOq36jzwHVlBxtnWtbj1qcdf/UOJhEOYLC/U7bYjy+xXj0NqGaCOdRO7IlxqsOouO7Fnp6mGHKxDFNcTVG5U2Onz+3FOpoNcsiIpGgX1E9MMo69aGFY1IYkqzHbc45ZK9FPpZqdWkr4FikKI4XWWkvquf8ADCLin1mlqmgeYaZJNSFCLHc2xvlQzLM63XR0ck9jf5tL6Te+56YnrOG6h5iMwzbLKVtVwk9SCw+C3tjRg70Dtkp1U0iyKDNfUblyb3BxJJOyIArHdRqAa2xA/LFkm4JnzBtOX5xlFZJ3RRVFmPuuMCJwHxDJmKUdRls8Rc25psUHncbWxbqwdl2N8kdo6ISkWZFYq7r7It/nxw4zao5eWREqYGLqEvYm9r3t4dcKsvpZ1sskjcqNyq2vv4+/B7VReeClqqY6lOpizdB0Fscz2OL6ONp8yRHYMZCx2Hfc7n78HxZTK1bLOLKGDNZmvuAehxLA8ENXMEA0lgQT3Hv/AI4MooauvleKkheoIvqEfTfxOGjFyeBZSSZXq7KqmndUjKct7Nt0v3/5ODMmrvUc0ZSyLGrXYDo23Tph7PwdVsoNTmOX0bn9WWW5AwP/ANm+aunPoszoanx0Od/jYjFHxSoHdFuynMIDSK0cutFsTt/nxwsz3MoJ6CrMUitqkSNTew6WvcDCmODMcnpDTZpRyxXeyuSCh28RgpKGnrqNlkgCoJbkpsPAXxKaklTMquyrVdGZ66Yy05UbhWkXuA67dN8FZVmD5XGhkRwgYC+qx6G+/lhhXmKEsujQyg9ki2sEWwsTKM1zKjWbL8vkqIwptpZT0PeL38e7GScsDSkksjyHOHly+aeV1YOHC2F2F+hvb7cKmzZ44ZJIo4ZJVcAuFsSfG2IqPIuMTC8RyuojQ/8AiOige+5tiWTh6qVnSWvy6AnqslWt/uvbDeKX03ZUVHOJnq7cybU3QE/w8hhO0bIELKb2Pd1xd5eB6yuIWircsqXHSOKrBP2HCHOOGc+yddeYZXNEif8AFtqQD/3AkYsotISTVCiV00IgUEDpc32wblc8dNNqmV5Yydwptbw/ngUtFclUvcD2uo8xjanflyozdqMsCQD92FatGTD5DT+t6tEjxOdRS4vbwvjVUh1pClhYm9yd/PGnrssLtJpUc0befuw5ouDuI82QVFPlEy6rFWe0Y6dRqOF6t6HclQkep0J7RcW33226YVVL3SQ2tqFwtugxacz4Qz3KYedXZRLGkYJaRSHT42Jt8cVaZw9PvGq6VI7PU9dzh4qmLN2jsHo4+geW/W/ivjMZ6OPoJl31v4r4zHW9kEcurd+N85Bvb1ue9hf/AIhwSjK1SSrdkdMQVChuOs5B/wDNz7/WHBlPEQ5Nza+xsbHEeb2K8eglJ46WFpbXd+i32xYuD+C48zpmz7PZORlcV3CEkc0Dcm/cv8cV3h7K24h4npMsBIjZ7ykdyDdvux1njDQYaLIIE0QuNTBRsFWwVft/hhIpJOTNJ5pFWr87rs1RqTKYDQ5VEQqRQELrB/WYjx8MVGpyx6apdJH1Bd7L0uRfuxdadViqJIUDRJThSFuTq23vbzxWamnlrKiZBKobWdW9tPj8O7HP3blkdKiqV9OygSR6jp6Nbpi8+jz0i11HmMeT53UNPSTEJHNIbtCx6XPevv6YqdRIWBTWxGsFrm5Nv44jSlWoqJJIkbUouw2GLxlQJRtlzSJYq+emnuzLWSAFtrWY2sQb2xFnMMVLJEwlEktzcjZgD3Y89Rlki9dknaRgqyMxPaY7XwlqBWVuZQ0VONM88wiRb33JtiCXaWAydItfDXD6ZkJq6rm5OXQNeWS/t+Q/z34dDMJcxgkgysCgoUBAijGlm82bzxPxMlPkuU5ZkMJ5cCjmSsNrhe8+8kn4Yri1U1NDWSopWNIiBotckna5xaU1xvqkTUXLJlfw7TRQmaSdC1tTbgkX/wAnFZeepyeqabK6loJFO7ROQT+eD6eOSvnamnrkihOlirNubbWBAtffD3KuGcqqteirL6SxNx7XXbcb+/ywPJkdwpDLgv0ix53ImScQJGKqTsxylRomPgR3N/HFgq8sTIpBNTgijklBdSb6D+WOMcW5LHl1RG8UpUntKQfZscdf4B4gTjLg5fXLSTxg09UD+uQPa+IsfffF1UkS0LM9jhrEnnQIpKAAldJv038umKBkVVVZVxpl0iXjU1aRvY+0rNpI+/DrMqmros4q8uLMRHKIgW8Bbcn78VrMOdTcV0QNQJCtZEdv/eMQ47UqKSWDrfpQeVeEDHHIU5s6I2k2uNyR92OUZfROybaGN72O1x346v6S7/oOlsur+lKdO+50ttih0UPrrtKKZ1ikk09kGyXtfDc0s0aC/JTq6lMRMytYBtjbcb92HXDnpLzjIZlhqpGzCgI0vBMbkD+yT027umA60xQRyq1K9rlV5hIsb9ffiuzqL7d+DBhksHWuIODMs4kyUcScJBe2mp6ZRs1uoA/VYeHTHNqiIxuthdiuphbob9MW70NcRPQcQSZJK16evBZB/VkUX+8A/YME+ljh9MszRMwpxogrASVUbK49r7ev24eStWicX8YT6Jcky+pFbn+YBH9RYLHzPZjsNRf3gfzwPxP6UcwzSrNNktR6hRglRMBd5PA37h7t8KeB84gpstzrIquoFNDmdMwink2VZQtrH3g/diuKRAC2lTdgSCL4DlSpBUb2HR8W8QUdQksebVZYjtCSQure8G4IwVxjl0ByzLc+o4EggzaFneJRtHKpswXyPUD34h4e4Zq+L85FHSJy4EN557dmJfz8Bi0elx6LLaLKOHaKwWihZiL3Kgiwv5mxODBN7BJr4OfRz9BMu+t/FfGYz0c/QTLvrfxXxmLPYi0csrZOVxvnDXt/S5/xDgync9q7sLXNj34DrbHjbOr2t61P1/5hwXTI8kllGrb9UbDEeb2KQ0XD0QQrLxbVzEbxUhI95ZRf+P246DmaxrxFJVTuBFBTjsnzvjm3onqhRceTU0m3rNM6LfxBDfyOLf6QUqY8ypmQnk1ChbDvYH8jgN/+YF7AlPqp+ZUyOhPPJeJWGq1tj1tffFezWphqKqomVWh9pVBIBsNu7vwRLGtQqKzyuz9m4QBtRYjr3i4xV84DBm069cZOx27ze/n0xyRVssDLR1mYVcpo6eae27cqMtpHnbBC0OYrJpNDVBj1vEwJ+7CiCrzCimMlPU1EDuBcxOUJHwx0H0PcT5vmHEtVllfWz1MBpTKomcuVYMo2J8mx1RingSUqNcsgqqfKpZKinqIhbSC8ZUfbhbweoqvSbl3MN9Jd7E36IbYs3pIzGt/TgoI3fkCJCUv2SSTv/DFF4ZzJcr9ImVVE50RmYIxPQagV/nhYRUZ0LK2rOmceQs2cxPrZB6tYEC9u0f8ADCSko42oZZZ5W0NEqve/bJJPTri28e0d6SmzJelMxR9/1W7/AIED7cVJmkelidog6RuoNulrN392JcyamUg/yJTGlO5giUySPftEW0At3jpe2C8vSWFmKyyzNYjoFt4d98NostR5PWKcA6ZNowCWItuB93Xww1y7JogSZQhZyDa5F9/49cSux2UzjCnR5DErmV40u+3sE+BGxxN6EMweDP8AMcsJPLng5o96tb+DfdhnxXRwSNKyqiWGnSRYE+6+F3ooy/RxxPLGpCw0Thj5llt/A46uHZGeib0mwGn4onqlm0kpGwT+ttY/wxRDUmbPqF9r+tRm/wD1DFq9IczZlxbXSKpMCMIlbqLoov8AeTinpEEzqhFrEVUd9/7Qw2Owf+DuXpNBfI6RBruaoWCmx9lsVbJada4cyB1Roogzj2QWA79+uLb6RkV8lpgxZT6wCpXrfS2KYEkiQT00DQI0bc3S1xcAd3diXP7Bh6lKzad5pSZZC51tc+eFB06Nva1bnywbXc5Oy4C8xtdgdhgBmLOz9b9cPHQGMeEZWp+N8mkQ7muiW/kWAP3HHZ/S1TJPweJCLvFUoVPvuP5449wTSNWcdZPGt+zVpIR5KdR/hjrHpfzEU/D1LRg9uoqAxt/VUH+ZGLL1ZL6ceemKaibeyCLHpfBnD3D9bxVnMeW0h0rbVLKRcRpfcnA81S0lFMyrp7a7L0tvjofoprafKeD8+zmWMtJBIWKjqVVAVHxJOJQjbyUbpFkzLMMk9F/DKUtJEHqGHzUX68723dj4f6DHCc0zOqzevqcwrJC8892Zvy8sGZ5m9bn2YzZlWyF5JegHRB3KPIYVgqwa6E9k7X8sUcrYqWLOyejj6B5d9b+K+Mxno4+geXfW/ivjMVexEcxqEeTjjOlRdRNTUXH1hw1ypxGGLQd4AYG1vhha8TS8d50FNrVM5P8A9Q4scWVrSRXkbWSRso6bD88c/O/0VhoTVFTU5LnNPmNGmmanlEiEd+/Q/wAMdmqjScecJRVlA6mUWkjB6pIBuh+8fYcc6rspSQHbUQbkd4/wwsyXPs24OzZmoyGhYXmgb2HH8j54XjmmurFkqY9qM0kbl0UqMrU/YKnZg1z/AAxXq2VZIjGqh5S5Nz1I3ti71GccI8aRJNPVfobNCPal2Dbd56MPsOE1ZwDnskgajNPXQDdJqeVf4HCvjadodTKPOJHLSFANO3u8sWf0LL/t7PfqKF9v+pMbf9nXFMqshoViVvaeaVVH8cWPgrJcg9H9ZUZhnHEtA9fNFyuXHKCI1uCR4k7DuxbjTTyLNpknHGk8YSKwLf0ZSR1tsbG2ObcTUJSrLxIwsF7Q7jjo2fZjkvEXECVuWVQq25GlgEKhdN7G563vhdV5UmaU1QqQkaSPZN7b9+ISlXINX5LrwXxDScccJGCqs1RGnIq4yd72sG+Nr+/ClaSbIZJcurANLv8ANy29tR0P37453RtmnCud/pDLJOW8ZsykEq696sPA46plXGWQcV5etPmgWjqCbaJWsNXij4u1HkWSeUTU6U8NmQqja7na+1rYmNbSy6oyQjX2AN/O+2AqvhLNI+3llfFURE3AkOlreRGx+7AXyc4jCsoiiiVmuWaUWAt78S8VMbsIeJ68srKgAuBpPXuw44QhbhPhSbNaqPTX5kQIIiO0QL6bj4lvdbHsGV5Zl8vPrZ480qo/ZpoP92p/tN34HzGqqs1zB55+0yDTGo9lAQNgPDD+isXZTJHKq8pkWS5JkLi4kc9T78IQxfO6O5F/WY7W/wDcMX3MY6VssRLoZALstgACcIuH+E81zriGgqoqRxQJUq8tSV0oFVrkAn3W2xPjdsq3+Tq/pBDfoikdXKFKtTcC59lsUqlzGKn9Y5dUGkbUW1rZF6Y6LxDSQ51l3q0FdBFPHIsiFnBFx3G3vOObzcI8VRs6mkWoTcaopVZSOvTDc0G3aFhKlRSc5JE5YMGDM26ez17sJ11ar+B7sX7NOE+IauZDLlAhjUWLSPHGo8Te+I6LIuGcjtU8QZvBXyKbigy88zUfBmH+GDFOjWOPRHw4tGtTxbmYEEKxslM0uw0/rP7trfbiucccTnibPTKupKaM8qC/el/a956/ZjbiXjyt4kVKCCAUOWINK0sRtcd2o99vAbe/CJoyTYDS3Xs7n7MNKWKQIoxqdJadVWVXLuU02sRa1j4b4N4X4hfhqrqqauiNXllbHyauBTuV6XXzFz9uAD82CxUEAjcbWxZ+C+BZeMqaoqnrvVaWKTR2U1FmsCQLnYWIwsbvAXVZKhVGnWecUzu1PrIjMigMVvsT4HAJNy2nbY4sPFvDE/CucPQTyrKpQPHIBbWpv3d24OK6ylNRLfq3+7BSpgvB2b0cfQPLvrfxXxmM9HH0Ey7638V8ZjoeyaOaswTjfPib71E42/5uLDR0rVcckSyAuWVlZjsotfrivMIzxzngkbSDUzj/AO7h9E0TUGqeoMYj1BFSw8hjm5/ctx+o1onoxULCHAkETjXqNlNutjgSeOllqngCgqym7oL9ruufdvt44QUzyNKQAWYmwueuNxWOKdlK9skklAbn/NsR65HaIcwy7lzgc5dJHvtt34XwNPHOeQxjJ2srEYbBf6PJMkLSaQSTq9kW7xgBYvWpAQAdIA2xRMDRpKaqrhZZ52vfcFmJtgJcvbniwt4kD2fM4ZqTC3M0MADe3ccCzS3cgKVsepOGTA0iw5UEWaMQvEQqWYm9rm+LCudao2IiQEAqulSABf78VDKKlF5vNC6NNjcbnDkKkVPGYCH129kX04jJZHvA05tFUxussOltIOoeffvgWrymnaHVENXas1/DGkhl7Whr2C7eePZ3eGRZB2wQCQp2XBjJpYEcbIQJcnROVmD0wZiSkbEfzxtHUTV91eumnDEhQ7lr267YArZpJp4ZmCG0h1Ej3bHywRRVzxwzRxokQY2AXv2thnKRlFUN45SY1UMVBNu4DY264IssbtUNUkjpot/DCWHn8tgGbXq2AHd34PMYaW8kxfXH7F9sTbbClgHzilPqRIZizEFPPyxU5w0oMLzOFB2Uk2GLjWJE8ZiuSwW4DHp8MV6sM4qGMtPG+obSHvt34aDoyVor9PCySG+yA2LDfBimaJi0TN83Hcg3F9x/hjeMdq9whLn3dMS1QTlTkK8g1Kqtvtt34o3kyWBRUNLUSM0khO+ysScRpIdIUjfcgrgxtSNIeyCWsCBe+InXlDRc/G3XBsREEStr7WojywbHOhdbSMh3uW3GNokCRheyC39q4OD6WCGOJppBGXAvGJNxfwsMLJhiLWlLxiIg6QLnuw74O49zHg7n00FNHVU0zBzHKSpVrWuCPIDCqSJkUM62DEnbEDw2IAvdj4XGCnWjVYx4j4iqeKKx8wrGVJD2VRfZRR0A+/7cIZghT2yWC3uR5YOePshS4Vem++3+uNZY1MUhZV2WwPQjbBTyrNWGdY9HH0Ey7638V8Zj30c7cCZd9b+K+Mx0vZFaOZOQvHeckxCT+lz7H/m4PleR5DrjWNJNSjQL7+W+Ai0KceZ0Z20qaqe3v5hw4iq8uRYwsCyW1XZyWtfwGOfm9ykNCSnlaKQXTtEmxODTDpiE0dw4U7XO/wDhbAryQNWWIuhe/ZFrD4YLWuiXWgGpf1iXJJAv9m2Jse8HtIglEnaPbUgopvsRbfEdXRmkkQwSsyyLqGnffvF8TJPHHGCiHstcLfaxt18f8cS1tcxpwCLGJwyMFGxPXC/QvQPUUshgMjK4YAagfP8Ahhf6qzkxqo5hA09oAf64LXNpzzI1qGOtzcsARgB5HiqwzSMoU3B88PGwN2g2jaaDmEWcqehHsnxw+pmZ6aIkpEQt7r1PwxWIqx6e5Rm1NYEjwwwpM8SEHmIXAB7Jwsk2FPBYDU1BgtoBuwue/AdVU8uQxkEsF332OFtRnC8sKhAsdVg2AZ68NIj33KG4LYCizXgZyTGQpGI1a7XJvuLYmMJenMgKr29IsfAYrz1s0Myur9Otjtgg5opDbC2o9kNh+oE8Fjp0lekWSORVKqxc6uo6YHNVyRIdTliu4v3dcJ6fMBMjbmNb27zbzxtOzPezEACzb+1hOuQrQRDXPPrCMyt7RN+7ywLWTyrOBK7OundSfHE1CwFPJytF2sACLld/HC/NKh+ZpLm3ZvYWvth0smTwaJUy+sBU0gLcgn7cMVEkyS8xZVJ7QCJs58/vwqQKst2YqD4b2ODqiqEUUSieTSy9xF+v3YMkLFgau7CYhAlgSNI774gUyBN3YL13OPWsuvRcqCe0TiBJSQBr+3uwaEWwoyjkAEvzb3vfs292JoTNICkOsk37N+oAucAc3URcCwHdtfG3rLJGVVrb3uOuM0FPIbNzdSXIU38saLr5Tu9mLHTqP6vfgQSsxB3Bve/hiRY5X0WuSd8Cgp5J1jV4JSzgNGBoBNr772xBK11YhNlUgk7741fUo3J3Fh340ZgYHBY6rbC3lgpZNeGdj9HH0Dy7638V8ZjPRx9A8t+t/FfGY6XsktHMKqFpuOM5CAEirnO5t/xCMGNSzxwXLqF1XO+5GA6gO3HGdKkRkJqajYX2+cO+2JpiYlUqzMGXtgbfDEeb3KQ9Sakl9XqlmVITboJUDrv5Hrix1NDlOZtmU8wSOKOpWOkaiiUXjJa9wLA9Bud8VBawXRCgIS/Xu8r4eUVcrUzamdCEYnSRbbpiLbQ1WhhWUWQUlBVinSHnrNKqmaZgVS/ZsNW5t5HC+kzWOnySsWSKkeRUDU/OgRmZtYDWuLna+FtfUmSZ3eQEd3nt4YXVlW7Kobaw0ra2Mss1YLXLTcFzctKdo1k5pV2MjoB80xububgvp3AFrG+IKDL+HVjY1z0s9UtMhsaoiMyl3uLhgPZCdD8MVYNaNWFrg9cERIpca2t2h3dDhtA64HmT09NS5y3rKUjpyWZOY66AT0sWBB8r4MzGnyaPNJOdQ0s4ai5iBHMYEoDdkcshTfbuwrIp45JAR7VgGPlgSoqG0LELWubeWBbMkqGVRFkJyz1gQUiP6oX1+tvzVnvsmi9rdO7pgqtoeEJ62jhpABDNJLFLMJXBgUWCvZmOr7gQel8VmMIYyJCTdgB4EY9d/mR36RbpvhjKNoNpaSifO2NVAsVO6OYoppmVdQU6AXvfc2v0w0lpeE6ajnqKiGB6rkJop4KmSVBJqcEXDg20hL7m1+mKxPqZlKG42JLYJpaV6iEsihDZt16tt0xmZRsP4YfL5JKlMypoWpypZC8jroYK2ldjc72G+C6yLh5KESGWVKg0cjmIf7sS3bSC2q99htY4r1LHIomARiBve/cL92Np5BLLZma2kWOA1kKRYM5TIoZ0GVtD6vvZopi7E91wXNh57YIr5clfhtkZaFJRRppKtG0jSC1+7Xc7+WKzHS8pw7Mu53076RiGuCGewc6Qt+uD9AkPM3puH4nn9WFGkarNyWirHkd7JeMspJtvb8sF5rDwxFURKqo1CsTtqhqdUha21gWPfuLgX6YqihQjC3aFgPP34LIHqyPqBXoOz1wWBRyM3PDNJNNCEhr19SEqzNLJGWluOzYEWNjuPLBGU0PB8spFY8KKyQXZqkgISl5Ntak2b39LWxUSpcs5UWvbGoRWHngi1kb1kuT/AKEhFPRQisMro8gmkJCrps2km3aue7uw3yh+F6rKaeLMuVT1UgakkktblqLuJj57qn24qOhQw03OPGCgDx88Y1ZLUsfCdWFqHlenllFQ/IjHYUjVywx1Ar+rsAb/ABxLWU2SRZfPJTLTJKsUXq0kdWzySMbagyE2GxbuHTFTAAX2tyOmCY1lcwtpuLEL54VjRRrIh2u3XoD3jEDr2HPfY4ldmRy2m2+Ip07BK3tbqcGO0GsM7L6OPoHlv1v4r4zGejf6BZb9b+K+Mx0PZJHL6qYxccZ0QCQaqcEA225hwXriMBGjc9CdsLczYrxtnJHX1yf8Q4kFQwjsF3PfiXKv0Ug8EiFQoGlbXs1xfDWOup6elaGWEBFQ2sNyx7+viMKqZYpY53clSi3UAdTfpfEkiTU4ieaGVUmAePmJbmL4jxGItDJ4LRkef5dQZWyVjzrzKpZGMLFWCBSOo6722wsqc1ymagRebCs3rDyTKaQEyKZSwAYrcdkjv7rYQ1E8jKNEd7HY2uML5ZpJGLFTqJ3su+CkK6ovfr2Utmz1RkpzSclxEpo1HLOpSL9jfbpscbw1mXyvWU8SRGKepj5EvqkepYyW172uOosPLuxSIKtoVKyBgHWxuD0wdQVY5y3VmUEE32xmmFJUXqZcobNTPFTiArTNHaWJSA2pSrWswvpuL27r9+FmZ0GV5hJqhnSmKVDuE5Nuap0WG2w3DfbgeprHkQmNQEewPfp9+Fb1qxooIZlOxOjC5MkqHtTVZGuWVkC8uKQyTaLU6lt2JTfSbC1uhFsFUs/DgaWqahVI2q1cFhzNUdnFgtttyptv92KdDUxK7J4sCSVuB4XwfHNGIY7C6OWNrbXvg5CkqHHreVIKhpKujWSSWMxucuVwIxq1JbSBe5G9hfEOT5jl8WeJOtIi0LVBBjeMOdF/A336dMJqqB1eFYwFLnq3Q4nemaCImKUaTuT0scY0aLTl2ZZPGIZJaGN57u00ixhAgOyjSBY9Om2FnENVl88MENOYxIEjEkQpApLaRc69Pjfa5vfCWnM3aIYLf2RYm354YV0WYZjdaajqKyoKKSYUJIA77AY2QJKxj+kcvjySGCnzOakMNLLHJS8jUJWYta99v1gLnphbDVcMFqGIIxmoXVpJJYAVqAfbvYkmxta46DvxXqt56WtaKojmjkQ6HVwQwPeCD34inSMMJBqADWYHvGGo2LLmc0yJHkK8gSyU6pHI1IpQSBzfYR79kjfSPfhVRZnR5bLVSVUQnXQ3LAjXSzllIIBUgbX6jbC6OqRYpAbnwBF7YHqpYTCAjsSDuCPO+BRklY8OcZRPk3zgpYpWpp1lhFCC7zNr0FXA7IF06WtbA2e5rk9XlQjoKWOORZxZuUqnQFtsVUHcncMSdhvvivRvGQQ1wNzsMaKw0FbNfvFsPQv0slBnuXomWwV9NSskVQfWilKhLRALp7QFyb6v54myrNOGo1XXSLTMIZlPOUTWcshU3KHuD9xthDQ5JmmZxmShy6qqVQ6WMMJYA/DAU0UkMzQyxtHIhKujCxUjaxxqA9h71CCuqHDRSqxazpFoDe5bC2Jad9RQBtzsu9gCcK1YKtrHcWwbBNF6syFBrOwa+4wskPB5J6qJAQL2JW536YClPzLgtci/8MbFJHICKenUnrjSUWR9QJ7J64y2g/Gdh9G/0Cy3638V8ZjPRv8AQPLfrfxXxmOl7Io5Pmv00zjcgeuT3t/zDjZgoTYb4lrYVk42zrUxXTVTnYdfnDjdWRLiVbkHa2J8vsPDRpS0/Nmj1IxS41BdiRtcDw2xaJuKoXmD1GUKPVy4iMMzXVWQoV7Vx00kWtYjzwj013qizxpKICwi1qm2oi4W/iRjWKhzSSSaGLLZnkDmIrp3DAXIN+8AE4jsOA35QSU9OvqMdVFDHSPTAGftFm1EPsANtWNF4kL0QpTl8TkUfqxmI+dJvctq8PL78KaqnqaKdaSrp5YJNiqNsSSNj7sGVmRZpAW0xRTMsywulNMsjJITYKQDcEkEYIMDGv4vEmZPX09JKryRNFyp3V4luyknSR3gEHGRcQVFRUzPR08tJDPTxU8ccdQdKMuntfYhHuPXCE5XnRpEqP0ZMYpCAkmn2rmw+07YMhyXP4aiOmbLJ1kIMipo/VBAJ+0j7RjNBVFvXianWKMzw1cNmWwgmA1WRU323HZv8ceJmcVZQy6ZJqYzwxwCNZSttAQFtvHTin1cOdxVSUrUdSkryiJFKG5e1wB52IOPf0XxEKaApQVF5zePs313Fxb4C+B1YV1GGfS1MyQ0TEcuC6lwwvOb2VibbkLZd79PPDIZ6kmXC8VSGFPHByzUgRDRp7QW3U6PvxVhknEkszxtltU7oFdhboGvY/Eg/ZgqGhziny9ayaiqFh035pUkWuR9mDTMqoY5xxEmZStVyB4pFl1RxAsdAv4kny6YJn4mkeWaoaBahXpI4FjqWLqCNF2I89N9u84rSZbmFfTxS0tOZg8rRKFNyWA1EW92D4cjz270/wCjKoMhGsBLlbjYfccbqFVY+i4qjq6KsX1eSnaQxkGmkC6NMaobX7rrf44UZbxBJQNO1UHnE0aoVXQw2a+6urA4W0c8pSs5KM3JiMklyBpUEAnz3IxC9JnM1Q9NFQTmVXEbR8s3V2BIFvEgH7DjUzYLJHxNAtTJVR5VTyL66lSEmtdQFAsvSxJQnYWxnyxp6mnioUo1VuWtnedgARLzCCD2dxte18V88PZ+8rw/omqMiIpI0EkBr2+2x+zAX6Azp4UqBltRy2OhW0Hc6tNh/wBW2GrAuLLrLxJQzwyLKKyVJJJC3MnDMokQpZNtgL3wJLxPRR0Ro4aavgEawoHiqFR20a9ibWsdf3Yrc+V5rl8oWqy+eEhC/aQjYdT7hfGVeU5xRp/SMunivqa7KRsoufsG+BRsWE02dR0uf1le8MkS1SyKFpn0tFr3upt3YPq+NS9DNT0cM6SukKLUSTnmHQGBJK2uTqHW42wjGV5jVULV8VFNJTIDqlC9kW67+WPMvyStzKB54DBHGjiMtNMsY1EXAGoi/Q4b4K6s2yrMGo5KlmV2E9NJDs1rFhbV8MN4uI6OCKOX1GdqpaWKla8i6LI6vqAte502+OFK5LmqQyVK0UrQQsyvMgulwbHcbHE8nDueJIkT5VVK8gOlTGbtbc/ZgGxY0reNYq12Y5cULLIpHOLglnRge1e1glrDbvxBm2fQ55EyNRR0sklSZmmT9cWIUFRtfe1x1thU3D+ckzf/AKZU/Mf73sHs7X3+G+JX4ez1HhLZVUKZjaPsW17E7eOwP2YDQY0Qn5ssrgXZdieo3xo7SCFxckFDjasgqqOpaKvp5I5lAJVxZrY0NzSO9+qk+7GW0N8Z170cfQPLfrfxXxmM9HH0Dy3638V8ZjoeySOV5iT8ts4sbXrJxv8A8w4kYKpGvr3741rJEj45zhpI+YBVz9nxPMOJXk16dMYWwII3O+J8vsUhoZ02fVMeXLRrBTGmiUAqUuzNq1atXW9wNum1sE/KWtamfnJHUqWlPbUh9LKVIJBuQAxt34SwziGNAi3cOSb9MSRzh1ZdCairMd+7wxGh1FAuY1r1UtMyU6wR0iBIokuVCgk9SSTuT1OHUPEEsvNrKLL6SnlarjqqgqXYylWLb6mNhc3sLYTVkoRjpiAA2NvdjXLKxIy8bQqY32IGxv78H4BJWMF4nqoIoadKWItDoKszu26uHFgTYbju8TjejzumlmKNlMCwzqySxB3+c1MrE6i1xugwnrRoqy0YKqd1HhiOnnK1ClT0Pfvg1aAktFnq8yrpErZqCOOKKoiSERve8WhNAZCd9Wm638zhe/FNStTR1PqMYqqOIRRSlmI0iPR7JNulu7qMAy5tUooUyqV7Vl62v34CkqGmdS7XAGwxkmakPV4rrqimninooZYaiOON1DNGOxq6BSLX1kkDHsmcr6ksYpIY5BR+qiYM5blhr6bE28r2wqNRHU1KhYlhS99CkkDx64NlpDJSc0Kw0re+npucZhjFAyZi65WlG8a6UqfWA+9w1rW92GWV8Xz0dbUzmljkaeo9YZS7Bb9bEXsRiv1TSqVQnZegxtqWHeNA1hYnffbBo30Ko6wQw11lUSVURiIsdlJDEj/+Iwwk46zPU3OhhmU1HOGsEMBpZdGoG5Xtm3hhArlo2uliDe+NJ0JmKx2ZTbcf44ahayWCm4wqcvgEdFltJFF83eNw0oYIXNjqJ66zuN9hbEHyvnljoUloo3koZebDI8j31cwvci9juxGFLSxmmVCvzl9j5YHCkybi1z1xqBWSwtn80/Mpqehhp4pubrVWZiWksGN2Pgot3YKr+K6qpqis1BC+ppuZGJHIbWulgDfbbwxWpAyi/wCsNvfiJH33vqHjjUb7Q6kz4TZOcsXLYlgV2eICV+wTbz33HfjMl4glyWCWNKYycxg+oVMsRFu7sML/ABwpQ3U7YxSAVJuVwHo1ZHtRxNLWULU89HEQZ3nVldl0szaugO9j44mn4hq6aqariyyGkmqRI7MS0mrmAXNmJHwthCrqIrcvcb3339+N45HQsCoYvtdhfAaMlka1XFU1VFVQVVFFIlS4cgOyBTpVQAB3AKNsRUeeTxzULNArGgp3gjAZl1BmZtyD/bOFUwJINhviRzCgjEZkDle3qAsD5fC2AwxSJM6zOXNK/wBakhSFtCppW5uALXN+/AxLCjcCxuu/iMbc6NtIkRFCoU1AE3O+/XribMVoIUEeX1MlQvKBkeSPR2rbgC529+Cto3w656NzfgLLfrfxXxmPPRt9Ast+t/FfGYu9kzlOaTxQcZ50ZW0g1c4B8+YcbJmVLqDyVKEgdNJ3wv4o+lmb/wDzpv8A8zjeSjoqfIKGvaOSSWonljccywAQLa23Xtfdgz408sKlQWtfSifU1Sui9zYbj4YY5Tm+V07SPNPAewQAy99+7CWbIOdVUC0E2uHMYjJCZeyVIJDKbeBUi/ft06YW1VFJSCFnKsk6cyNlOxFyP4gj4YXxR/ofIx7UVtFKzOKmM3JJFjgBa2Fb2cbHbCrDXiTLqbKsyjp6bWUalgmJdrm7xq57v7VsHxJYN3YRLmUBRXWReYliNr4DiqVZyWmVd74gmy96eGGWSWMCeHmoATcjUV8OtwcSwZLVTzLTq0YqXTWkDNZ2Fri3dcjcC9zjeNG7kgqKYk6pe49Bjf1ikIjUSLZR7VrEnAZyyp/Rv6QUB4A5jfSbmM92od1+4+Rxn6MnJnZSjRU6qZJQTpF+gv4nw8j4YzgjdwgVMKNcSDzA8MMZs/vSCBHQKEt1JPU4TJlskvPMc0LiCHnMQ36twLDzuRtiSmyepqZoYA0cc1QLwxyNpL36eQv3X6/HA8aN3ZKa2N11NINR2tjQ1SEW1rbzwA6MjlGBVlNiD3HDKbJjHw/DmayamMuieP8A8IMLxn/qCt9g8cHokbuzQVMJj0M1he+2NXniaTSGsAdmwBhjT5fCuTvmlU7aDLyYYk6yMACxJ7gAR774PRA7M1LxBLmUHfuON6aakDBpWNwdh3WwPVClMcL08UsbEHWJG1C99rGwxPFkdbLm8GVFVSpqCgjDNsdYBXf4jB6I3b6GVVZSzDVDJHGrOTyrHsC+wv32wLJNAVGmQXuL+eIJMsli9VZ5IliqgTHKW7NgxU37xYg4yTLpI8vFcZI+U0piTc3cgXJAPUDb7RgeNf03b6SCZbErILgX8MYJIguoOtwenjiGqoaiiEJnTSJ4hKhve6n/AEwblNBS19LXRuZBWRQGanAI0uF3cEW66bke7B8caB2IjUKWHbxL6zT6FswG+9ziAwQrl0bFHNTLIdG+2gbdLbknz7jj39FVIr5qFgqTQq7OCdrKCx3HXYHGfFH+mU2eyTx3ADg27xjVKhVfUXGI6WgkqzNy2ReTEZW1G2wIG324niyaqnqaWCPQfWzaJ9XZY94v3WwPFH+m7shMsW5LdfDG/rMYgZNiSpG4xFHQSTSKkLpISrOdJPZCgk328BfEMsXKYDWr3AN1wfHH+h7vR3T0bfQLLfrfxXxmM9G30Cy3638V8ZhXsBxzij6V5v8A/Om//M42OYUE2QUmXzJULLTTSSF00lWD6dt+ns/fjvEvDmRTyvNNkuXySSMWd3pUJYnckkjc40+S/D37Cy390j/LFLtAo4dT8QJFmeXzGnZKXL0KRRI123uSST3lmJxBV5lTZjNSz1kUheILHMIyFEiLsCP6rW67Wvv447x8l+Hv2Flv7pH+WM+S/D37By390j/LAwaj50bTrJUELfYE72w9zbNMozWrWqkirA6UsUKoCoBZIwgJPgbA47d8l+Hv2Dlv7pH+WM+S/D37By390j/LBZjhNRmVNPQU8A9ZVoaTkFQV0s2tmv7t/uxs+c00lbTZoYJFrYOXcKQI5GQAK3iOguO/yx3T5L8PfsHLf3SP8sZ8l+Hv2Dlv7pH+WAajgNNmclHKtRCbysW5yOoKSKf1SO8H/TE/6Xi5NfSCmMdJWsjhA+po2S+mxPUdph8cd3+S/D37By390j/LGfJfh79g5b+6R/lgBo4FTVtLSpWIiTET0vJW5HtalJJ8uydsTyZnSVRpaiohlFVTIkZEZAWUILKSeqmwANr367Y7t8l+Hv2Dlv7pH+WM+S/D37By390j/LGNR88yziqrHnqL/OyF5Cvmbm2GyZ9GZMwp5uc9BVQmOOLYFCLGM/8ATb7CfHHcPkvw9+wct/dI/wAsZ8l+Hv2Dlv7pH+WCCj54mNOYYRCkiyhTzizAhjc207bC1vjgykzOH9FPldbEzwGXnRSRntxPax67EEAXG3Qb4738l+Hv2Dlv7pH+WM+S/D37By390j/LGCcMlzOgkpcsoyk7wUTOzlrXcsQbAdw28cTUXEMUOYZRXVMTvLl02ptAA1oG1Ae+5b4EeGO2/Jfh79g5b+6R/ljPkvw9+wst/dI/ywQUcIrMxpcy9UaqEqPBaKQxgWeMd4F7BrfA9et7yV2Y0GYTo0gqI4ImWOGBAumKEdRe+7H7ySTjufyX4e/YOW/ukf5Yz5L8PfsLLf3SP8sbBqOEzZwk0EN4QZqeoMkWpAU0HcqR37jp03ONYs7nhzenzOKKnhlgZWVIolRDbuIGxv0OO8fJjh/9hZb+6R/ljPkxw/8AsLLf3SP8sHAKOEzZjTzZs9UkLRQrf1eLZuX/AFQb9bdcEDOKVqiCokhkEoo3p5ygHaJVkVgP/aVv7vPHb/kxw/8AsLLf3SP8sZ8mOH/2Flv7pH+WNgFHCqWroKYzhfWGE1K0RJVb6yQel+m3vxLQZ3BRVWXWhkNPRTNMxuNcjEC58B7I2x2/5McP/sLLf3SP8sZ8mOH/ANhZb+6R/ljBo4P6/GJ6eUVVWJIVYCVQFZNyRbfz3378Q5rXLmFYagRhWKKHIULrYAAtYbAnyx375McP/sLLf3SP8sZ8mOHv2Flv7pH+WNZqFfo2+gWW/W/ivjMWOmpaeip1p6WCKCFL6Y4kCqtzc2A26nGYk9jn/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70" name="AutoShape 6" descr="data:image/jpeg;base64,/9j/4AAQSkZJRgABAQAAAQABAAD/2wBDAAoHBwgHBgoICAgLCgoLDhgQDg0NDh0VFhEYIx8lJCIfIiEmKzcvJik0KSEiMEExNDk7Pj4+JS5ESUM8SDc9Pjv/2wBDAQoLCw4NDhwQEBw7KCIoOzs7Ozs7Ozs7Ozs7Ozs7Ozs7Ozs7Ozs7Ozs7Ozs7Ozs7Ozs7Ozs7Ozs7Ozs7Ozs7Ozv/wAARCAFaAOMDASIAAhEBAxEB/8QAHAAAAgIDAQEAAAAAAAAAAAAABAUDBgACBwEI/8QAURAAAgECBAMEBQgGBwUHAwUAAQIDBBEABRIhBhMxIkFRYQcUMnGBFiM2g5Ghs9EVQlWUscEkUmJk4fDxJjNDc4IXNFNUY3J0k6OyJYSSwtL/xAAYAQADAQEAAAAAAAAAAAAAAAABAgMABP/EACQRAAICAgIDAQEBAQEBAAAAAAABAhEhMQMSEzJBIlEEQiMz/9oADAMBAAIRAxEAPwCm5lmefVPFebUtPn1dBHFVzBFFS4VQHIAAB2GM08UEgDiSvJ8qmT88RSkDjjO7/wDm5/xDhghMVpElAJBO2/wOJcvJKLpDximrB44eJ5JQnyorhf8AvMn/APrG70vFKsAOKaw+ZqpB/PBEUwD3Yg6d7278SNMDNEGbSt9/A4k+aYeiAOTxQNN+KK0Bu81Uv54zk8T6dXyorgPE1Uv54d1s0CxxQGLRbqyC5IwM0qOqggncgX2Nu7A88w9EJY5OJpJCnynrhbv9ak/PEsicTxgs3FFdpt19Zl/PB9NSuZ9aoWDEj2bgYIqYmm0xxglin6o8MF80jKKK81XxIrEfKav26n1qX88E24n5Ky/Kiusf7zLt9+JJYmFYQVYG/eL4bA6I4433G3VbDBfLIKhESMvFCgf7T15J8KmX88eIeKHvbiauFvGql/PD2ZedJ2R3E3O2BXpwL2YG4ucKuaRusRYx4nUG/FFcLf3qXf78R8/iW5A4mrjb+9yb/fhkXjgljaaMTRg3aNiRf39+G2Ux0VZkuZZhLldMDTmOOEB5AC7E3/W8AcOuSTBSK1figqD8pq796k/PEqw8VMPpNXA//Kl/PDGtniWIBaKKF1bdomY6hYbWJPn9uHOdxyNmWllbRTxJBrI6sqjVv3nVfAfLOrRlGJV2puLUAY8SVpB/vcv54gduKUI/2lrjcX/71J+eHs6yaT2HKJa5FzYeZwBIVEgLKdPvxlzTCoxsBSTidnCniWuH/wC6k/PGF+KQCflHXbf3uX88HBIgdRB2G+MS5BGo2butg+aRlCIAs3FDA/7Q14t/e5N/vxtHJxQ4uOIq4C9t6qT88GyRsrbE2Hcdsex652CAaRq7hvgeeZlxqyCROKEKqvEtXIxF7LVyG334j5nEm4PE1ZcGxHrUl/44aaI1lEZ1AAXs21/yxDHyg7tyWIA79/jgeeZvHGwBpuJA1vlJW2va/rUn541qpuJqZgrcRVxJtt61J3/HB7uodV2sCCRbrj2up2EjGW/YQEBkIvvjeedm8cRUK3iU6v8AaKu7JA/71Jv9+N3qeJUpnmHElc3LBZl9Zl2HvvbBcMEYYsSjhhYA9Qdu7xxpXx6aCbQhJMZLEXt/nbGXPJsDgkdJ4Bqqis4LoKiqnknmfmapJXLM1pGAuTv0GMxH6OfoJl31v4r4zHS9kkcxmBPHGdkd1XN+IcH6CygAEnfu/niKDR8t8/Dmympm7v8A1ThvLEklQFEoF03Ci4G3THPzv9lYeoBFG4le8ZNrXBFsbmJiVIsbHriRaf5x21r3dk3viPlu1RoPRWtscQsPwJrY2YRlVvbYhTa23+GIpYHSBewyk+d8NZX5VGkJdQpOqw92Bpoad5lihmYhrEsRhVIITk9zlk6BnOkhuw4A+/C7TUU8iC0qBgSLLc292CKOgkOYCMtzItVm7gcPaKikqHqHlI06VTlxgENbvvgN07Mip0sE1XXCJHXmsf1zp7vPDujyxJoF57aywuLHwNjg2FFo01fo+CZ9Quxj367fdhxUZeIVp5mjiSG2/LUgC/Tr34DnegoqlXSxxyqGW4XYANsMTNSwyMjlbEpsEF74c1uWxMwcIXA3bfa3wx7SwRyyJA2pREt+gN/dYYVSMU+opi8vs7b2BXfFijymam4TpoAjXqah6hjpPRQFX+eJ1ypXnBUswW5JBNhh/RUSiIcytdUIsNV974sprqT+lBy/K/Xc+oqeUERmVTKf7ANz9wOG9TLmFVlc8lVrVKupE9PG/RFGq5A7gdQ99sPqnhynXTOZpO0CAyiwx4cjp4oH5s5cKulQ7WsPf4YomkqZryIa2iqaPLaWCFZB61TappAxCsWa4HmQAB39+E5yxiLMhaw6g3xaGybmGNVqRJpI0Dmez7r9MRSZfLArSFG1G63PTricpr4NEqMtKY3KtcKdtxjxqdVJCne2H1ZSkUhlmTV27DbcDC5KbmMbOiC2wY4XtY6AHhlewHTbG0AFNVIZAWXvHS+DnTkyAGxANtuhwNUhJJSykWJ9m+DdmWyKodZXcrc6hsCfZxHSycxzTjtSkNYDa+3iOuPZGS5Qlbr0HjgIurXJYoSd9u7BSwD6byN86OpsfG4wRmk0t43Z3LBbXYi/U+GB0ZdN+cBbbpfxxHOymMBj2vfjUFG8DNJqKq52vvt3YFrRK9NKd9Ij3vfDCk3eyrchLA6txtiCu5q5ZOwN9UYOzDYe7Bi/0jPTOjejr6C5d9b+K+Mxno5+gmXfW/ivjMdz2cy0c3VXbjnPOXa4qZj/APdOHAR9KjRY7r474VQX+XWepY9uqmG3/NOLAtUqwlbIxXoSBqxyf6H+ykPUDhjdnOqA9N26AHE8FNM3SJbMw2YgG3XbG9Exjkco9k0ktc37vDHrtFUaXfVsNJYt0t4DHO2Oa5tEY5gsRABtYar/AH48pKZ5JUJAAX+sbjEtFlsOeVa0kOc0tLVFtMcM+oGTwsbW+HXFki9H+Z0cEk2YZlRwxKLs4Lbfdinjm1gXsgPKaJ6aY1NS6uoUgBQLf4YsOXPDVU7CBURW2K3AJwoWLJERac5vO533jpyB95wRTyZFTIETNpYD01TUxP3g4EeG3kHYexvTwNFy1QnVyy0jbjE9RAZ3LVkfMjuAEQm1x5YQx5HmEkpr6Gro8yjG94G7Q+Hj8cFnO2YpDKvKkR9w/ZYeVsCXG4rJk7GmqmpovWZtEZBA7Iv18cF+tUDSlpFiCqu1gNx54qmd5otNSTzyFQZLKBY2Nj3edsV6tz6JmMclQ9LC17usWrT8Li/24HHLIzRbo80oWqHVBpC3J7OwxtFPE+qQoARsiODsbfZ34ScPcLDOohX0HEyVEOqzKKchlPgwJ2ONMwq8wyvMZcuqoVebqjHYOvcR440+KUVYIu3RduclTRI0oDgISR3Xws1Ry07s9j2TYb2At34jpahoYV5aF2JVb932YnjqWWOWJ4gJCASxF9vdifbsNQszCKKNo59YicLYsg3J8sJlro6KI0EknMDObGTfT336404nzCoSs0MLhugUbDC3J2yDOq6ny+epraOrmbQJOw0bN3C3UXw0ONyDdFiNLFU5cTDdlJLCx64rksDQ1cjJttazDc4vEmUUXDcKQVGYSzXGoKsQBt033wrgaOskkmKBuqjYW8sacejo0XZVJm7bXXSb20kYAEq84IxAA6C1wcWivoFgW0d9TixBF8V2po5oWLPEV0jvFsFMKBZ3jLOfZ28ML3iTSBcqd7nrfw2w+4fyCbiBq0QXUUkDSsbX1H9Vfjv9mFUsQC3679CMVppATtgRB2Nwd7W02+OB3OmQB9rYYRyIknLlB0Ei9upGIapoHlKovZPfbGMjenlIWSZD2UBGnv8AfjWpeNsmnJkKvsqra5YAHe+NaenZqaWUXAVtJIO1jjSulLUcqMuyr2dXd16YMfZG+M6h6OfoJl31v4r4zGejkW4Ey4f838V8ZjteznWjnUdxxxnukNf1mY9kXI+cOHUHq4W7KNZB6n+WERnNNxxnbjr61N7/APenDASsFLFAL3szHrjl/wBC/RSHqGxxFJCi6SNF3JHTDOggizJBFHGquH921sIoaptRUm+qwAXs7jFiyOrWhr+TVRM0ltQI/V8scrQ3wqub00+V5/TyAaWimRwQfAi2O48U3k4ecAX5jJt8ccc4tnWbMy4j09oAH447Jn2o5HHpYKdSbnHbHEHRL6VKi4ejVVaoF5XubEXAGIqvhw1LPYBdrgDcjFkgkVqZUbYqouF7ycb+sRRLzZoAuoEknwGOJTaHo5TPUZrw3mIqaGdoSrbkdGHgR3jHRsqrqDj/ACbnpogzOlAD6T7Ldx81Nj7sU7iKpizB3EMXZ3ttbCDgTNpMh49owzkQ1T+rSjuIbYfYbY6uKXZUxWqLZXzk1LUNWOXJHL84souAB4e/xwkzqh1iVtSMGvotvYX23xffSDlljTZrEFuDyZQe8H2T8N8U5opHpTdSQF2JOITj0nRWOUReivNTkdfn3rGt4Eo/WWVep5Z7r+TY6RVUuU8dZHBXUU6M4GuCdfajbvVh/EY5twxQsWzo6Dqky2ZQPHphXkWc5xwXmSzUql6eQAz0zHsuPHyPnjrjJOKTJPDLylbUZdmSUlTERPE4DRuvZ8iPHGVWdo0jLONTOtlWIglicWOGbKuOMojr6CULMl7H9eJu9WHh/qMU+oWShzB4KylCSRkagUDBh4g+GOXl4uuVoeMr2ZW0gq6aG99bDtbWIxQcwJpM0jlhIV4pA4I7iDfHVKmlaenVoUckreMBx47m3ljnmeZc8FUYnW7XO9uuE4sMZnQuJpnq+I5UVGblUyNGVO1zfrt54quVu9PI0c0oaMXcncjrbY/HDviZ3p85M61DRjkQgqp3bsja3firQ1n9B0PrWRmIN2tcdenXB5cyYYaHc2Y+uO8Yj0BNla27W69OmEWcV2mneMAC97m5vc4ynqJIJGEU5dG6tpN8QRUkmf5tTUEfYeolCGw2UX3PwGBCOQ3g6N6L6Wny3JEWeRRXZmGqljPtGJSFB++/xxUuLcq/RubVNMsdkEmqMBbdg7jfy6fDAuacTnL/AEjU9dTsVoMtZaVFX/wl7Lfbufsxd/SPRvNltNm9EOZYcttIvdGGx+3+OOua7Rx8JRdM5PUMvPOldI8sCTRlpF3FiR7sMZ5bjly05RxuTbAFQ3IYN2la17Yiii0bU+pIJVALdrax6H+eAauVpYnJuBpO3TBEE4MbMxNwbgjbfHs4/oMoZg6kFz0BBsbb9cNH2B/yzqPo5+gmXfW/ivjMZ6OfoJl31v4r4zHY9kFo5o8Jn44zpQwBFVOdza/zhwfLTSmGxkZiOgHTC6aQx8b51be9XMLePzhwc8hVTZyLjcA9Mc3PfcrD1G1Agiy41RvzoGBGpLqR53wXFPPLWl55GDSLcMthe5v9mK/TVbpEyl20Nt49+G9BmAMyQmwCoQDp777XxzSTGWhVxIbVQUF7lgTqNyd8dr4kXXw7Cpvu0fQ44ZxA4atvve4Jtju2fxiXIIFJsNUe97Y6I/8AyZH6JXkajiEjyMZdIvbvHcMLa7MWnZ3Soa+jfTv5bWxLW1mlZQt3sAAukkjbrhK1TTrIy08kYqChI7J3PWxtjgqy6AqqDSHAbsrbSxFjud8UnMCYM6gkiJ1pOrAjuNxi1TySWc1FSZda20ITYeV+7CXJ6Fs641y6iVLq1Suq3cqm5+4Y6uFOxZaO58Z6W4XqC3W6EX8dQxzScFaPVE509D346Dx1WpHl0NApJlqpLhR/VXcn7bYopcrQSF17KyhbkdbD7+uD/of7BDRnCUrCtzFbHehmII+GJKygGYxgLF2j2SR42xnCTRPmuYqCR/QJTe3QbYe0hpXo42WXQb2v33ws5OKRkslBpqnNuDs19ey9vKSM3KSr4Efzx1Ohrcm9IWTLPCeVVRDcbcyBv5qfsOKfxDSqObqDsQeywFw2wve2KXBV5lw1m65hl04imjsDf2WHerDvGLQ5FJUxXFo6NK0uS1wo8zd0sOw17q4t1XFKzmrMkz8tbXOxLXOOnZRnGSeknI2hmQJUxj52K41wtb2lPh/k45hxbkGZcNVpirAZYJP91UKOy48/A+WBLip2tDRf9HnGXO+VKhEJBhhvdtr6BhNJC9+ezI41dFk3B7sPuK+cvFDFIy/9FiKqAe12B9uEcVMlQhlMZFpO0qG2oeGJT9mPDQvaSWDfUbpfoeuHnCTepZfmnEjdmSmjMFMSf+K/ePMD+OKxXuI9UcZfrup7t8XbMarIeHciy3h3NaGsnmRBVVHq8gQCRwdm8SAcVgvorfwo+ZRKyBrkm128zjrHAdcnFno+lymob56nQ05Y+Fuw3w//AK4pb5pwVUXVsozM7f8AmV3w54E4j4WyziFaLLaDMKWSvIiLTzh0vfbbxvtfzw/Hh0xZFZahmiaWn5YaaFjGytc3O46YUzwTlNNQGEaHcefgDjpHH2VLl2cCvgBUVQLmxIGsCx/kcUmrhRIKjU7PsGjN7C/89sc0rjJorHMRSqwqkZZSik2urbi3liGrjBpJgsysNN91semCmCvl0UYYqQxbp1vt1+GF9V2aeUbnsYeOZGemdY9HP0Ey7638V8ZjPRz9Bcu+t/FfGY7ns5lo5hVWHG2ckm39Mmtcf+ocHI0DRm/UAmx2vgGrTXxnnY0lj63PYD/mHE8sUyWjdBGVFjcG+Ofm9isPUJjWLRGHKxqepJ2GDsvnpDNp0NIbe3/nrhU0KCKMs99+7fDbL2gjjkZAmphYi19vHHPLQy0Kc6ctVKwawLDYDpvju/EciwcMiR+icv8AljkKZTl2ZVsVVmOcUWX0kci8xGJ5jqNzZQO/pfHS67jHg3N8vfL5s0vFILXWNwRboQbe7HRBfiiX0q1TnbIzS6dIIIXS4vfu7vjipvLM9RzojrvsQepxYa7LsgdytJxfRaL7JUowI+OAFyHLYyX+VmXiM/8Ah65D8ABiEeNoopITV1Xy1CkabjoPDF+9HXDiZJSy8UZyvIdkK06ybFUPU28TYAeXvwny+bhfL6xXpqSozmuQ3WSpXlwqfHT1+3Dh2zXPalZ6+TmRqQY40BWNPhikXGCsV5ZPOtTxDmrZlMGjjFlhjv7K923ie/AldQOIJOaWOlrhmFg3kMWmkWiy2kSMpHbTqAJ/hhFnucQVULiHlkBiB2bf53xD2lbY10hZwOpkz3ME0goaKQAH4bYYQ1cU/IjipFHaAYX8vdjXhSOgyPM6itzPOKImSIxpDCxcgEi9yB5YnioMu9eWOmzaleK5K6iysB3d1ji3JB9VQsXkyUsTIeWrRySaQp3Jtt0wrzHIIHhsU7bMNXZ2uegxYEpdEB5NRC0iSbNa43J/z8Mb0lO00gEs8DRk6lCP7I+GOVWmUZyepizLhnOEzLK5mimjbskC1x3gjvHljsHDmf5R6ROHpKergQyqAtVSt+qf6y99vA4Q8R5RQvK39IgUI3Zdh0xScvmn4a4nTMaOUFkNmUdJF7wffjt4+T+kmsl34spqIcVvrVzJHCpRVIAsFtbfCGqpsoWllnCuliNO97+OLBnOZ5RX52aourB4VDi2423W/jis5vNT1bpBBIkKyNYtIdKKD4nHPPMykXSB+DssizvixJHRRR0ZNTMSOyqruAfjb78B5xWw5xmtfXSy3aWYlQTsB3fdbFx4aqOD8j4drMpbiCB6uvRlnnjRtIuCAAbdBf8Ajin53lFNQ0yyU+Y0VVGx03gluT4Er1GLyVKkCLyKUKSk2VV1Hay9Ld4wJUSPT1S1UB0vEwZGB3DA3BwTTytSSjS53FiBtjSSE1MqJrSNWIUvIOyt+84TTDtHbsxZOLvR9DmMSFpTCKhQp31AWZf4jHL6irpky00/LHMAHti9xc/Zi48F8VcN8J8OplVTni1kokZyYIXKLfuG3TFY4oXI5Z5K7KMxDRSHV6q8LqwJ66Ta1tzthuaKlTBBtYK3FIqgRuu3ltbAleweGWynVosdr4YSqpdSEF2XoBa3XAWYAvQ82NWRVTSx1dTvhI+yGfqzqXo5+gmXfW/ivjMZ6OfoJl31v4r4zHc9nOtHM5pDHxrnhDWJqprf/UOJah5JLsSXLAXJ3xDUNGvGee676vWptPv5pwU0kQRSqsDbfSe/xxz83uV4/UhdH+bQrsRte9sWDJKW1M5WMk2F7R6ib9BgSGohqI44iukL4C+564sGSVkKioIaQBV9wuBtjlm3Q6WBfVZVFPN6u6gyFwG7J2+GPWylYqeeSOLUoJACqdvMnFoy1qeSslmeJ1ndtncAgi2Nq6eOlJDgRK/tBV/mcT7sCicynppRLpmS1t7qOgwdBQwR0gnBUMdtJPat44LFZFVVc8cMiiMhu0/W1umFXPkaw1FQp6G+L22gpZG0FVT01REdBYg9b792Ha8UTU1LKLKrKo0oFILX7/sxQqCraOuAbWw1G+lrXvhpK0lTG1wpN+pa1gNsLKOTLLLHV8RVFdBAYwkzvcEW3ub932YTtTZg1MIy97ajpBsRvjXnUyZhCaWMGMKrWddVmHidri5xbqZBW5dzfVUMhjPtXVSQT0+zCP8AOg1krlNltSycxoj2GNwxtYbdcHZXWKK5SiLGgbSGv7Vu4YbVFJHJSwSShn5jfOGH39L/AG4XtRU9HK8rRkQQars4HZJJt5/bjd2zJKywQB6iCUJGRIwU6kPf4gYlWSDL3Mdxy4UAufH3eGNcjnMZTkcplcC5Y2Ld4OAM6qoabMSksrXYEkxrqvf7sIasla4hr5ZFduZKqyX2K7nc9562wly2nhqJomnmdFLaDcdST3YZ1FVSVrhGm5YUO3zovdvAAYjpqaoWE6Z2HKktCCLqvifLFlhDVkizQSCqkpwXESvo1qb3A8fHEb6BSbaixXtMf1fAAYnrqY01QhRpGQruD1JNica1RtAxKqRrIUk9LWxv4CsimKGIU4kK3c7lWG7e7E3OEkWixCizHwGB93hBdvd5eWI9SkAhiCLArfrilAWyWZgJLRx3RwL3Fz574xCgZblhbcd5JxC8xkAUMwO+1tsFKNEEOl0L79/Q+eAzLZ7S0kA5hLNqXofP+eJ6qOKCEBXJJF+lrHxxNT6SxKKRvulrXBFtvuxBmE5aM2v0st13vif0ZKkLptZfmBwdySMC1pDUZLEFrXNh02wS8yXKMQqnr4jAtaY/Vm0n9Xw64rH2Qj0zrPo4+geXfW/ivjMZ6OPoJl31v4r4zHa9nOtHL6u3y2zm63Hrc34hwawikkVRcbdOt7DEDxxy8bZ4JJeWBUzkHTf/AIhwTLTCFmCSAgf2bX93njn5n+y3H6hWVx07VaJMCgLgatXS/eR34crTU8VS8IUlS1zZrCwtbfCaji1zHb/dix2vtix5EsFS7CWJpZI21AlQdrbb45JjoYOzUghLRsol1GPt3Cb/AGb2wlzKoSTLw8ivqicAhm63JtYeOHlUscmZU/MS4jOylbabnYfzwj4gopFj1KTymIPaIB/0xONWZFZeZYy5SJhuQL/H78aqlo+ZoYnwv1we9CUp+aGQIW0vvcX64mky91pY3EXZckg22Pl/HHR2RlsUU401Zij3SQgt3AHDaOv5UcvLijkYggDqQbf44ylyitqrBYhym31EgaT03xsuSSRVbwyFgqE6irW1e4+OFbTCtkkENOxhaWZ1YLdu1bSD5YdZVm8PIEIk+cOrtytcA+YOFEeSV6LI0i6IiFe8g1FgOgt8ceSZLUtqcRoQ4JHZI3P+ThHT+h+jXOK5JaKnhhqlDaQxCjSp7Vt/DACQTetPIJ00yCzkklb3/ljeoyVpEgaZSmhFuDHfuvjRUtLT08Q0uwJNk9ok2Gw69BjKqpA+l4yKjhp1tMAWMdiLdk2HXCjMkgXMwHIChTcXuoHuwxMs9BSqtRBy+ahtIDdTYdLg+PdhXl9LNW1FVXRi6wU55bXH+8JsOp7uvww64xHLJVM5y2poapf6O5DqSp5ZAt328cF5fX0ckAjhiaGVO0ynoTY7/bibiKSrjSL1ueWSRdS3klLMPIYWwUUs3KihRWmkdUBLkMxP+J7sF00OmFZxVt6wjTi0jovaAGoYizPluq3lcoEJGq2/2YZS8N8tpFq5C08PZ7bki99sER5fSikUViJvqtMtxtv4YTskH6VuanhqqOnmhp90HLkKAWLbAeeFcsBWoIAK95t4YuFRlmXtRRtSuVfUNTNcWB2wjrouVAOVO2sXuAbE4dSA0Id1btBtNtjgineRnhYqFQnpe218RTal0KpN7d5wZTBY5I2aZY3jsQQbm979MO9CrY6kRkjWogN27QOntAD/AD0wnUT1NYgWLdmsAxst8GpVSwUYXmMOaSCWNtYP+mB0jcNGWYFQAQOtxiWigsqiFnL6d/Ai4wBJqMEil7AX+OGNWNEwSwJY3BY3tgGpI5cgKLuD07sWhtEpHXvRx9A8u+t/FfGYz0cfQPLvrfxXxmOx7ILRy6tA+Wmd3JFquYg/WHBySyyzRCOZlsNyx2GA6sKeNc7DC96qf8Q4m5kQqL6WXSbAY5+b2LcehrTQFo5lEhYhLkqSRvi98LwUy5U8MZkNVIG0uVsB/LFGy2sjhqgSZFVzpOhrdSMW3JGeaoiDO7LHMCW1hSATuLDu2xxy2MFxUtSJJZKhtBNwdRuWPcfLAWZZvYaXgLIpbogszCx6nDHNs0ieskaGNjGIyQb9D0vit59XU0I5U0Gt2YMGEnl4Ymlmgo1zimKvHOxubXMekBQfO2PKd4mymOOrYtKzkoo2RetgR/D34T1WaQ1CxidJbKRqIboPj34KWooCtPTtOzIU1HoPtPjvilOgrZeOHcvvDK5lCyKNlDFltffbxxvV0UYqGmhnWQHVsNh4YrmSZ2AJKCmi2C/N79ok+7r/AB3xYcxqadMsXezqAWEA8Ot/jhGvjA1kImokmjmUTEKtlbT1Xxt53wEKCGBhJLI6MCCnmbf6Y2grKcMwDjSzHtahqG17kHvx5mFVSmmhKFmZzdbDr08vPCBAs/r+UjAyNZQux33tis8NlaqqzTl3epgopGgQDe9wCR56ScMs7ZHjkinlYlm+bU7b74q+W+sUOZGpp5mhliAZZFNipO2x+O+OjipZYJIuVNUPDwtJTOzFpZjJEpA2UKQftJ+7EmQTRU+SZhNMVUzzxwiwFzpBYgfdiPL6avzanmq6hJaybYO/U2+HuwVJQQCmhoHjsy6ppLXADsNhfpsFHXxxVypWTrIqzOiWsCFo9CrGAEY3Kne2+NMtWSKpQyQtA0ZaRGHdv4g7HpgmtlVoEiCTCVQCgjFzsL7/AHYJiEC0yCKO7uL3kbtHbcGw27sc9ui1DOlqI6uCnaWOIRLYk6jqcjocSVLZeYRCk1/asrG/ed74QfpW1qeONUZdlBa1zvYDxxqK71Pm07ppEqkOEFwDv18f8MLTNQbWS0Q0oaoKyeyY2J0G/ePsxT81SMUccyDWWJGot0sbdBhvXZhTvyV9UjaIoW7LbnfqTivVFQi0I2RdQtYb28bYpBMDAZtZYMQFBF7g42hBk+cMypoXYdTceOIJpDJAvfpuBYdPjiSCaUQNAS93IIsNid9ziz0K9m1PUhkMUhZ1vcC/U2wQ9XUCSJeeymMDSb2tgOmLQVMc/LVwj76xdb+eC1nNTmsxFMsl9RCxiwO2xwjGQLmFVFJFH8zZ0J1SjfWSemBKiJmpXmc2VtWna3dhjX1PrI5UkQRVIJVV77Ab9fDAVQKc0k4DurKDYE9cPF5Qsjq/o4+gmXfW/ivjMZ6N/oHlv1v4r4zHa9nOjllcpbjbOrNptVz38/nDg2SlOuJta77YErAflvnJFrirnNj3/OHBKuwkRVc3O52JtiHN7FuPQRSwmTMdF7JffSL9+L5RxPCWsylWYCyx2sbHbFLppUkqC+kdwIAt93vGLnk0sj5dJUubJBIq+zcW3xxzTY4OxTK4H+aMmte0dRVQt7Wse++EmdIayWK1xpvqVdyCLeOLagStFS7toPsKCDtffw/ycV7N8vWAvUxyhmB0qqrY3J/z1wsdhRVatXvNHYuy2JNxbT5+eN4yezy2W/KB7Vtj4HHkkTTT6Ujcdm7jT0t1xkUUTFmVCNI7VwT7sdHwC9hvwxGsdc9RMy/NW3ttc3t0xbFqJUpZ9EjPzEFn6jc7/ZbFUyl1pFlqGjlAkuU5aDqBt19+HlVWVNWKe7BIVZQrMd31ddvfiM1kIwiy9Yn11EsShgCGW4LG4HeMGxVNLz4oNIBOy3BGo9wHvwsWop6N7TOHc7kMbgW8MDUuZKc4ExVr6wFKm1lv+QGJpOws3rDFIiSyUzLJrNgI92vv8OmApsqdZZKiJdQO+gKCLg7DcYMhr6Sqp2mqZJFVXvHbuPh088b0MsWYVnNiEjRqwQs4uWG29u7fDKzBeWZTUABhzVVgSyr2V77dOuCK2k5SzMQdarZLDri0ZekApGe111W7RJPniKuiplp35sZsoDdg9/Xf7cVmn1SJJ5KdSQCOYTygQyKpZfK3X+GCazI5JJVKK0aCHazkauuxGEebVUUeeWhld4wgCqzW27/f34umUVgrqcENqZCd7EWG/wCWJU0Ub+lIGXVsdWksibxONGsEAe7x6YgqEScVEkkTLZgGcAgg4veYUiQTKA4LqraSxt+rufhirvQrVSyrI7B5JVVCLBb9Dc+WNb+huypVWYryJRHJIGZdBUt1G5wtWanU2ZSyG4Fz0PjbDjPskGVtDrmhHMjJITe3hfzxXmqI0EQEK6kbVc7gnzGOiKTQkmbvJHyAqaiAO0CeuJqGq+ejEwk5WrSWU7+f3YG1pyw506r+zpFjgvLI2mmBCcw6vZA77bbYL0DZLfXVEQFVTVYamsSPecbZYJEqSIpAms6WXqSD/rjAlpZnJTVY7MBjamWMU7t6wgIKg7do+7E3ocyoglPrEKLEbm7BiAdj4n+HlhNVJphcsACUPQ9+HNY8YiK3DB7HVbZd7jphPVrBy20t1BN74fj2gT0db9G/0Cy3638V8ZjPRv8AQPLfrfxXxmO17OZHLq0242zk/wB7n/EODeSnOjaKUSAgMQOq36jzwHVlBxtnWtbj1qcdf/UOJhEOYLC/U7bYjy+xXj0NqGaCOdRO7IlxqsOouO7Fnp6mGHKxDFNcTVG5U2Onz+3FOpoNcsiIpGgX1E9MMo69aGFY1IYkqzHbc45ZK9FPpZqdWkr4FikKI4XWWkvquf8ADCLin1mlqmgeYaZJNSFCLHc2xvlQzLM63XR0ck9jf5tL6Te+56YnrOG6h5iMwzbLKVtVwk9SCw+C3tjRg70Dtkp1U0iyKDNfUblyb3BxJJOyIArHdRqAa2xA/LFkm4JnzBtOX5xlFZJ3RRVFmPuuMCJwHxDJmKUdRls8Rc25psUHncbWxbqwdl2N8kdo6ISkWZFYq7r7It/nxw4zao5eWREqYGLqEvYm9r3t4dcKsvpZ1sskjcqNyq2vv4+/B7VReeClqqY6lOpizdB0Fscz2OL6ONp8yRHYMZCx2Hfc7n78HxZTK1bLOLKGDNZmvuAehxLA8ENXMEA0lgQT3Hv/AI4MooauvleKkheoIvqEfTfxOGjFyeBZSSZXq7KqmndUjKct7Nt0v3/5ODMmrvUc0ZSyLGrXYDo23Tph7PwdVsoNTmOX0bn9WWW5AwP/ANm+aunPoszoanx0Od/jYjFHxSoHdFuynMIDSK0cutFsTt/nxwsz3MoJ6CrMUitqkSNTew6WvcDCmODMcnpDTZpRyxXeyuSCh28RgpKGnrqNlkgCoJbkpsPAXxKaklTMquyrVdGZ66Yy05UbhWkXuA67dN8FZVmD5XGhkRwgYC+qx6G+/lhhXmKEsujQyg9ki2sEWwsTKM1zKjWbL8vkqIwptpZT0PeL38e7GScsDSkksjyHOHly+aeV1YOHC2F2F+hvb7cKmzZ44ZJIo4ZJVcAuFsSfG2IqPIuMTC8RyuojQ/8AiOige+5tiWTh6qVnSWvy6AnqslWt/uvbDeKX03ZUVHOJnq7cybU3QE/w8hhO0bIELKb2Pd1xd5eB6yuIWircsqXHSOKrBP2HCHOOGc+yddeYZXNEif8AFtqQD/3AkYsotISTVCiV00IgUEDpc32wblc8dNNqmV5Yydwptbw/ngUtFclUvcD2uo8xjanflyozdqMsCQD92FatGTD5DT+t6tEjxOdRS4vbwvjVUh1pClhYm9yd/PGnrssLtJpUc0befuw5ouDuI82QVFPlEy6rFWe0Y6dRqOF6t6HclQkep0J7RcW33226YVVL3SQ2tqFwtugxacz4Qz3KYedXZRLGkYJaRSHT42Jt8cVaZw9PvGq6VI7PU9dzh4qmLN2jsHo4+geW/W/ivjMZ6OPoJl31v4r4zHW9kEcurd+N85Bvb1ue9hf/AIhwSjK1SSrdkdMQVChuOs5B/wDNz7/WHBlPEQ5Nza+xsbHEeb2K8eglJ46WFpbXd+i32xYuD+C48zpmz7PZORlcV3CEkc0Dcm/cv8cV3h7K24h4npMsBIjZ7ykdyDdvux1njDQYaLIIE0QuNTBRsFWwVft/hhIpJOTNJ5pFWr87rs1RqTKYDQ5VEQqRQELrB/WYjx8MVGpyx6apdJH1Bd7L0uRfuxdadViqJIUDRJThSFuTq23vbzxWamnlrKiZBKobWdW9tPj8O7HP3blkdKiqV9OygSR6jp6Nbpi8+jz0i11HmMeT53UNPSTEJHNIbtCx6XPevv6YqdRIWBTWxGsFrm5Nv44jSlWoqJJIkbUouw2GLxlQJRtlzSJYq+emnuzLWSAFtrWY2sQb2xFnMMVLJEwlEktzcjZgD3Y89Rlki9dknaRgqyMxPaY7XwlqBWVuZQ0VONM88wiRb33JtiCXaWAydItfDXD6ZkJq6rm5OXQNeWS/t+Q/z34dDMJcxgkgysCgoUBAijGlm82bzxPxMlPkuU5ZkMJ5cCjmSsNrhe8+8kn4Yri1U1NDWSopWNIiBotckna5xaU1xvqkTUXLJlfw7TRQmaSdC1tTbgkX/wAnFZeepyeqabK6loJFO7ROQT+eD6eOSvnamnrkihOlirNubbWBAtffD3KuGcqqteirL6SxNx7XXbcb+/ywPJkdwpDLgv0ix53ImScQJGKqTsxylRomPgR3N/HFgq8sTIpBNTgijklBdSb6D+WOMcW5LHl1RG8UpUntKQfZscdf4B4gTjLg5fXLSTxg09UD+uQPa+IsfffF1UkS0LM9jhrEnnQIpKAAldJv038umKBkVVVZVxpl0iXjU1aRvY+0rNpI+/DrMqmros4q8uLMRHKIgW8Bbcn78VrMOdTcV0QNQJCtZEdv/eMQ47UqKSWDrfpQeVeEDHHIU5s6I2k2uNyR92OUZfROybaGN72O1x346v6S7/oOlsur+lKdO+50ttih0UPrrtKKZ1ikk09kGyXtfDc0s0aC/JTq6lMRMytYBtjbcb92HXDnpLzjIZlhqpGzCgI0vBMbkD+yT027umA60xQRyq1K9rlV5hIsb9ffiuzqL7d+DBhksHWuIODMs4kyUcScJBe2mp6ZRs1uoA/VYeHTHNqiIxuthdiuphbob9MW70NcRPQcQSZJK16evBZB/VkUX+8A/YME+ljh9MszRMwpxogrASVUbK49r7ev24eStWicX8YT6Jcky+pFbn+YBH9RYLHzPZjsNRf3gfzwPxP6UcwzSrNNktR6hRglRMBd5PA37h7t8KeB84gpstzrIquoFNDmdMwink2VZQtrH3g/diuKRAC2lTdgSCL4DlSpBUb2HR8W8QUdQksebVZYjtCSQure8G4IwVxjl0ByzLc+o4EggzaFneJRtHKpswXyPUD34h4e4Zq+L85FHSJy4EN557dmJfz8Bi0elx6LLaLKOHaKwWihZiL3Kgiwv5mxODBN7BJr4OfRz9BMu+t/FfGYz0c/QTLvrfxXxmLPYi0csrZOVxvnDXt/S5/xDgync9q7sLXNj34DrbHjbOr2t61P1/5hwXTI8kllGrb9UbDEeb2KQ0XD0QQrLxbVzEbxUhI95ZRf+P246DmaxrxFJVTuBFBTjsnzvjm3onqhRceTU0m3rNM6LfxBDfyOLf6QUqY8ypmQnk1ChbDvYH8jgN/+YF7AlPqp+ZUyOhPPJeJWGq1tj1tffFezWphqKqomVWh9pVBIBsNu7vwRLGtQqKzyuz9m4QBtRYjr3i4xV84DBm069cZOx27ze/n0xyRVssDLR1mYVcpo6eae27cqMtpHnbBC0OYrJpNDVBj1vEwJ+7CiCrzCimMlPU1EDuBcxOUJHwx0H0PcT5vmHEtVllfWz1MBpTKomcuVYMo2J8mx1RingSUqNcsgqqfKpZKinqIhbSC8ZUfbhbweoqvSbl3MN9Jd7E36IbYs3pIzGt/TgoI3fkCJCUv2SSTv/DFF4ZzJcr9ImVVE50RmYIxPQagV/nhYRUZ0LK2rOmceQs2cxPrZB6tYEC9u0f8ADCSko42oZZZ5W0NEqve/bJJPTri28e0d6SmzJelMxR9/1W7/AIED7cVJmkelidog6RuoNulrN392JcyamUg/yJTGlO5giUySPftEW0At3jpe2C8vSWFmKyyzNYjoFt4d98NostR5PWKcA6ZNowCWItuB93Xww1y7JogSZQhZyDa5F9/49cSux2UzjCnR5DErmV40u+3sE+BGxxN6EMweDP8AMcsJPLng5o96tb+DfdhnxXRwSNKyqiWGnSRYE+6+F3ooy/RxxPLGpCw0Thj5llt/A46uHZGeib0mwGn4onqlm0kpGwT+ttY/wxRDUmbPqF9r+tRm/wD1DFq9IczZlxbXSKpMCMIlbqLoov8AeTinpEEzqhFrEVUd9/7Qw2Owf+DuXpNBfI6RBruaoWCmx9lsVbJada4cyB1Roogzj2QWA79+uLb6RkV8lpgxZT6wCpXrfS2KYEkiQT00DQI0bc3S1xcAd3diXP7Bh6lKzad5pSZZC51tc+eFB06Nva1bnywbXc5Oy4C8xtdgdhgBmLOz9b9cPHQGMeEZWp+N8mkQ7muiW/kWAP3HHZ/S1TJPweJCLvFUoVPvuP5449wTSNWcdZPGt+zVpIR5KdR/hjrHpfzEU/D1LRg9uoqAxt/VUH+ZGLL1ZL6ceemKaibeyCLHpfBnD3D9bxVnMeW0h0rbVLKRcRpfcnA81S0lFMyrp7a7L0tvjofoprafKeD8+zmWMtJBIWKjqVVAVHxJOJQjbyUbpFkzLMMk9F/DKUtJEHqGHzUX68723dj4f6DHCc0zOqzevqcwrJC8892Zvy8sGZ5m9bn2YzZlWyF5JegHRB3KPIYVgqwa6E9k7X8sUcrYqWLOyejj6B5d9b+K+Mxno4+geXfW/ivjMVexEcxqEeTjjOlRdRNTUXH1hw1ypxGGLQd4AYG1vhha8TS8d50FNrVM5P8A9Q4scWVrSRXkbWSRso6bD88c/O/0VhoTVFTU5LnNPmNGmmanlEiEd+/Q/wAMdmqjScecJRVlA6mUWkjB6pIBuh+8fYcc6rspSQHbUQbkd4/wwsyXPs24OzZmoyGhYXmgb2HH8j54XjmmurFkqY9qM0kbl0UqMrU/YKnZg1z/AAxXq2VZIjGqh5S5Nz1I3ti71GccI8aRJNPVfobNCPal2Dbd56MPsOE1ZwDnskgajNPXQDdJqeVf4HCvjadodTKPOJHLSFANO3u8sWf0LL/t7PfqKF9v+pMbf9nXFMqshoViVvaeaVVH8cWPgrJcg9H9ZUZhnHEtA9fNFyuXHKCI1uCR4k7DuxbjTTyLNpknHGk8YSKwLf0ZSR1tsbG2ObcTUJSrLxIwsF7Q7jjo2fZjkvEXECVuWVQq25GlgEKhdN7G563vhdV5UmaU1QqQkaSPZN7b9+ISlXINX5LrwXxDScccJGCqs1RGnIq4yd72sG+Nr+/ClaSbIZJcurANLv8ANy29tR0P37453RtmnCud/pDLJOW8ZsykEq696sPA46plXGWQcV5etPmgWjqCbaJWsNXij4u1HkWSeUTU6U8NmQqja7na+1rYmNbSy6oyQjX2AN/O+2AqvhLNI+3llfFURE3AkOlreRGx+7AXyc4jCsoiiiVmuWaUWAt78S8VMbsIeJ68srKgAuBpPXuw44QhbhPhSbNaqPTX5kQIIiO0QL6bj4lvdbHsGV5Zl8vPrZ480qo/ZpoP92p/tN34HzGqqs1zB55+0yDTGo9lAQNgPDD+isXZTJHKq8pkWS5JkLi4kc9T78IQxfO6O5F/WY7W/wDcMX3MY6VssRLoZALstgACcIuH+E81zriGgqoqRxQJUq8tSV0oFVrkAn3W2xPjdsq3+Tq/pBDfoikdXKFKtTcC59lsUqlzGKn9Y5dUGkbUW1rZF6Y6LxDSQ51l3q0FdBFPHIsiFnBFx3G3vOObzcI8VRs6mkWoTcaopVZSOvTDc0G3aFhKlRSc5JE5YMGDM26ez17sJ11ar+B7sX7NOE+IauZDLlAhjUWLSPHGo8Te+I6LIuGcjtU8QZvBXyKbigy88zUfBmH+GDFOjWOPRHw4tGtTxbmYEEKxslM0uw0/rP7trfbiucccTnibPTKupKaM8qC/el/a956/ZjbiXjyt4kVKCCAUOWINK0sRtcd2o99vAbe/CJoyTYDS3Xs7n7MNKWKQIoxqdJadVWVXLuU02sRa1j4b4N4X4hfhqrqqauiNXllbHyauBTuV6XXzFz9uAD82CxUEAjcbWxZ+C+BZeMqaoqnrvVaWKTR2U1FmsCQLnYWIwsbvAXVZKhVGnWecUzu1PrIjMigMVvsT4HAJNy2nbY4sPFvDE/CucPQTyrKpQPHIBbWpv3d24OK6ylNRLfq3+7BSpgvB2b0cfQPLvrfxXxmM9HH0Ey7638V8ZjoeyaOaswTjfPib71E42/5uLDR0rVcckSyAuWVlZjsotfrivMIzxzngkbSDUzj/AO7h9E0TUGqeoMYj1BFSw8hjm5/ctx+o1onoxULCHAkETjXqNlNutjgSeOllqngCgqym7oL9ruufdvt44QUzyNKQAWYmwueuNxWOKdlK9skklAbn/NsR65HaIcwy7lzgc5dJHvtt34XwNPHOeQxjJ2srEYbBf6PJMkLSaQSTq9kW7xgBYvWpAQAdIA2xRMDRpKaqrhZZ52vfcFmJtgJcvbniwt4kD2fM4ZqTC3M0MADe3ccCzS3cgKVsepOGTA0iw5UEWaMQvEQqWYm9rm+LCudao2IiQEAqulSABf78VDKKlF5vNC6NNjcbnDkKkVPGYCH129kX04jJZHvA05tFUxussOltIOoeffvgWrymnaHVENXas1/DGkhl7Whr2C7eePZ3eGRZB2wQCQp2XBjJpYEcbIQJcnROVmD0wZiSkbEfzxtHUTV91eumnDEhQ7lr267YArZpJp4ZmCG0h1Ej3bHywRRVzxwzRxokQY2AXv2thnKRlFUN45SY1UMVBNu4DY264IssbtUNUkjpot/DCWHn8tgGbXq2AHd34PMYaW8kxfXH7F9sTbbClgHzilPqRIZizEFPPyxU5w0oMLzOFB2Uk2GLjWJE8ZiuSwW4DHp8MV6sM4qGMtPG+obSHvt34aDoyVor9PCySG+yA2LDfBimaJi0TN83Hcg3F9x/hjeMdq9whLn3dMS1QTlTkK8g1Kqtvtt34o3kyWBRUNLUSM0khO+ysScRpIdIUjfcgrgxtSNIeyCWsCBe+InXlDRc/G3XBsREEStr7WojywbHOhdbSMh3uW3GNokCRheyC39q4OD6WCGOJppBGXAvGJNxfwsMLJhiLWlLxiIg6QLnuw74O49zHg7n00FNHVU0zBzHKSpVrWuCPIDCqSJkUM62DEnbEDw2IAvdj4XGCnWjVYx4j4iqeKKx8wrGVJD2VRfZRR0A+/7cIZghT2yWC3uR5YOePshS4Vem++3+uNZY1MUhZV2WwPQjbBTyrNWGdY9HH0Ey7638V8Zj30c7cCZd9b+K+Mx0vZFaOZOQvHeckxCT+lz7H/m4PleR5DrjWNJNSjQL7+W+Ai0KceZ0Z20qaqe3v5hw4iq8uRYwsCyW1XZyWtfwGOfm9ykNCSnlaKQXTtEmxODTDpiE0dw4U7XO/wDhbAryQNWWIuhe/ZFrD4YLWuiXWgGpf1iXJJAv9m2Jse8HtIglEnaPbUgopvsRbfEdXRmkkQwSsyyLqGnffvF8TJPHHGCiHstcLfaxt18f8cS1tcxpwCLGJwyMFGxPXC/QvQPUUshgMjK4YAagfP8Ahhf6qzkxqo5hA09oAf64LXNpzzI1qGOtzcsARgB5HiqwzSMoU3B88PGwN2g2jaaDmEWcqehHsnxw+pmZ6aIkpEQt7r1PwxWIqx6e5Rm1NYEjwwwpM8SEHmIXAB7Jwsk2FPBYDU1BgtoBuwue/AdVU8uQxkEsF332OFtRnC8sKhAsdVg2AZ68NIj33KG4LYCizXgZyTGQpGI1a7XJvuLYmMJenMgKr29IsfAYrz1s0Myur9Otjtgg5opDbC2o9kNh+oE8Fjp0lekWSORVKqxc6uo6YHNVyRIdTliu4v3dcJ6fMBMjbmNb27zbzxtOzPezEACzb+1hOuQrQRDXPPrCMyt7RN+7ywLWTyrOBK7OundSfHE1CwFPJytF2sACLld/HC/NKh+ZpLm3ZvYWvth0smTwaJUy+sBU0gLcgn7cMVEkyS8xZVJ7QCJs58/vwqQKst2YqD4b2ODqiqEUUSieTSy9xF+v3YMkLFgau7CYhAlgSNI774gUyBN3YL13OPWsuvRcqCe0TiBJSQBr+3uwaEWwoyjkAEvzb3vfs292JoTNICkOsk37N+oAucAc3URcCwHdtfG3rLJGVVrb3uOuM0FPIbNzdSXIU38saLr5Tu9mLHTqP6vfgQSsxB3Bve/hiRY5X0WuSd8Cgp5J1jV4JSzgNGBoBNr772xBK11YhNlUgk7741fUo3J3Fh340ZgYHBY6rbC3lgpZNeGdj9HH0Dy7638V8ZjPRx9A8t+t/FfGY6XsktHMKqFpuOM5CAEirnO5t/xCMGNSzxwXLqF1XO+5GA6gO3HGdKkRkJqajYX2+cO+2JpiYlUqzMGXtgbfDEeb3KQ9Sakl9XqlmVITboJUDrv5Hrix1NDlOZtmU8wSOKOpWOkaiiUXjJa9wLA9Bud8VBawXRCgIS/Xu8r4eUVcrUzamdCEYnSRbbpiLbQ1WhhWUWQUlBVinSHnrNKqmaZgVS/ZsNW5t5HC+kzWOnySsWSKkeRUDU/OgRmZtYDWuLna+FtfUmSZ3eQEd3nt4YXVlW7Kobaw0ra2Mss1YLXLTcFzctKdo1k5pV2MjoB80xububgvp3AFrG+IKDL+HVjY1z0s9UtMhsaoiMyl3uLhgPZCdD8MVYNaNWFrg9cERIpca2t2h3dDhtA64HmT09NS5y3rKUjpyWZOY66AT0sWBB8r4MzGnyaPNJOdQ0s4ai5iBHMYEoDdkcshTfbuwrIp45JAR7VgGPlgSoqG0LELWubeWBbMkqGVRFkJyz1gQUiP6oX1+tvzVnvsmi9rdO7pgqtoeEJ62jhpABDNJLFLMJXBgUWCvZmOr7gQel8VmMIYyJCTdgB4EY9d/mR36RbpvhjKNoNpaSifO2NVAsVO6OYoppmVdQU6AXvfc2v0w0lpeE6ajnqKiGB6rkJop4KmSVBJqcEXDg20hL7m1+mKxPqZlKG42JLYJpaV6iEsihDZt16tt0xmZRsP4YfL5JKlMypoWpypZC8jroYK2ldjc72G+C6yLh5KESGWVKg0cjmIf7sS3bSC2q99htY4r1LHIomARiBve/cL92Np5BLLZma2kWOA1kKRYM5TIoZ0GVtD6vvZopi7E91wXNh57YIr5clfhtkZaFJRRppKtG0jSC1+7Xc7+WKzHS8pw7Mu53076RiGuCGewc6Qt+uD9AkPM3puH4nn9WFGkarNyWirHkd7JeMspJtvb8sF5rDwxFURKqo1CsTtqhqdUha21gWPfuLgX6YqihQjC3aFgPP34LIHqyPqBXoOz1wWBRyM3PDNJNNCEhr19SEqzNLJGWluOzYEWNjuPLBGU0PB8spFY8KKyQXZqkgISl5Ntak2b39LWxUSpcs5UWvbGoRWHngi1kb1kuT/AKEhFPRQisMro8gmkJCrps2km3aue7uw3yh+F6rKaeLMuVT1UgakkktblqLuJj57qn24qOhQw03OPGCgDx88Y1ZLUsfCdWFqHlenllFQ/IjHYUjVywx1Ar+rsAb/ABxLWU2SRZfPJTLTJKsUXq0kdWzySMbagyE2GxbuHTFTAAX2tyOmCY1lcwtpuLEL54VjRRrIh2u3XoD3jEDr2HPfY4ldmRy2m2+Ip07BK3tbqcGO0GsM7L6OPoHlv1v4r4zGejf6BZb9b+K+Mx0PZJHL6qYxccZ0QCQaqcEA225hwXriMBGjc9CdsLczYrxtnJHX1yf8Q4kFQwjsF3PfiXKv0Ug8EiFQoGlbXs1xfDWOup6elaGWEBFQ2sNyx7+viMKqZYpY53clSi3UAdTfpfEkiTU4ieaGVUmAePmJbmL4jxGItDJ4LRkef5dQZWyVjzrzKpZGMLFWCBSOo6722wsqc1ymagRebCs3rDyTKaQEyKZSwAYrcdkjv7rYQ1E8jKNEd7HY2uML5ZpJGLFTqJ3su+CkK6ovfr2Utmz1RkpzSclxEpo1HLOpSL9jfbpscbw1mXyvWU8SRGKepj5EvqkepYyW172uOosPLuxSIKtoVKyBgHWxuD0wdQVY5y3VmUEE32xmmFJUXqZcobNTPFTiArTNHaWJSA2pSrWswvpuL27r9+FmZ0GV5hJqhnSmKVDuE5Nuap0WG2w3DfbgeprHkQmNQEewPfp9+Fb1qxooIZlOxOjC5MkqHtTVZGuWVkC8uKQyTaLU6lt2JTfSbC1uhFsFUs/DgaWqahVI2q1cFhzNUdnFgtttyptv92KdDUxK7J4sCSVuB4XwfHNGIY7C6OWNrbXvg5CkqHHreVIKhpKujWSSWMxucuVwIxq1JbSBe5G9hfEOT5jl8WeJOtIi0LVBBjeMOdF/A336dMJqqB1eFYwFLnq3Q4nemaCImKUaTuT0scY0aLTl2ZZPGIZJaGN57u00ixhAgOyjSBY9Om2FnENVl88MENOYxIEjEkQpApLaRc69Pjfa5vfCWnM3aIYLf2RYm354YV0WYZjdaajqKyoKKSYUJIA77AY2QJKxj+kcvjySGCnzOakMNLLHJS8jUJWYta99v1gLnphbDVcMFqGIIxmoXVpJJYAVqAfbvYkmxta46DvxXqt56WtaKojmjkQ6HVwQwPeCD34inSMMJBqADWYHvGGo2LLmc0yJHkK8gSyU6pHI1IpQSBzfYR79kjfSPfhVRZnR5bLVSVUQnXQ3LAjXSzllIIBUgbX6jbC6OqRYpAbnwBF7YHqpYTCAjsSDuCPO+BRklY8OcZRPk3zgpYpWpp1lhFCC7zNr0FXA7IF06WtbA2e5rk9XlQjoKWOORZxZuUqnQFtsVUHcncMSdhvvivRvGQQ1wNzsMaKw0FbNfvFsPQv0slBnuXomWwV9NSskVQfWilKhLRALp7QFyb6v54myrNOGo1XXSLTMIZlPOUTWcshU3KHuD9xthDQ5JmmZxmShy6qqVQ6WMMJYA/DAU0UkMzQyxtHIhKujCxUjaxxqA9h71CCuqHDRSqxazpFoDe5bC2Jad9RQBtzsu9gCcK1YKtrHcWwbBNF6syFBrOwa+4wskPB5J6qJAQL2JW536YClPzLgtci/8MbFJHICKenUnrjSUWR9QJ7J64y2g/Gdh9G/0Cy3638V8ZjPRv8AQPLfrfxXxmOl7Io5Pmv00zjcgeuT3t/zDjZgoTYb4lrYVk42zrUxXTVTnYdfnDjdWRLiVbkHa2J8vsPDRpS0/Nmj1IxS41BdiRtcDw2xaJuKoXmD1GUKPVy4iMMzXVWQoV7Vx00kWtYjzwj013qizxpKICwi1qm2oi4W/iRjWKhzSSSaGLLZnkDmIrp3DAXIN+8AE4jsOA35QSU9OvqMdVFDHSPTAGftFm1EPsANtWNF4kL0QpTl8TkUfqxmI+dJvctq8PL78KaqnqaKdaSrp5YJNiqNsSSNj7sGVmRZpAW0xRTMsywulNMsjJITYKQDcEkEYIMDGv4vEmZPX09JKryRNFyp3V4luyknSR3gEHGRcQVFRUzPR08tJDPTxU8ccdQdKMuntfYhHuPXCE5XnRpEqP0ZMYpCAkmn2rmw+07YMhyXP4aiOmbLJ1kIMipo/VBAJ+0j7RjNBVFvXianWKMzw1cNmWwgmA1WRU323HZv8ceJmcVZQy6ZJqYzwxwCNZSttAQFtvHTin1cOdxVSUrUdSkryiJFKG5e1wB52IOPf0XxEKaApQVF5zePs313Fxb4C+B1YV1GGfS1MyQ0TEcuC6lwwvOb2VibbkLZd79PPDIZ6kmXC8VSGFPHByzUgRDRp7QW3U6PvxVhknEkszxtltU7oFdhboGvY/Eg/ZgqGhziny9ayaiqFh035pUkWuR9mDTMqoY5xxEmZStVyB4pFl1RxAsdAv4kny6YJn4mkeWaoaBahXpI4FjqWLqCNF2I89N9u84rSZbmFfTxS0tOZg8rRKFNyWA1EW92D4cjz270/wCjKoMhGsBLlbjYfccbqFVY+i4qjq6KsX1eSnaQxkGmkC6NMaobX7rrf44UZbxBJQNO1UHnE0aoVXQw2a+6urA4W0c8pSs5KM3JiMklyBpUEAnz3IxC9JnM1Q9NFQTmVXEbR8s3V2BIFvEgH7DjUzYLJHxNAtTJVR5VTyL66lSEmtdQFAsvSxJQnYWxnyxp6mnioUo1VuWtnedgARLzCCD2dxte18V88PZ+8rw/omqMiIpI0EkBr2+2x+zAX6Azp4UqBltRy2OhW0Hc6tNh/wBW2GrAuLLrLxJQzwyLKKyVJJJC3MnDMokQpZNtgL3wJLxPRR0Ro4aavgEawoHiqFR20a9ibWsdf3Yrc+V5rl8oWqy+eEhC/aQjYdT7hfGVeU5xRp/SMunivqa7KRsoufsG+BRsWE02dR0uf1le8MkS1SyKFpn0tFr3upt3YPq+NS9DNT0cM6SukKLUSTnmHQGBJK2uTqHW42wjGV5jVULV8VFNJTIDqlC9kW67+WPMvyStzKB54DBHGjiMtNMsY1EXAGoi/Q4b4K6s2yrMGo5KlmV2E9NJDs1rFhbV8MN4uI6OCKOX1GdqpaWKla8i6LI6vqAte502+OFK5LmqQyVK0UrQQsyvMgulwbHcbHE8nDueJIkT5VVK8gOlTGbtbc/ZgGxY0reNYq12Y5cULLIpHOLglnRge1e1glrDbvxBm2fQ55EyNRR0sklSZmmT9cWIUFRtfe1x1thU3D+ckzf/AKZU/Mf73sHs7X3+G+JX4ez1HhLZVUKZjaPsW17E7eOwP2YDQY0Qn5ssrgXZdieo3xo7SCFxckFDjasgqqOpaKvp5I5lAJVxZrY0NzSO9+qk+7GW0N8Z170cfQPLfrfxXxmM9HH0Dy3638V8ZjoeySOV5iT8ts4sbXrJxv8A8w4kYKpGvr3741rJEj45zhpI+YBVz9nxPMOJXk16dMYWwII3O+J8vsUhoZ02fVMeXLRrBTGmiUAqUuzNq1atXW9wNum1sE/KWtamfnJHUqWlPbUh9LKVIJBuQAxt34SwziGNAi3cOSb9MSRzh1ZdCairMd+7wxGh1FAuY1r1UtMyU6wR0iBIokuVCgk9SSTuT1OHUPEEsvNrKLL6SnlarjqqgqXYylWLb6mNhc3sLYTVkoRjpiAA2NvdjXLKxIy8bQqY32IGxv78H4BJWMF4nqoIoadKWItDoKszu26uHFgTYbju8TjejzumlmKNlMCwzqySxB3+c1MrE6i1xugwnrRoqy0YKqd1HhiOnnK1ClT0Pfvg1aAktFnq8yrpErZqCOOKKoiSERve8WhNAZCd9Wm638zhe/FNStTR1PqMYqqOIRRSlmI0iPR7JNulu7qMAy5tUooUyqV7Vl62v34CkqGmdS7XAGwxkmakPV4rrqimninooZYaiOON1DNGOxq6BSLX1kkDHsmcr6ksYpIY5BR+qiYM5blhr6bE28r2wqNRHU1KhYlhS99CkkDx64NlpDJSc0Kw0re+npucZhjFAyZi65WlG8a6UqfWA+9w1rW92GWV8Xz0dbUzmljkaeo9YZS7Bb9bEXsRiv1TSqVQnZegxtqWHeNA1hYnffbBo30Ko6wQw11lUSVURiIsdlJDEj/+Iwwk46zPU3OhhmU1HOGsEMBpZdGoG5Xtm3hhArlo2uliDe+NJ0JmKx2ZTbcf44ahayWCm4wqcvgEdFltJFF83eNw0oYIXNjqJ66zuN9hbEHyvnljoUloo3koZebDI8j31cwvci9juxGFLSxmmVCvzl9j5YHCkybi1z1xqBWSwtn80/Mpqehhp4pubrVWZiWksGN2Pgot3YKr+K6qpqis1BC+ppuZGJHIbWulgDfbbwxWpAyi/wCsNvfiJH33vqHjjUb7Q6kz4TZOcsXLYlgV2eICV+wTbz33HfjMl4glyWCWNKYycxg+oVMsRFu7sML/ABwpQ3U7YxSAVJuVwHo1ZHtRxNLWULU89HEQZ3nVldl0szaugO9j44mn4hq6aqariyyGkmqRI7MS0mrmAXNmJHwthCrqIrcvcb3339+N45HQsCoYvtdhfAaMlka1XFU1VFVQVVFFIlS4cgOyBTpVQAB3AKNsRUeeTxzULNArGgp3gjAZl1BmZtyD/bOFUwJINhviRzCgjEZkDle3qAsD5fC2AwxSJM6zOXNK/wBakhSFtCppW5uALXN+/AxLCjcCxuu/iMbc6NtIkRFCoU1AE3O+/XribMVoIUEeX1MlQvKBkeSPR2rbgC529+Cto3w656NzfgLLfrfxXxmPPRt9Ast+t/FfGYu9kzlOaTxQcZ50ZW0g1c4B8+YcbJmVLqDyVKEgdNJ3wv4o+lmb/wDzpv8A8zjeSjoqfIKGvaOSSWonljccywAQLa23Xtfdgz408sKlQWtfSifU1Sui9zYbj4YY5Tm+V07SPNPAewQAy99+7CWbIOdVUC0E2uHMYjJCZeyVIJDKbeBUi/ft06YW1VFJSCFnKsk6cyNlOxFyP4gj4YXxR/ofIx7UVtFKzOKmM3JJFjgBa2Fb2cbHbCrDXiTLqbKsyjp6bWUalgmJdrm7xq57v7VsHxJYN3YRLmUBRXWReYliNr4DiqVZyWmVd74gmy96eGGWSWMCeHmoATcjUV8OtwcSwZLVTzLTq0YqXTWkDNZ2Fri3dcjcC9zjeNG7kgqKYk6pe49Bjf1ikIjUSLZR7VrEnAZyyp/Rv6QUB4A5jfSbmM92od1+4+Rxn6MnJnZSjRU6qZJQTpF+gv4nw8j4YzgjdwgVMKNcSDzA8MMZs/vSCBHQKEt1JPU4TJlskvPMc0LiCHnMQ36twLDzuRtiSmyepqZoYA0cc1QLwxyNpL36eQv3X6/HA8aN3ZKa2N11NINR2tjQ1SEW1rbzwA6MjlGBVlNiD3HDKbJjHw/DmayamMuieP8A8IMLxn/qCt9g8cHokbuzQVMJj0M1he+2NXniaTSGsAdmwBhjT5fCuTvmlU7aDLyYYk6yMACxJ7gAR774PRA7M1LxBLmUHfuON6aakDBpWNwdh3WwPVClMcL08UsbEHWJG1C99rGwxPFkdbLm8GVFVSpqCgjDNsdYBXf4jB6I3b6GVVZSzDVDJHGrOTyrHsC+wv32wLJNAVGmQXuL+eIJMsli9VZ5IliqgTHKW7NgxU37xYg4yTLpI8vFcZI+U0piTc3cgXJAPUDb7RgeNf03b6SCZbErILgX8MYJIguoOtwenjiGqoaiiEJnTSJ4hKhve6n/AEwblNBS19LXRuZBWRQGanAI0uF3cEW66bke7B8caB2IjUKWHbxL6zT6FswG+9ziAwQrl0bFHNTLIdG+2gbdLbknz7jj39FVIr5qFgqTQq7OCdrKCx3HXYHGfFH+mU2eyTx3ADg27xjVKhVfUXGI6WgkqzNy2ReTEZW1G2wIG324niyaqnqaWCPQfWzaJ9XZY94v3WwPFH+m7shMsW5LdfDG/rMYgZNiSpG4xFHQSTSKkLpISrOdJPZCgk328BfEMsXKYDWr3AN1wfHH+h7vR3T0bfQLLfrfxXxmM9G30Cy3638V8ZhXsBxzij6V5v8A/Om//M42OYUE2QUmXzJULLTTSSF00lWD6dt+ns/fjvEvDmRTyvNNkuXySSMWd3pUJYnckkjc40+S/D37Cy390j/LFLtAo4dT8QJFmeXzGnZKXL0KRRI123uSST3lmJxBV5lTZjNSz1kUheILHMIyFEiLsCP6rW67Wvv447x8l+Hv2Flv7pH+WM+S/D37By390j/LAwaj50bTrJUELfYE72w9zbNMozWrWqkirA6UsUKoCoBZIwgJPgbA47d8l+Hv2Dlv7pH+WM+S/D37By390j/LBZjhNRmVNPQU8A9ZVoaTkFQV0s2tmv7t/uxs+c00lbTZoYJFrYOXcKQI5GQAK3iOguO/yx3T5L8PfsHLf3SP8sZ8l+Hv2Dlv7pH+WAajgNNmclHKtRCbysW5yOoKSKf1SO8H/TE/6Xi5NfSCmMdJWsjhA+po2S+mxPUdph8cd3+S/D37By390j/LGfJfh79g5b+6R/lgBo4FTVtLSpWIiTET0vJW5HtalJJ8uydsTyZnSVRpaiohlFVTIkZEZAWUILKSeqmwANr367Y7t8l+Hv2Dlv7pH+WM+S/D37By390j/LGNR88yziqrHnqL/OyF5Cvmbm2GyZ9GZMwp5uc9BVQmOOLYFCLGM/8ATb7CfHHcPkvw9+wct/dI/wAsZ8l+Hv2Dlv7pH+WCCj54mNOYYRCkiyhTzizAhjc207bC1vjgykzOH9FPldbEzwGXnRSRntxPax67EEAXG3Qb4738l+Hv2Dlv7pH+WM+S/D37By390j/LGCcMlzOgkpcsoyk7wUTOzlrXcsQbAdw28cTUXEMUOYZRXVMTvLl02ptAA1oG1Ae+5b4EeGO2/Jfh79g5b+6R/ljPkvw9+wst/dI/ywQUcIrMxpcy9UaqEqPBaKQxgWeMd4F7BrfA9et7yV2Y0GYTo0gqI4ImWOGBAumKEdRe+7H7ySTjufyX4e/YOW/ukf5Yz5L8PfsLLf3SP8sbBqOEzZwk0EN4QZqeoMkWpAU0HcqR37jp03ONYs7nhzenzOKKnhlgZWVIolRDbuIGxv0OO8fJjh/9hZb+6R/ljPkxw/8AsLLf3SP8sHAKOEzZjTzZs9UkLRQrf1eLZuX/AFQb9bdcEDOKVqiCokhkEoo3p5ygHaJVkVgP/aVv7vPHb/kxw/8AsLLf3SP8sZ8mOH/2Flv7pH+WNgFHCqWroKYzhfWGE1K0RJVb6yQel+m3vxLQZ3BRVWXWhkNPRTNMxuNcjEC58B7I2x2/5McP/sLLf3SP8sZ8mOH/ANhZb+6R/ljBo4P6/GJ6eUVVWJIVYCVQFZNyRbfz3378Q5rXLmFYagRhWKKHIULrYAAtYbAnyx375McP/sLLf3SP8sZ8mOHv2Flv7pH+WNZqFfo2+gWW/W/ivjMWOmpaeip1p6WCKCFL6Y4kCqtzc2A26nGYk9jn/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72" name="AutoShape 8" descr="data:image/jpeg;base64,/9j/4AAQSkZJRgABAQAAAQABAAD/2wBDAAoHBwgHBgoICAgLCgoLDhgQDg0NDh0VFhEYIx8lJCIfIiEmKzcvJik0KSEiMEExNDk7Pj4+JS5ESUM8SDc9Pjv/2wBDAQoLCw4NDhwQEBw7KCIoOzs7Ozs7Ozs7Ozs7Ozs7Ozs7Ozs7Ozs7Ozs7Ozs7Ozs7Ozs7Ozs7Ozs7Ozs7Ozs7Ozv/wAARCAFaAOMDASIAAhEBAxEB/8QAHAAAAgIDAQEAAAAAAAAAAAAABAUDBgACBwEI/8QAURAAAgECBAMEBQgGBwUHAwUAAQIDBBEABRIhBhMxIkFRYQcUMnGBFiM2g5Ghs9EVQlWUscEkUmJk4fDxJjNDc4IXNFNUY3J0k6OyJYSSwtL/xAAYAQADAQEAAAAAAAAAAAAAAAABAgMABP/EACQRAAICAgIDAQEBAQEBAAAAAAABAhEhMQMSEzJBIlEEQiMz/9oADAMBAAIRAxEAPwCm5lmefVPFebUtPn1dBHFVzBFFS4VQHIAAB2GM08UEgDiSvJ8qmT88RSkDjjO7/wDm5/xDhghMVpElAJBO2/wOJcvJKLpDximrB44eJ5JQnyorhf8AvMn/APrG70vFKsAOKaw+ZqpB/PBEUwD3Yg6d7278SNMDNEGbSt9/A4k+aYeiAOTxQNN+KK0Bu81Uv54zk8T6dXyorgPE1Uv54d1s0CxxQGLRbqyC5IwM0qOqggncgX2Nu7A88w9EJY5OJpJCnynrhbv9ak/PEsicTxgs3FFdpt19Zl/PB9NSuZ9aoWDEj2bgYIqYmm0xxglin6o8MF80jKKK81XxIrEfKav26n1qX88E24n5Ky/Kiusf7zLt9+JJYmFYQVYG/eL4bA6I4433G3VbDBfLIKhESMvFCgf7T15J8KmX88eIeKHvbiauFvGql/PD2ZedJ2R3E3O2BXpwL2YG4ucKuaRusRYx4nUG/FFcLf3qXf78R8/iW5A4mrjb+9yb/fhkXjgljaaMTRg3aNiRf39+G2Ux0VZkuZZhLldMDTmOOEB5AC7E3/W8AcOuSTBSK1figqD8pq796k/PEqw8VMPpNXA//Kl/PDGtniWIBaKKF1bdomY6hYbWJPn9uHOdxyNmWllbRTxJBrI6sqjVv3nVfAfLOrRlGJV2puLUAY8SVpB/vcv54gduKUI/2lrjcX/71J+eHs6yaT2HKJa5FzYeZwBIVEgLKdPvxlzTCoxsBSTidnCniWuH/wC6k/PGF+KQCflHXbf3uX88HBIgdRB2G+MS5BGo2butg+aRlCIAs3FDA/7Q14t/e5N/vxtHJxQ4uOIq4C9t6qT88GyRsrbE2Hcdsex652CAaRq7hvgeeZlxqyCROKEKqvEtXIxF7LVyG334j5nEm4PE1ZcGxHrUl/44aaI1lEZ1AAXs21/yxDHyg7tyWIA79/jgeeZvHGwBpuJA1vlJW2va/rUn541qpuJqZgrcRVxJtt61J3/HB7uodV2sCCRbrj2up2EjGW/YQEBkIvvjeedm8cRUK3iU6v8AaKu7JA/71Jv9+N3qeJUpnmHElc3LBZl9Zl2HvvbBcMEYYsSjhhYA9Qdu7xxpXx6aCbQhJMZLEXt/nbGXPJsDgkdJ4Bqqis4LoKiqnknmfmapJXLM1pGAuTv0GMxH6OfoJl31v4r4zHS9kkcxmBPHGdkd1XN+IcH6CygAEnfu/niKDR8t8/Dmympm7v8A1ThvLEklQFEoF03Ci4G3THPzv9lYeoBFG4le8ZNrXBFsbmJiVIsbHriRaf5x21r3dk3viPlu1RoPRWtscQsPwJrY2YRlVvbYhTa23+GIpYHSBewyk+d8NZX5VGkJdQpOqw92Bpoad5lihmYhrEsRhVIITk9zlk6BnOkhuw4A+/C7TUU8iC0qBgSLLc292CKOgkOYCMtzItVm7gcPaKikqHqHlI06VTlxgENbvvgN07Mip0sE1XXCJHXmsf1zp7vPDujyxJoF57aywuLHwNjg2FFo01fo+CZ9Quxj367fdhxUZeIVp5mjiSG2/LUgC/Tr34DnegoqlXSxxyqGW4XYANsMTNSwyMjlbEpsEF74c1uWxMwcIXA3bfa3wx7SwRyyJA2pREt+gN/dYYVSMU+opi8vs7b2BXfFijymam4TpoAjXqah6hjpPRQFX+eJ1ypXnBUswW5JBNhh/RUSiIcytdUIsNV974sprqT+lBy/K/Xc+oqeUERmVTKf7ANz9wOG9TLmFVlc8lVrVKupE9PG/RFGq5A7gdQ99sPqnhynXTOZpO0CAyiwx4cjp4oH5s5cKulQ7WsPf4YomkqZryIa2iqaPLaWCFZB61TappAxCsWa4HmQAB39+E5yxiLMhaw6g3xaGybmGNVqRJpI0Dmez7r9MRSZfLArSFG1G63PTricpr4NEqMtKY3KtcKdtxjxqdVJCne2H1ZSkUhlmTV27DbcDC5KbmMbOiC2wY4XtY6AHhlewHTbG0AFNVIZAWXvHS+DnTkyAGxANtuhwNUhJJSykWJ9m+DdmWyKodZXcrc6hsCfZxHSycxzTjtSkNYDa+3iOuPZGS5Qlbr0HjgIurXJYoSd9u7BSwD6byN86OpsfG4wRmk0t43Z3LBbXYi/U+GB0ZdN+cBbbpfxxHOymMBj2vfjUFG8DNJqKq52vvt3YFrRK9NKd9Ij3vfDCk3eyrchLA6txtiCu5q5ZOwN9UYOzDYe7Bi/0jPTOjejr6C5d9b+K+Mxno5+gmXfW/ivjMdz2cy0c3VXbjnPOXa4qZj/APdOHAR9KjRY7r474VQX+XWepY9uqmG3/NOLAtUqwlbIxXoSBqxyf6H+ykPUDhjdnOqA9N26AHE8FNM3SJbMw2YgG3XbG9Exjkco9k0ktc37vDHrtFUaXfVsNJYt0t4DHO2Oa5tEY5gsRABtYar/AH48pKZ5JUJAAX+sbjEtFlsOeVa0kOc0tLVFtMcM+oGTwsbW+HXFki9H+Z0cEk2YZlRwxKLs4Lbfdinjm1gXsgPKaJ6aY1NS6uoUgBQLf4YsOXPDVU7CBURW2K3AJwoWLJERac5vO533jpyB95wRTyZFTIETNpYD01TUxP3g4EeG3kHYexvTwNFy1QnVyy0jbjE9RAZ3LVkfMjuAEQm1x5YQx5HmEkpr6Gro8yjG94G7Q+Hj8cFnO2YpDKvKkR9w/ZYeVsCXG4rJk7GmqmpovWZtEZBA7Iv18cF+tUDSlpFiCqu1gNx54qmd5otNSTzyFQZLKBY2Nj3edsV6tz6JmMclQ9LC17usWrT8Li/24HHLIzRbo80oWqHVBpC3J7OwxtFPE+qQoARsiODsbfZ34ScPcLDOohX0HEyVEOqzKKchlPgwJ2ONMwq8wyvMZcuqoVebqjHYOvcR440+KUVYIu3RduclTRI0oDgISR3Xws1Ry07s9j2TYb2At34jpahoYV5aF2JVb932YnjqWWOWJ4gJCASxF9vdifbsNQszCKKNo59YicLYsg3J8sJlro6KI0EknMDObGTfT336404nzCoSs0MLhugUbDC3J2yDOq6ny+epraOrmbQJOw0bN3C3UXw0ONyDdFiNLFU5cTDdlJLCx64rksDQ1cjJttazDc4vEmUUXDcKQVGYSzXGoKsQBt033wrgaOskkmKBuqjYW8sacejo0XZVJm7bXXSb20kYAEq84IxAA6C1wcWivoFgW0d9TixBF8V2po5oWLPEV0jvFsFMKBZ3jLOfZ28ML3iTSBcqd7nrfw2w+4fyCbiBq0QXUUkDSsbX1H9Vfjv9mFUsQC3679CMVppATtgRB2Nwd7W02+OB3OmQB9rYYRyIknLlB0Ei9upGIapoHlKovZPfbGMjenlIWSZD2UBGnv8AfjWpeNsmnJkKvsqra5YAHe+NaenZqaWUXAVtJIO1jjSulLUcqMuyr2dXd16YMfZG+M6h6OfoJl31v4r4zGejkW4Ey4f838V8ZjteznWjnUdxxxnukNf1mY9kXI+cOHUHq4W7KNZB6n+WERnNNxxnbjr61N7/APenDASsFLFAL3szHrjl/wBC/RSHqGxxFJCi6SNF3JHTDOggizJBFHGquH921sIoaptRUm+qwAXs7jFiyOrWhr+TVRM0ltQI/V8scrQ3wqub00+V5/TyAaWimRwQfAi2O48U3k4ecAX5jJt8ccc4tnWbMy4j09oAH447Jn2o5HHpYKdSbnHbHEHRL6VKi4ejVVaoF5XubEXAGIqvhw1LPYBdrgDcjFkgkVqZUbYqouF7ycb+sRRLzZoAuoEknwGOJTaHo5TPUZrw3mIqaGdoSrbkdGHgR3jHRsqrqDj/ACbnpogzOlAD6T7Ldx81Nj7sU7iKpizB3EMXZ3ttbCDgTNpMh49owzkQ1T+rSjuIbYfYbY6uKXZUxWqLZXzk1LUNWOXJHL84souAB4e/xwkzqh1iVtSMGvotvYX23xffSDlljTZrEFuDyZQe8H2T8N8U5opHpTdSQF2JOITj0nRWOUReivNTkdfn3rGt4Eo/WWVep5Z7r+TY6RVUuU8dZHBXUU6M4GuCdfajbvVh/EY5twxQsWzo6Dqky2ZQPHphXkWc5xwXmSzUql6eQAz0zHsuPHyPnjrjJOKTJPDLylbUZdmSUlTERPE4DRuvZ8iPHGVWdo0jLONTOtlWIglicWOGbKuOMojr6CULMl7H9eJu9WHh/qMU+oWShzB4KylCSRkagUDBh4g+GOXl4uuVoeMr2ZW0gq6aG99bDtbWIxQcwJpM0jlhIV4pA4I7iDfHVKmlaenVoUckreMBx47m3ljnmeZc8FUYnW7XO9uuE4sMZnQuJpnq+I5UVGblUyNGVO1zfrt54quVu9PI0c0oaMXcncjrbY/HDviZ3p85M61DRjkQgqp3bsja3firQ1n9B0PrWRmIN2tcdenXB5cyYYaHc2Y+uO8Yj0BNla27W69OmEWcV2mneMAC97m5vc4ynqJIJGEU5dG6tpN8QRUkmf5tTUEfYeolCGw2UX3PwGBCOQ3g6N6L6Wny3JEWeRRXZmGqljPtGJSFB++/xxUuLcq/RubVNMsdkEmqMBbdg7jfy6fDAuacTnL/AEjU9dTsVoMtZaVFX/wl7Lfbufsxd/SPRvNltNm9EOZYcttIvdGGx+3+OOua7Rx8JRdM5PUMvPOldI8sCTRlpF3FiR7sMZ5bjly05RxuTbAFQ3IYN2la17Yiii0bU+pIJVALdrax6H+eAauVpYnJuBpO3TBEE4MbMxNwbgjbfHs4/oMoZg6kFz0BBsbb9cNH2B/yzqPo5+gmXfW/ivjMZ6OfoJl31v4r4zHY9kFo5o8Jn44zpQwBFVOdza/zhwfLTSmGxkZiOgHTC6aQx8b51be9XMLePzhwc8hVTZyLjcA9Mc3PfcrD1G1Agiy41RvzoGBGpLqR53wXFPPLWl55GDSLcMthe5v9mK/TVbpEyl20Nt49+G9BmAMyQmwCoQDp777XxzSTGWhVxIbVQUF7lgTqNyd8dr4kXXw7Cpvu0fQ44ZxA4atvve4Jtju2fxiXIIFJsNUe97Y6I/8AyZH6JXkajiEjyMZdIvbvHcMLa7MWnZ3Soa+jfTv5bWxLW1mlZQt3sAAukkjbrhK1TTrIy08kYqChI7J3PWxtjgqy6AqqDSHAbsrbSxFjud8UnMCYM6gkiJ1pOrAjuNxi1TySWc1FSZda20ITYeV+7CXJ6Fs641y6iVLq1Suq3cqm5+4Y6uFOxZaO58Z6W4XqC3W6EX8dQxzScFaPVE509D346Dx1WpHl0NApJlqpLhR/VXcn7bYopcrQSF17KyhbkdbD7+uD/of7BDRnCUrCtzFbHehmII+GJKygGYxgLF2j2SR42xnCTRPmuYqCR/QJTe3QbYe0hpXo42WXQb2v33ws5OKRkslBpqnNuDs19ey9vKSM3KSr4Efzx1Ohrcm9IWTLPCeVVRDcbcyBv5qfsOKfxDSqObqDsQeywFw2wve2KXBV5lw1m65hl04imjsDf2WHerDvGLQ5FJUxXFo6NK0uS1wo8zd0sOw17q4t1XFKzmrMkz8tbXOxLXOOnZRnGSeknI2hmQJUxj52K41wtb2lPh/k45hxbkGZcNVpirAZYJP91UKOy48/A+WBLip2tDRf9HnGXO+VKhEJBhhvdtr6BhNJC9+ezI41dFk3B7sPuK+cvFDFIy/9FiKqAe12B9uEcVMlQhlMZFpO0qG2oeGJT9mPDQvaSWDfUbpfoeuHnCTepZfmnEjdmSmjMFMSf+K/ePMD+OKxXuI9UcZfrup7t8XbMarIeHciy3h3NaGsnmRBVVHq8gQCRwdm8SAcVgvorfwo+ZRKyBrkm128zjrHAdcnFno+lymob56nQ05Y+Fuw3w//AK4pb5pwVUXVsozM7f8AmV3w54E4j4WyziFaLLaDMKWSvIiLTzh0vfbbxvtfzw/Hh0xZFZahmiaWn5YaaFjGytc3O46YUzwTlNNQGEaHcefgDjpHH2VLl2cCvgBUVQLmxIGsCx/kcUmrhRIKjU7PsGjN7C/89sc0rjJorHMRSqwqkZZSik2urbi3liGrjBpJgsysNN91semCmCvl0UYYqQxbp1vt1+GF9V2aeUbnsYeOZGemdY9HP0Ey7638V8ZjPRz9Bcu+t/FfGY7ns5lo5hVWHG2ckm39Mmtcf+ocHI0DRm/UAmx2vgGrTXxnnY0lj63PYD/mHE8sUyWjdBGVFjcG+Ofm9isPUJjWLRGHKxqepJ2GDsvnpDNp0NIbe3/nrhU0KCKMs99+7fDbL2gjjkZAmphYi19vHHPLQy0Kc6ctVKwawLDYDpvju/EciwcMiR+icv8AljkKZTl2ZVsVVmOcUWX0kci8xGJ5jqNzZQO/pfHS67jHg3N8vfL5s0vFILXWNwRboQbe7HRBfiiX0q1TnbIzS6dIIIXS4vfu7vjipvLM9RzojrvsQepxYa7LsgdytJxfRaL7JUowI+OAFyHLYyX+VmXiM/8Ah65D8ABiEeNoopITV1Xy1CkabjoPDF+9HXDiZJSy8UZyvIdkK06ybFUPU28TYAeXvwny+bhfL6xXpqSozmuQ3WSpXlwqfHT1+3Dh2zXPalZ6+TmRqQY40BWNPhikXGCsV5ZPOtTxDmrZlMGjjFlhjv7K923ie/AldQOIJOaWOlrhmFg3kMWmkWiy2kSMpHbTqAJ/hhFnucQVULiHlkBiB2bf53xD2lbY10hZwOpkz3ME0goaKQAH4bYYQ1cU/IjipFHaAYX8vdjXhSOgyPM6itzPOKImSIxpDCxcgEi9yB5YnioMu9eWOmzaleK5K6iysB3d1ji3JB9VQsXkyUsTIeWrRySaQp3Jtt0wrzHIIHhsU7bMNXZ2uegxYEpdEB5NRC0iSbNa43J/z8Mb0lO00gEs8DRk6lCP7I+GOVWmUZyepizLhnOEzLK5mimjbskC1x3gjvHljsHDmf5R6ROHpKergQyqAtVSt+qf6y99vA4Q8R5RQvK39IgUI3Zdh0xScvmn4a4nTMaOUFkNmUdJF7wffjt4+T+kmsl34spqIcVvrVzJHCpRVIAsFtbfCGqpsoWllnCuliNO97+OLBnOZ5RX52aourB4VDi2423W/jis5vNT1bpBBIkKyNYtIdKKD4nHPPMykXSB+DssizvixJHRRR0ZNTMSOyqruAfjb78B5xWw5xmtfXSy3aWYlQTsB3fdbFx4aqOD8j4drMpbiCB6uvRlnnjRtIuCAAbdBf8Ajin53lFNQ0yyU+Y0VVGx03gluT4Er1GLyVKkCLyKUKSk2VV1Hay9Ld4wJUSPT1S1UB0vEwZGB3DA3BwTTytSSjS53FiBtjSSE1MqJrSNWIUvIOyt+84TTDtHbsxZOLvR9DmMSFpTCKhQp31AWZf4jHL6irpky00/LHMAHti9xc/Zi48F8VcN8J8OplVTni1kokZyYIXKLfuG3TFY4oXI5Z5K7KMxDRSHV6q8LqwJ66Ta1tzthuaKlTBBtYK3FIqgRuu3ltbAleweGWynVosdr4YSqpdSEF2XoBa3XAWYAvQ82NWRVTSx1dTvhI+yGfqzqXo5+gmXfW/ivjMZ6OfoJl31v4r4zHc9nOtHM5pDHxrnhDWJqprf/UOJah5JLsSXLAXJ3xDUNGvGee676vWptPv5pwU0kQRSqsDbfSe/xxz83uV4/UhdH+bQrsRte9sWDJKW1M5WMk2F7R6ib9BgSGohqI44iukL4C+564sGSVkKioIaQBV9wuBtjlm3Q6WBfVZVFPN6u6gyFwG7J2+GPWylYqeeSOLUoJACqdvMnFoy1qeSslmeJ1ndtncAgi2Nq6eOlJDgRK/tBV/mcT7sCicynppRLpmS1t7qOgwdBQwR0gnBUMdtJPat44LFZFVVc8cMiiMhu0/W1umFXPkaw1FQp6G+L22gpZG0FVT01REdBYg9b792Ha8UTU1LKLKrKo0oFILX7/sxQqCraOuAbWw1G+lrXvhpK0lTG1wpN+pa1gNsLKOTLLLHV8RVFdBAYwkzvcEW3ub932YTtTZg1MIy97ajpBsRvjXnUyZhCaWMGMKrWddVmHidri5xbqZBW5dzfVUMhjPtXVSQT0+zCP8AOg1krlNltSycxoj2GNwxtYbdcHZXWKK5SiLGgbSGv7Vu4YbVFJHJSwSShn5jfOGH39L/AG4XtRU9HK8rRkQQars4HZJJt5/bjd2zJKywQB6iCUJGRIwU6kPf4gYlWSDL3Mdxy4UAufH3eGNcjnMZTkcplcC5Y2Ld4OAM6qoabMSksrXYEkxrqvf7sIasla4hr5ZFduZKqyX2K7nc9562wly2nhqJomnmdFLaDcdST3YZ1FVSVrhGm5YUO3zovdvAAYjpqaoWE6Z2HKktCCLqvifLFlhDVkizQSCqkpwXESvo1qb3A8fHEb6BSbaixXtMf1fAAYnrqY01QhRpGQruD1JNica1RtAxKqRrIUk9LWxv4CsimKGIU4kK3c7lWG7e7E3OEkWixCizHwGB93hBdvd5eWI9SkAhiCLArfrilAWyWZgJLRx3RwL3Fz574xCgZblhbcd5JxC8xkAUMwO+1tsFKNEEOl0L79/Q+eAzLZ7S0kA5hLNqXofP+eJ6qOKCEBXJJF+lrHxxNT6SxKKRvulrXBFtvuxBmE5aM2v0st13vif0ZKkLptZfmBwdySMC1pDUZLEFrXNh02wS8yXKMQqnr4jAtaY/Vm0n9Xw64rH2Qj0zrPo4+geXfW/ivjMZ6OPoJl31v4r4zHa9nOtHL6u3y2zm63Hrc34hwawikkVRcbdOt7DEDxxy8bZ4JJeWBUzkHTf/AIhwTLTCFmCSAgf2bX93njn5n+y3H6hWVx07VaJMCgLgatXS/eR34crTU8VS8IUlS1zZrCwtbfCaji1zHb/dix2vtix5EsFS7CWJpZI21AlQdrbb45JjoYOzUghLRsol1GPt3Cb/AGb2wlzKoSTLw8ivqicAhm63JtYeOHlUscmZU/MS4jOylbabnYfzwj4gopFj1KTymIPaIB/0xONWZFZeZYy5SJhuQL/H78aqlo+ZoYnwv1we9CUp+aGQIW0vvcX64mky91pY3EXZckg22Pl/HHR2RlsUU401Zij3SQgt3AHDaOv5UcvLijkYggDqQbf44ylyitqrBYhym31EgaT03xsuSSRVbwyFgqE6irW1e4+OFbTCtkkENOxhaWZ1YLdu1bSD5YdZVm8PIEIk+cOrtytcA+YOFEeSV6LI0i6IiFe8g1FgOgt8ceSZLUtqcRoQ4JHZI3P+ThHT+h+jXOK5JaKnhhqlDaQxCjSp7Vt/DACQTetPIJ00yCzkklb3/ljeoyVpEgaZSmhFuDHfuvjRUtLT08Q0uwJNk9ok2Gw69BjKqpA+l4yKjhp1tMAWMdiLdk2HXCjMkgXMwHIChTcXuoHuwxMs9BSqtRBy+ahtIDdTYdLg+PdhXl9LNW1FVXRi6wU55bXH+8JsOp7uvww64xHLJVM5y2poapf6O5DqSp5ZAt328cF5fX0ckAjhiaGVO0ynoTY7/bibiKSrjSL1ueWSRdS3klLMPIYWwUUs3KihRWmkdUBLkMxP+J7sF00OmFZxVt6wjTi0jovaAGoYizPluq3lcoEJGq2/2YZS8N8tpFq5C08PZ7bki99sER5fSikUViJvqtMtxtv4YTskH6VuanhqqOnmhp90HLkKAWLbAeeFcsBWoIAK95t4YuFRlmXtRRtSuVfUNTNcWB2wjrouVAOVO2sXuAbE4dSA0Id1btBtNtjgineRnhYqFQnpe218RTal0KpN7d5wZTBY5I2aZY3jsQQbm979MO9CrY6kRkjWogN27QOntAD/AD0wnUT1NYgWLdmsAxst8GpVSwUYXmMOaSCWNtYP+mB0jcNGWYFQAQOtxiWigsqiFnL6d/Ai4wBJqMEil7AX+OGNWNEwSwJY3BY3tgGpI5cgKLuD07sWhtEpHXvRx9A8u+t/FfGYz0cfQPLvrfxXxmOx7ILRy6tA+Wmd3JFquYg/WHBySyyzRCOZlsNyx2GA6sKeNc7DC96qf8Q4m5kQqL6WXSbAY5+b2LcehrTQFo5lEhYhLkqSRvi98LwUy5U8MZkNVIG0uVsB/LFGy2sjhqgSZFVzpOhrdSMW3JGeaoiDO7LHMCW1hSATuLDu2xxy2MFxUtSJJZKhtBNwdRuWPcfLAWZZvYaXgLIpbogszCx6nDHNs0ieskaGNjGIyQb9D0vit59XU0I5U0Gt2YMGEnl4Ymlmgo1zimKvHOxubXMekBQfO2PKd4mymOOrYtKzkoo2RetgR/D34T1WaQ1CxidJbKRqIboPj34KWooCtPTtOzIU1HoPtPjvilOgrZeOHcvvDK5lCyKNlDFltffbxxvV0UYqGmhnWQHVsNh4YrmSZ2AJKCmi2C/N79ok+7r/AB3xYcxqadMsXezqAWEA8Ot/jhGvjA1kImokmjmUTEKtlbT1Xxt53wEKCGBhJLI6MCCnmbf6Y2grKcMwDjSzHtahqG17kHvx5mFVSmmhKFmZzdbDr08vPCBAs/r+UjAyNZQux33tis8NlaqqzTl3epgopGgQDe9wCR56ScMs7ZHjkinlYlm+bU7b74q+W+sUOZGpp5mhliAZZFNipO2x+O+OjipZYJIuVNUPDwtJTOzFpZjJEpA2UKQftJ+7EmQTRU+SZhNMVUzzxwiwFzpBYgfdiPL6avzanmq6hJaybYO/U2+HuwVJQQCmhoHjsy6ppLXADsNhfpsFHXxxVypWTrIqzOiWsCFo9CrGAEY3Kne2+NMtWSKpQyQtA0ZaRGHdv4g7HpgmtlVoEiCTCVQCgjFzsL7/AHYJiEC0yCKO7uL3kbtHbcGw27sc9ui1DOlqI6uCnaWOIRLYk6jqcjocSVLZeYRCk1/asrG/ed74QfpW1qeONUZdlBa1zvYDxxqK71Pm07ppEqkOEFwDv18f8MLTNQbWS0Q0oaoKyeyY2J0G/ePsxT81SMUccyDWWJGot0sbdBhvXZhTvyV9UjaIoW7LbnfqTivVFQi0I2RdQtYb28bYpBMDAZtZYMQFBF7g42hBk+cMypoXYdTceOIJpDJAvfpuBYdPjiSCaUQNAS93IIsNid9ziz0K9m1PUhkMUhZ1vcC/U2wQ9XUCSJeeymMDSb2tgOmLQVMc/LVwj76xdb+eC1nNTmsxFMsl9RCxiwO2xwjGQLmFVFJFH8zZ0J1SjfWSemBKiJmpXmc2VtWna3dhjX1PrI5UkQRVIJVV77Ab9fDAVQKc0k4DurKDYE9cPF5Qsjq/o4+gmXfW/ivjMZ6N/oHlv1v4r4zHa9nOjllcpbjbOrNptVz38/nDg2SlOuJta77YErAflvnJFrirnNj3/OHBKuwkRVc3O52JtiHN7FuPQRSwmTMdF7JffSL9+L5RxPCWsylWYCyx2sbHbFLppUkqC+kdwIAt93vGLnk0sj5dJUubJBIq+zcW3xxzTY4OxTK4H+aMmte0dRVQt7Wse++EmdIayWK1xpvqVdyCLeOLagStFS7toPsKCDtffw/ycV7N8vWAvUxyhmB0qqrY3J/z1wsdhRVatXvNHYuy2JNxbT5+eN4yezy2W/KB7Vtj4HHkkTTT6Ujcdm7jT0t1xkUUTFmVCNI7VwT7sdHwC9hvwxGsdc9RMy/NW3ttc3t0xbFqJUpZ9EjPzEFn6jc7/ZbFUyl1pFlqGjlAkuU5aDqBt19+HlVWVNWKe7BIVZQrMd31ddvfiM1kIwiy9Yn11EsShgCGW4LG4HeMGxVNLz4oNIBOy3BGo9wHvwsWop6N7TOHc7kMbgW8MDUuZKc4ExVr6wFKm1lv+QGJpOws3rDFIiSyUzLJrNgI92vv8OmApsqdZZKiJdQO+gKCLg7DcYMhr6Sqp2mqZJFVXvHbuPh088b0MsWYVnNiEjRqwQs4uWG29u7fDKzBeWZTUABhzVVgSyr2V77dOuCK2k5SzMQdarZLDri0ZekApGe111W7RJPniKuiplp35sZsoDdg9/Xf7cVmn1SJJ5KdSQCOYTygQyKpZfK3X+GCazI5JJVKK0aCHazkauuxGEebVUUeeWhld4wgCqzW27/f34umUVgrqcENqZCd7EWG/wCWJU0Ub+lIGXVsdWksibxONGsEAe7x6YgqEScVEkkTLZgGcAgg4veYUiQTKA4LqraSxt+rufhirvQrVSyrI7B5JVVCLBb9Dc+WNb+huypVWYryJRHJIGZdBUt1G5wtWanU2ZSyG4Fz0PjbDjPskGVtDrmhHMjJITe3hfzxXmqI0EQEK6kbVc7gnzGOiKTQkmbvJHyAqaiAO0CeuJqGq+ejEwk5WrSWU7+f3YG1pyw506r+zpFjgvLI2mmBCcw6vZA77bbYL0DZLfXVEQFVTVYamsSPecbZYJEqSIpAms6WXqSD/rjAlpZnJTVY7MBjamWMU7t6wgIKg7do+7E3ocyoglPrEKLEbm7BiAdj4n+HlhNVJphcsACUPQ9+HNY8YiK3DB7HVbZd7jphPVrBy20t1BN74fj2gT0db9G/0Cy3638V8ZjPRv8AQPLfrfxXxmO17OZHLq0242zk/wB7n/EODeSnOjaKUSAgMQOq36jzwHVlBxtnWtbj1qcdf/UOJhEOYLC/U7bYjy+xXj0NqGaCOdRO7IlxqsOouO7Fnp6mGHKxDFNcTVG5U2Onz+3FOpoNcsiIpGgX1E9MMo69aGFY1IYkqzHbc45ZK9FPpZqdWkr4FikKI4XWWkvquf8ADCLin1mlqmgeYaZJNSFCLHc2xvlQzLM63XR0ck9jf5tL6Te+56YnrOG6h5iMwzbLKVtVwk9SCw+C3tjRg70Dtkp1U0iyKDNfUblyb3BxJJOyIArHdRqAa2xA/LFkm4JnzBtOX5xlFZJ3RRVFmPuuMCJwHxDJmKUdRls8Rc25psUHncbWxbqwdl2N8kdo6ISkWZFYq7r7It/nxw4zao5eWREqYGLqEvYm9r3t4dcKsvpZ1sskjcqNyq2vv4+/B7VReeClqqY6lOpizdB0Fscz2OL6ONp8yRHYMZCx2Hfc7n78HxZTK1bLOLKGDNZmvuAehxLA8ENXMEA0lgQT3Hv/AI4MooauvleKkheoIvqEfTfxOGjFyeBZSSZXq7KqmndUjKct7Nt0v3/5ODMmrvUc0ZSyLGrXYDo23Tph7PwdVsoNTmOX0bn9WWW5AwP/ANm+aunPoszoanx0Od/jYjFHxSoHdFuynMIDSK0cutFsTt/nxwsz3MoJ6CrMUitqkSNTew6WvcDCmODMcnpDTZpRyxXeyuSCh28RgpKGnrqNlkgCoJbkpsPAXxKaklTMquyrVdGZ66Yy05UbhWkXuA67dN8FZVmD5XGhkRwgYC+qx6G+/lhhXmKEsujQyg9ki2sEWwsTKM1zKjWbL8vkqIwptpZT0PeL38e7GScsDSkksjyHOHly+aeV1YOHC2F2F+hvb7cKmzZ44ZJIo4ZJVcAuFsSfG2IqPIuMTC8RyuojQ/8AiOige+5tiWTh6qVnSWvy6AnqslWt/uvbDeKX03ZUVHOJnq7cybU3QE/w8hhO0bIELKb2Pd1xd5eB6yuIWircsqXHSOKrBP2HCHOOGc+yddeYZXNEif8AFtqQD/3AkYsotISTVCiV00IgUEDpc32wblc8dNNqmV5Yydwptbw/ngUtFclUvcD2uo8xjanflyozdqMsCQD92FatGTD5DT+t6tEjxOdRS4vbwvjVUh1pClhYm9yd/PGnrssLtJpUc0befuw5ouDuI82QVFPlEy6rFWe0Y6dRqOF6t6HclQkep0J7RcW33226YVVL3SQ2tqFwtugxacz4Qz3KYedXZRLGkYJaRSHT42Jt8cVaZw9PvGq6VI7PU9dzh4qmLN2jsHo4+geW/W/ivjMZ6OPoJl31v4r4zHW9kEcurd+N85Bvb1ue9hf/AIhwSjK1SSrdkdMQVChuOs5B/wDNz7/WHBlPEQ5Nza+xsbHEeb2K8eglJ46WFpbXd+i32xYuD+C48zpmz7PZORlcV3CEkc0Dcm/cv8cV3h7K24h4npMsBIjZ7ykdyDdvux1njDQYaLIIE0QuNTBRsFWwVft/hhIpJOTNJ5pFWr87rs1RqTKYDQ5VEQqRQELrB/WYjx8MVGpyx6apdJH1Bd7L0uRfuxdadViqJIUDRJThSFuTq23vbzxWamnlrKiZBKobWdW9tPj8O7HP3blkdKiqV9OygSR6jp6Nbpi8+jz0i11HmMeT53UNPSTEJHNIbtCx6XPevv6YqdRIWBTWxGsFrm5Nv44jSlWoqJJIkbUouw2GLxlQJRtlzSJYq+emnuzLWSAFtrWY2sQb2xFnMMVLJEwlEktzcjZgD3Y89Rlki9dknaRgqyMxPaY7XwlqBWVuZQ0VONM88wiRb33JtiCXaWAydItfDXD6ZkJq6rm5OXQNeWS/t+Q/z34dDMJcxgkgysCgoUBAijGlm82bzxPxMlPkuU5ZkMJ5cCjmSsNrhe8+8kn4Yri1U1NDWSopWNIiBotckna5xaU1xvqkTUXLJlfw7TRQmaSdC1tTbgkX/wAnFZeepyeqabK6loJFO7ROQT+eD6eOSvnamnrkihOlirNubbWBAtffD3KuGcqqteirL6SxNx7XXbcb+/ywPJkdwpDLgv0ix53ImScQJGKqTsxylRomPgR3N/HFgq8sTIpBNTgijklBdSb6D+WOMcW5LHl1RG8UpUntKQfZscdf4B4gTjLg5fXLSTxg09UD+uQPa+IsfffF1UkS0LM9jhrEnnQIpKAAldJv038umKBkVVVZVxpl0iXjU1aRvY+0rNpI+/DrMqmros4q8uLMRHKIgW8Bbcn78VrMOdTcV0QNQJCtZEdv/eMQ47UqKSWDrfpQeVeEDHHIU5s6I2k2uNyR92OUZfROybaGN72O1x346v6S7/oOlsur+lKdO+50ttih0UPrrtKKZ1ikk09kGyXtfDc0s0aC/JTq6lMRMytYBtjbcb92HXDnpLzjIZlhqpGzCgI0vBMbkD+yT027umA60xQRyq1K9rlV5hIsb9ffiuzqL7d+DBhksHWuIODMs4kyUcScJBe2mp6ZRs1uoA/VYeHTHNqiIxuthdiuphbob9MW70NcRPQcQSZJK16evBZB/VkUX+8A/YME+ljh9MszRMwpxogrASVUbK49r7ev24eStWicX8YT6Jcky+pFbn+YBH9RYLHzPZjsNRf3gfzwPxP6UcwzSrNNktR6hRglRMBd5PA37h7t8KeB84gpstzrIquoFNDmdMwink2VZQtrH3g/diuKRAC2lTdgSCL4DlSpBUb2HR8W8QUdQksebVZYjtCSQure8G4IwVxjl0ByzLc+o4EggzaFneJRtHKpswXyPUD34h4e4Zq+L85FHSJy4EN557dmJfz8Bi0elx6LLaLKOHaKwWihZiL3Kgiwv5mxODBN7BJr4OfRz9BMu+t/FfGYz0c/QTLvrfxXxmLPYi0csrZOVxvnDXt/S5/xDgync9q7sLXNj34DrbHjbOr2t61P1/5hwXTI8kllGrb9UbDEeb2KQ0XD0QQrLxbVzEbxUhI95ZRf+P246DmaxrxFJVTuBFBTjsnzvjm3onqhRceTU0m3rNM6LfxBDfyOLf6QUqY8ypmQnk1ChbDvYH8jgN/+YF7AlPqp+ZUyOhPPJeJWGq1tj1tffFezWphqKqomVWh9pVBIBsNu7vwRLGtQqKzyuz9m4QBtRYjr3i4xV84DBm069cZOx27ze/n0xyRVssDLR1mYVcpo6eae27cqMtpHnbBC0OYrJpNDVBj1vEwJ+7CiCrzCimMlPU1EDuBcxOUJHwx0H0PcT5vmHEtVllfWz1MBpTKomcuVYMo2J8mx1RingSUqNcsgqqfKpZKinqIhbSC8ZUfbhbweoqvSbl3MN9Jd7E36IbYs3pIzGt/TgoI3fkCJCUv2SSTv/DFF4ZzJcr9ImVVE50RmYIxPQagV/nhYRUZ0LK2rOmceQs2cxPrZB6tYEC9u0f8ADCSko42oZZZ5W0NEqve/bJJPTri28e0d6SmzJelMxR9/1W7/AIED7cVJmkelidog6RuoNulrN392JcyamUg/yJTGlO5giUySPftEW0At3jpe2C8vSWFmKyyzNYjoFt4d98NostR5PWKcA6ZNowCWItuB93Xww1y7JogSZQhZyDa5F9/49cSux2UzjCnR5DErmV40u+3sE+BGxxN6EMweDP8AMcsJPLng5o96tb+DfdhnxXRwSNKyqiWGnSRYE+6+F3ooy/RxxPLGpCw0Thj5llt/A46uHZGeib0mwGn4onqlm0kpGwT+ttY/wxRDUmbPqF9r+tRm/wD1DFq9IczZlxbXSKpMCMIlbqLoov8AeTinpEEzqhFrEVUd9/7Qw2Owf+DuXpNBfI6RBruaoWCmx9lsVbJada4cyB1Roogzj2QWA79+uLb6RkV8lpgxZT6wCpXrfS2KYEkiQT00DQI0bc3S1xcAd3diXP7Bh6lKzad5pSZZC51tc+eFB06Nva1bnywbXc5Oy4C8xtdgdhgBmLOz9b9cPHQGMeEZWp+N8mkQ7muiW/kWAP3HHZ/S1TJPweJCLvFUoVPvuP5449wTSNWcdZPGt+zVpIR5KdR/hjrHpfzEU/D1LRg9uoqAxt/VUH+ZGLL1ZL6ceemKaibeyCLHpfBnD3D9bxVnMeW0h0rbVLKRcRpfcnA81S0lFMyrp7a7L0tvjofoprafKeD8+zmWMtJBIWKjqVVAVHxJOJQjbyUbpFkzLMMk9F/DKUtJEHqGHzUX68723dj4f6DHCc0zOqzevqcwrJC8892Zvy8sGZ5m9bn2YzZlWyF5JegHRB3KPIYVgqwa6E9k7X8sUcrYqWLOyejj6B5d9b+K+Mxno4+geXfW/ivjMVexEcxqEeTjjOlRdRNTUXH1hw1ypxGGLQd4AYG1vhha8TS8d50FNrVM5P8A9Q4scWVrSRXkbWSRso6bD88c/O/0VhoTVFTU5LnNPmNGmmanlEiEd+/Q/wAMdmqjScecJRVlA6mUWkjB6pIBuh+8fYcc6rspSQHbUQbkd4/wwsyXPs24OzZmoyGhYXmgb2HH8j54XjmmurFkqY9qM0kbl0UqMrU/YKnZg1z/AAxXq2VZIjGqh5S5Nz1I3ti71GccI8aRJNPVfobNCPal2Dbd56MPsOE1ZwDnskgajNPXQDdJqeVf4HCvjadodTKPOJHLSFANO3u8sWf0LL/t7PfqKF9v+pMbf9nXFMqshoViVvaeaVVH8cWPgrJcg9H9ZUZhnHEtA9fNFyuXHKCI1uCR4k7DuxbjTTyLNpknHGk8YSKwLf0ZSR1tsbG2ObcTUJSrLxIwsF7Q7jjo2fZjkvEXECVuWVQq25GlgEKhdN7G563vhdV5UmaU1QqQkaSPZN7b9+ISlXINX5LrwXxDScccJGCqs1RGnIq4yd72sG+Nr+/ClaSbIZJcurANLv8ANy29tR0P37453RtmnCud/pDLJOW8ZsykEq696sPA46plXGWQcV5etPmgWjqCbaJWsNXij4u1HkWSeUTU6U8NmQqja7na+1rYmNbSy6oyQjX2AN/O+2AqvhLNI+3llfFURE3AkOlreRGx+7AXyc4jCsoiiiVmuWaUWAt78S8VMbsIeJ68srKgAuBpPXuw44QhbhPhSbNaqPTX5kQIIiO0QL6bj4lvdbHsGV5Zl8vPrZ480qo/ZpoP92p/tN34HzGqqs1zB55+0yDTGo9lAQNgPDD+isXZTJHKq8pkWS5JkLi4kc9T78IQxfO6O5F/WY7W/wDcMX3MY6VssRLoZALstgACcIuH+E81zriGgqoqRxQJUq8tSV0oFVrkAn3W2xPjdsq3+Tq/pBDfoikdXKFKtTcC59lsUqlzGKn9Y5dUGkbUW1rZF6Y6LxDSQ51l3q0FdBFPHIsiFnBFx3G3vOObzcI8VRs6mkWoTcaopVZSOvTDc0G3aFhKlRSc5JE5YMGDM26ez17sJ11ar+B7sX7NOE+IauZDLlAhjUWLSPHGo8Te+I6LIuGcjtU8QZvBXyKbigy88zUfBmH+GDFOjWOPRHw4tGtTxbmYEEKxslM0uw0/rP7trfbiucccTnibPTKupKaM8qC/el/a956/ZjbiXjyt4kVKCCAUOWINK0sRtcd2o99vAbe/CJoyTYDS3Xs7n7MNKWKQIoxqdJadVWVXLuU02sRa1j4b4N4X4hfhqrqqauiNXllbHyauBTuV6XXzFz9uAD82CxUEAjcbWxZ+C+BZeMqaoqnrvVaWKTR2U1FmsCQLnYWIwsbvAXVZKhVGnWecUzu1PrIjMigMVvsT4HAJNy2nbY4sPFvDE/CucPQTyrKpQPHIBbWpv3d24OK6ylNRLfq3+7BSpgvB2b0cfQPLvrfxXxmM9HH0Ey7638V8ZjoeyaOaswTjfPib71E42/5uLDR0rVcckSyAuWVlZjsotfrivMIzxzngkbSDUzj/AO7h9E0TUGqeoMYj1BFSw8hjm5/ctx+o1onoxULCHAkETjXqNlNutjgSeOllqngCgqym7oL9ruufdvt44QUzyNKQAWYmwueuNxWOKdlK9skklAbn/NsR65HaIcwy7lzgc5dJHvtt34XwNPHOeQxjJ2srEYbBf6PJMkLSaQSTq9kW7xgBYvWpAQAdIA2xRMDRpKaqrhZZ52vfcFmJtgJcvbniwt4kD2fM4ZqTC3M0MADe3ccCzS3cgKVsepOGTA0iw5UEWaMQvEQqWYm9rm+LCudao2IiQEAqulSABf78VDKKlF5vNC6NNjcbnDkKkVPGYCH129kX04jJZHvA05tFUxussOltIOoeffvgWrymnaHVENXas1/DGkhl7Whr2C7eePZ3eGRZB2wQCQp2XBjJpYEcbIQJcnROVmD0wZiSkbEfzxtHUTV91eumnDEhQ7lr267YArZpJp4ZmCG0h1Ej3bHywRRVzxwzRxokQY2AXv2thnKRlFUN45SY1UMVBNu4DY264IssbtUNUkjpot/DCWHn8tgGbXq2AHd34PMYaW8kxfXH7F9sTbbClgHzilPqRIZizEFPPyxU5w0oMLzOFB2Uk2GLjWJE8ZiuSwW4DHp8MV6sM4qGMtPG+obSHvt34aDoyVor9PCySG+yA2LDfBimaJi0TN83Hcg3F9x/hjeMdq9whLn3dMS1QTlTkK8g1Kqtvtt34o3kyWBRUNLUSM0khO+ysScRpIdIUjfcgrgxtSNIeyCWsCBe+InXlDRc/G3XBsREEStr7WojywbHOhdbSMh3uW3GNokCRheyC39q4OD6WCGOJppBGXAvGJNxfwsMLJhiLWlLxiIg6QLnuw74O49zHg7n00FNHVU0zBzHKSpVrWuCPIDCqSJkUM62DEnbEDw2IAvdj4XGCnWjVYx4j4iqeKKx8wrGVJD2VRfZRR0A+/7cIZghT2yWC3uR5YOePshS4Vem++3+uNZY1MUhZV2WwPQjbBTyrNWGdY9HH0Ey7638V8Zj30c7cCZd9b+K+Mx0vZFaOZOQvHeckxCT+lz7H/m4PleR5DrjWNJNSjQL7+W+Ai0KceZ0Z20qaqe3v5hw4iq8uRYwsCyW1XZyWtfwGOfm9ykNCSnlaKQXTtEmxODTDpiE0dw4U7XO/wDhbAryQNWWIuhe/ZFrD4YLWuiXWgGpf1iXJJAv9m2Jse8HtIglEnaPbUgopvsRbfEdXRmkkQwSsyyLqGnffvF8TJPHHGCiHstcLfaxt18f8cS1tcxpwCLGJwyMFGxPXC/QvQPUUshgMjK4YAagfP8Ahhf6qzkxqo5hA09oAf64LXNpzzI1qGOtzcsARgB5HiqwzSMoU3B88PGwN2g2jaaDmEWcqehHsnxw+pmZ6aIkpEQt7r1PwxWIqx6e5Rm1NYEjwwwpM8SEHmIXAB7Jwsk2FPBYDU1BgtoBuwue/AdVU8uQxkEsF332OFtRnC8sKhAsdVg2AZ68NIj33KG4LYCizXgZyTGQpGI1a7XJvuLYmMJenMgKr29IsfAYrz1s0Myur9Otjtgg5opDbC2o9kNh+oE8Fjp0lekWSORVKqxc6uo6YHNVyRIdTliu4v3dcJ6fMBMjbmNb27zbzxtOzPezEACzb+1hOuQrQRDXPPrCMyt7RN+7ywLWTyrOBK7OundSfHE1CwFPJytF2sACLld/HC/NKh+ZpLm3ZvYWvth0smTwaJUy+sBU0gLcgn7cMVEkyS8xZVJ7QCJs58/vwqQKst2YqD4b2ODqiqEUUSieTSy9xF+v3YMkLFgau7CYhAlgSNI774gUyBN3YL13OPWsuvRcqCe0TiBJSQBr+3uwaEWwoyjkAEvzb3vfs292JoTNICkOsk37N+oAucAc3URcCwHdtfG3rLJGVVrb3uOuM0FPIbNzdSXIU38saLr5Tu9mLHTqP6vfgQSsxB3Bve/hiRY5X0WuSd8Cgp5J1jV4JSzgNGBoBNr772xBK11YhNlUgk7741fUo3J3Fh340ZgYHBY6rbC3lgpZNeGdj9HH0Dy7638V8ZjPRx9A8t+t/FfGY6XsktHMKqFpuOM5CAEirnO5t/xCMGNSzxwXLqF1XO+5GA6gO3HGdKkRkJqajYX2+cO+2JpiYlUqzMGXtgbfDEeb3KQ9Sakl9XqlmVITboJUDrv5Hrix1NDlOZtmU8wSOKOpWOkaiiUXjJa9wLA9Bud8VBawXRCgIS/Xu8r4eUVcrUzamdCEYnSRbbpiLbQ1WhhWUWQUlBVinSHnrNKqmaZgVS/ZsNW5t5HC+kzWOnySsWSKkeRUDU/OgRmZtYDWuLna+FtfUmSZ3eQEd3nt4YXVlW7Kobaw0ra2Mss1YLXLTcFzctKdo1k5pV2MjoB80xububgvp3AFrG+IKDL+HVjY1z0s9UtMhsaoiMyl3uLhgPZCdD8MVYNaNWFrg9cERIpca2t2h3dDhtA64HmT09NS5y3rKUjpyWZOY66AT0sWBB8r4MzGnyaPNJOdQ0s4ai5iBHMYEoDdkcshTfbuwrIp45JAR7VgGPlgSoqG0LELWubeWBbMkqGVRFkJyz1gQUiP6oX1+tvzVnvsmi9rdO7pgqtoeEJ62jhpABDNJLFLMJXBgUWCvZmOr7gQel8VmMIYyJCTdgB4EY9d/mR36RbpvhjKNoNpaSifO2NVAsVO6OYoppmVdQU6AXvfc2v0w0lpeE6ajnqKiGB6rkJop4KmSVBJqcEXDg20hL7m1+mKxPqZlKG42JLYJpaV6iEsihDZt16tt0xmZRsP4YfL5JKlMypoWpypZC8jroYK2ldjc72G+C6yLh5KESGWVKg0cjmIf7sS3bSC2q99htY4r1LHIomARiBve/cL92Np5BLLZma2kWOA1kKRYM5TIoZ0GVtD6vvZopi7E91wXNh57YIr5clfhtkZaFJRRppKtG0jSC1+7Xc7+WKzHS8pw7Mu53076RiGuCGewc6Qt+uD9AkPM3puH4nn9WFGkarNyWirHkd7JeMspJtvb8sF5rDwxFURKqo1CsTtqhqdUha21gWPfuLgX6YqihQjC3aFgPP34LIHqyPqBXoOz1wWBRyM3PDNJNNCEhr19SEqzNLJGWluOzYEWNjuPLBGU0PB8spFY8KKyQXZqkgISl5Ntak2b39LWxUSpcs5UWvbGoRWHngi1kb1kuT/AKEhFPRQisMro8gmkJCrps2km3aue7uw3yh+F6rKaeLMuVT1UgakkktblqLuJj57qn24qOhQw03OPGCgDx88Y1ZLUsfCdWFqHlenllFQ/IjHYUjVywx1Ar+rsAb/ABxLWU2SRZfPJTLTJKsUXq0kdWzySMbagyE2GxbuHTFTAAX2tyOmCY1lcwtpuLEL54VjRRrIh2u3XoD3jEDr2HPfY4ldmRy2m2+Ip07BK3tbqcGO0GsM7L6OPoHlv1v4r4zGejf6BZb9b+K+Mx0PZJHL6qYxccZ0QCQaqcEA225hwXriMBGjc9CdsLczYrxtnJHX1yf8Q4kFQwjsF3PfiXKv0Ug8EiFQoGlbXs1xfDWOup6elaGWEBFQ2sNyx7+viMKqZYpY53clSi3UAdTfpfEkiTU4ieaGVUmAePmJbmL4jxGItDJ4LRkef5dQZWyVjzrzKpZGMLFWCBSOo6722wsqc1ymagRebCs3rDyTKaQEyKZSwAYrcdkjv7rYQ1E8jKNEd7HY2uML5ZpJGLFTqJ3su+CkK6ovfr2Utmz1RkpzSclxEpo1HLOpSL9jfbpscbw1mXyvWU8SRGKepj5EvqkepYyW172uOosPLuxSIKtoVKyBgHWxuD0wdQVY5y3VmUEE32xmmFJUXqZcobNTPFTiArTNHaWJSA2pSrWswvpuL27r9+FmZ0GV5hJqhnSmKVDuE5Nuap0WG2w3DfbgeprHkQmNQEewPfp9+Fb1qxooIZlOxOjC5MkqHtTVZGuWVkC8uKQyTaLU6lt2JTfSbC1uhFsFUs/DgaWqahVI2q1cFhzNUdnFgtttyptv92KdDUxK7J4sCSVuB4XwfHNGIY7C6OWNrbXvg5CkqHHreVIKhpKujWSSWMxucuVwIxq1JbSBe5G9hfEOT5jl8WeJOtIi0LVBBjeMOdF/A336dMJqqB1eFYwFLnq3Q4nemaCImKUaTuT0scY0aLTl2ZZPGIZJaGN57u00ixhAgOyjSBY9Om2FnENVl88MENOYxIEjEkQpApLaRc69Pjfa5vfCWnM3aIYLf2RYm354YV0WYZjdaajqKyoKKSYUJIA77AY2QJKxj+kcvjySGCnzOakMNLLHJS8jUJWYta99v1gLnphbDVcMFqGIIxmoXVpJJYAVqAfbvYkmxta46DvxXqt56WtaKojmjkQ6HVwQwPeCD34inSMMJBqADWYHvGGo2LLmc0yJHkK8gSyU6pHI1IpQSBzfYR79kjfSPfhVRZnR5bLVSVUQnXQ3LAjXSzllIIBUgbX6jbC6OqRYpAbnwBF7YHqpYTCAjsSDuCPO+BRklY8OcZRPk3zgpYpWpp1lhFCC7zNr0FXA7IF06WtbA2e5rk9XlQjoKWOORZxZuUqnQFtsVUHcncMSdhvvivRvGQQ1wNzsMaKw0FbNfvFsPQv0slBnuXomWwV9NSskVQfWilKhLRALp7QFyb6v54myrNOGo1XXSLTMIZlPOUTWcshU3KHuD9xthDQ5JmmZxmShy6qqVQ6WMMJYA/DAU0UkMzQyxtHIhKujCxUjaxxqA9h71CCuqHDRSqxazpFoDe5bC2Jad9RQBtzsu9gCcK1YKtrHcWwbBNF6syFBrOwa+4wskPB5J6qJAQL2JW536YClPzLgtci/8MbFJHICKenUnrjSUWR9QJ7J64y2g/Gdh9G/0Cy3638V8ZjPRv8AQPLfrfxXxmOl7Io5Pmv00zjcgeuT3t/zDjZgoTYb4lrYVk42zrUxXTVTnYdfnDjdWRLiVbkHa2J8vsPDRpS0/Nmj1IxS41BdiRtcDw2xaJuKoXmD1GUKPVy4iMMzXVWQoV7Vx00kWtYjzwj013qizxpKICwi1qm2oi4W/iRjWKhzSSSaGLLZnkDmIrp3DAXIN+8AE4jsOA35QSU9OvqMdVFDHSPTAGftFm1EPsANtWNF4kL0QpTl8TkUfqxmI+dJvctq8PL78KaqnqaKdaSrp5YJNiqNsSSNj7sGVmRZpAW0xRTMsywulNMsjJITYKQDcEkEYIMDGv4vEmZPX09JKryRNFyp3V4luyknSR3gEHGRcQVFRUzPR08tJDPTxU8ccdQdKMuntfYhHuPXCE5XnRpEqP0ZMYpCAkmn2rmw+07YMhyXP4aiOmbLJ1kIMipo/VBAJ+0j7RjNBVFvXianWKMzw1cNmWwgmA1WRU323HZv8ceJmcVZQy6ZJqYzwxwCNZSttAQFtvHTin1cOdxVSUrUdSkryiJFKG5e1wB52IOPf0XxEKaApQVF5zePs313Fxb4C+B1YV1GGfS1MyQ0TEcuC6lwwvOb2VibbkLZd79PPDIZ6kmXC8VSGFPHByzUgRDRp7QW3U6PvxVhknEkszxtltU7oFdhboGvY/Eg/ZgqGhziny9ayaiqFh035pUkWuR9mDTMqoY5xxEmZStVyB4pFl1RxAsdAv4kny6YJn4mkeWaoaBahXpI4FjqWLqCNF2I89N9u84rSZbmFfTxS0tOZg8rRKFNyWA1EW92D4cjz270/wCjKoMhGsBLlbjYfccbqFVY+i4qjq6KsX1eSnaQxkGmkC6NMaobX7rrf44UZbxBJQNO1UHnE0aoVXQw2a+6urA4W0c8pSs5KM3JiMklyBpUEAnz3IxC9JnM1Q9NFQTmVXEbR8s3V2BIFvEgH7DjUzYLJHxNAtTJVR5VTyL66lSEmtdQFAsvSxJQnYWxnyxp6mnioUo1VuWtnedgARLzCCD2dxte18V88PZ+8rw/omqMiIpI0EkBr2+2x+zAX6Azp4UqBltRy2OhW0Hc6tNh/wBW2GrAuLLrLxJQzwyLKKyVJJJC3MnDMokQpZNtgL3wJLxPRR0Ro4aavgEawoHiqFR20a9ibWsdf3Yrc+V5rl8oWqy+eEhC/aQjYdT7hfGVeU5xRp/SMunivqa7KRsoufsG+BRsWE02dR0uf1le8MkS1SyKFpn0tFr3upt3YPq+NS9DNT0cM6SukKLUSTnmHQGBJK2uTqHW42wjGV5jVULV8VFNJTIDqlC9kW67+WPMvyStzKB54DBHGjiMtNMsY1EXAGoi/Q4b4K6s2yrMGo5KlmV2E9NJDs1rFhbV8MN4uI6OCKOX1GdqpaWKla8i6LI6vqAte502+OFK5LmqQyVK0UrQQsyvMgulwbHcbHE8nDueJIkT5VVK8gOlTGbtbc/ZgGxY0reNYq12Y5cULLIpHOLglnRge1e1glrDbvxBm2fQ55EyNRR0sklSZmmT9cWIUFRtfe1x1thU3D+ckzf/AKZU/Mf73sHs7X3+G+JX4ez1HhLZVUKZjaPsW17E7eOwP2YDQY0Qn5ssrgXZdieo3xo7SCFxckFDjasgqqOpaKvp5I5lAJVxZrY0NzSO9+qk+7GW0N8Z170cfQPLfrfxXxmM9HH0Dy3638V8ZjoeySOV5iT8ts4sbXrJxv8A8w4kYKpGvr3741rJEj45zhpI+YBVz9nxPMOJXk16dMYWwII3O+J8vsUhoZ02fVMeXLRrBTGmiUAqUuzNq1atXW9wNum1sE/KWtamfnJHUqWlPbUh9LKVIJBuQAxt34SwziGNAi3cOSb9MSRzh1ZdCairMd+7wxGh1FAuY1r1UtMyU6wR0iBIokuVCgk9SSTuT1OHUPEEsvNrKLL6SnlarjqqgqXYylWLb6mNhc3sLYTVkoRjpiAA2NvdjXLKxIy8bQqY32IGxv78H4BJWMF4nqoIoadKWItDoKszu26uHFgTYbju8TjejzumlmKNlMCwzqySxB3+c1MrE6i1xugwnrRoqy0YKqd1HhiOnnK1ClT0Pfvg1aAktFnq8yrpErZqCOOKKoiSERve8WhNAZCd9Wm638zhe/FNStTR1PqMYqqOIRRSlmI0iPR7JNulu7qMAy5tUooUyqV7Vl62v34CkqGmdS7XAGwxkmakPV4rrqimninooZYaiOON1DNGOxq6BSLX1kkDHsmcr6ksYpIY5BR+qiYM5blhr6bE28r2wqNRHU1KhYlhS99CkkDx64NlpDJSc0Kw0re+npucZhjFAyZi65WlG8a6UqfWA+9w1rW92GWV8Xz0dbUzmljkaeo9YZS7Bb9bEXsRiv1TSqVQnZegxtqWHeNA1hYnffbBo30Ko6wQw11lUSVURiIsdlJDEj/+Iwwk46zPU3OhhmU1HOGsEMBpZdGoG5Xtm3hhArlo2uliDe+NJ0JmKx2ZTbcf44ahayWCm4wqcvgEdFltJFF83eNw0oYIXNjqJ66zuN9hbEHyvnljoUloo3koZebDI8j31cwvci9juxGFLSxmmVCvzl9j5YHCkybi1z1xqBWSwtn80/Mpqehhp4pubrVWZiWksGN2Pgot3YKr+K6qpqis1BC+ppuZGJHIbWulgDfbbwxWpAyi/wCsNvfiJH33vqHjjUb7Q6kz4TZOcsXLYlgV2eICV+wTbz33HfjMl4glyWCWNKYycxg+oVMsRFu7sML/ABwpQ3U7YxSAVJuVwHo1ZHtRxNLWULU89HEQZ3nVldl0szaugO9j44mn4hq6aqariyyGkmqRI7MS0mrmAXNmJHwthCrqIrcvcb3339+N45HQsCoYvtdhfAaMlka1XFU1VFVQVVFFIlS4cgOyBTpVQAB3AKNsRUeeTxzULNArGgp3gjAZl1BmZtyD/bOFUwJINhviRzCgjEZkDle3qAsD5fC2AwxSJM6zOXNK/wBakhSFtCppW5uALXN+/AxLCjcCxuu/iMbc6NtIkRFCoU1AE3O+/XribMVoIUEeX1MlQvKBkeSPR2rbgC529+Cto3w656NzfgLLfrfxXxmPPRt9Ast+t/FfGYu9kzlOaTxQcZ50ZW0g1c4B8+YcbJmVLqDyVKEgdNJ3wv4o+lmb/wDzpv8A8zjeSjoqfIKGvaOSSWonljccywAQLa23Xtfdgz408sKlQWtfSifU1Sui9zYbj4YY5Tm+V07SPNPAewQAy99+7CWbIOdVUC0E2uHMYjJCZeyVIJDKbeBUi/ft06YW1VFJSCFnKsk6cyNlOxFyP4gj4YXxR/ofIx7UVtFKzOKmM3JJFjgBa2Fb2cbHbCrDXiTLqbKsyjp6bWUalgmJdrm7xq57v7VsHxJYN3YRLmUBRXWReYliNr4DiqVZyWmVd74gmy96eGGWSWMCeHmoATcjUV8OtwcSwZLVTzLTq0YqXTWkDNZ2Fri3dcjcC9zjeNG7kgqKYk6pe49Bjf1ikIjUSLZR7VrEnAZyyp/Rv6QUB4A5jfSbmM92od1+4+Rxn6MnJnZSjRU6qZJQTpF+gv4nw8j4YzgjdwgVMKNcSDzA8MMZs/vSCBHQKEt1JPU4TJlskvPMc0LiCHnMQ36twLDzuRtiSmyepqZoYA0cc1QLwxyNpL36eQv3X6/HA8aN3ZKa2N11NINR2tjQ1SEW1rbzwA6MjlGBVlNiD3HDKbJjHw/DmayamMuieP8A8IMLxn/qCt9g8cHokbuzQVMJj0M1he+2NXniaTSGsAdmwBhjT5fCuTvmlU7aDLyYYk6yMACxJ7gAR774PRA7M1LxBLmUHfuON6aakDBpWNwdh3WwPVClMcL08UsbEHWJG1C99rGwxPFkdbLm8GVFVSpqCgjDNsdYBXf4jB6I3b6GVVZSzDVDJHGrOTyrHsC+wv32wLJNAVGmQXuL+eIJMsli9VZ5IliqgTHKW7NgxU37xYg4yTLpI8vFcZI+U0piTc3cgXJAPUDb7RgeNf03b6SCZbErILgX8MYJIguoOtwenjiGqoaiiEJnTSJ4hKhve6n/AEwblNBS19LXRuZBWRQGanAI0uF3cEW66bke7B8caB2IjUKWHbxL6zT6FswG+9ziAwQrl0bFHNTLIdG+2gbdLbknz7jj39FVIr5qFgqTQq7OCdrKCx3HXYHGfFH+mU2eyTx3ADg27xjVKhVfUXGI6WgkqzNy2ReTEZW1G2wIG324niyaqnqaWCPQfWzaJ9XZY94v3WwPFH+m7shMsW5LdfDG/rMYgZNiSpG4xFHQSTSKkLpISrOdJPZCgk328BfEMsXKYDWr3AN1wfHH+h7vR3T0bfQLLfrfxXxmM9G30Cy3638V8ZhXsBxzij6V5v8A/Om//M42OYUE2QUmXzJULLTTSSF00lWD6dt+ns/fjvEvDmRTyvNNkuXySSMWd3pUJYnckkjc40+S/D37Cy390j/LFLtAo4dT8QJFmeXzGnZKXL0KRRI123uSST3lmJxBV5lTZjNSz1kUheILHMIyFEiLsCP6rW67Wvv447x8l+Hv2Flv7pH+WM+S/D37By390j/LAwaj50bTrJUELfYE72w9zbNMozWrWqkirA6UsUKoCoBZIwgJPgbA47d8l+Hv2Dlv7pH+WM+S/D37By390j/LBZjhNRmVNPQU8A9ZVoaTkFQV0s2tmv7t/uxs+c00lbTZoYJFrYOXcKQI5GQAK3iOguO/yx3T5L8PfsHLf3SP8sZ8l+Hv2Dlv7pH+WAajgNNmclHKtRCbysW5yOoKSKf1SO8H/TE/6Xi5NfSCmMdJWsjhA+po2S+mxPUdph8cd3+S/D37By390j/LGfJfh79g5b+6R/lgBo4FTVtLSpWIiTET0vJW5HtalJJ8uydsTyZnSVRpaiohlFVTIkZEZAWUILKSeqmwANr367Y7t8l+Hv2Dlv7pH+WM+S/D37By390j/LGNR88yziqrHnqL/OyF5Cvmbm2GyZ9GZMwp5uc9BVQmOOLYFCLGM/8ATb7CfHHcPkvw9+wct/dI/wAsZ8l+Hv2Dlv7pH+WCCj54mNOYYRCkiyhTzizAhjc207bC1vjgykzOH9FPldbEzwGXnRSRntxPax67EEAXG3Qb4738l+Hv2Dlv7pH+WM+S/D37By390j/LGCcMlzOgkpcsoyk7wUTOzlrXcsQbAdw28cTUXEMUOYZRXVMTvLl02ptAA1oG1Ae+5b4EeGO2/Jfh79g5b+6R/ljPkvw9+wst/dI/ywQUcIrMxpcy9UaqEqPBaKQxgWeMd4F7BrfA9et7yV2Y0GYTo0gqI4ImWOGBAumKEdRe+7H7ySTjufyX4e/YOW/ukf5Yz5L8PfsLLf3SP8sbBqOEzZwk0EN4QZqeoMkWpAU0HcqR37jp03ONYs7nhzenzOKKnhlgZWVIolRDbuIGxv0OO8fJjh/9hZb+6R/ljPkxw/8AsLLf3SP8sHAKOEzZjTzZs9UkLRQrf1eLZuX/AFQb9bdcEDOKVqiCokhkEoo3p5ygHaJVkVgP/aVv7vPHb/kxw/8AsLLf3SP8sZ8mOH/2Flv7pH+WNgFHCqWroKYzhfWGE1K0RJVb6yQel+m3vxLQZ3BRVWXWhkNPRTNMxuNcjEC58B7I2x2/5McP/sLLf3SP8sZ8mOH/ANhZb+6R/ljBo4P6/GJ6eUVVWJIVYCVQFZNyRbfz3378Q5rXLmFYagRhWKKHIULrYAAtYbAnyx375McP/sLLf3SP8sZ8mOHv2Flv7pH+WNZqFfo2+gWW/W/ivjMWOmpaeip1p6WCKCFL6Y4kCqtzc2A26nGYk9jn/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74" name="AutoShape 10" descr="data:image/jpeg;base64,/9j/4AAQSkZJRgABAQAAAQABAAD/2wBDAAoHBwgHBgoICAgLCgoLDhgQDg0NDh0VFhEYIx8lJCIfIiEmKzcvJik0KSEiMEExNDk7Pj4+JS5ESUM8SDc9Pjv/2wBDAQoLCw4NDhwQEBw7KCIoOzs7Ozs7Ozs7Ozs7Ozs7Ozs7Ozs7Ozs7Ozs7Ozs7Ozs7Ozs7Ozs7Ozs7Ozs7Ozs7Ozv/wAARCAFaAOMDASIAAhEBAxEB/8QAHAAAAgIDAQEAAAAAAAAAAAAABAUDBgACBwEI/8QAURAAAgECBAMEBQgGBwUHAwUAAQIDBBEABRIhBhMxIkFRYQcUMnGBFiM2g5Ghs9EVQlWUscEkUmJk4fDxJjNDc4IXNFNUY3J0k6OyJYSSwtL/xAAYAQADAQEAAAAAAAAAAAAAAAABAgMABP/EACQRAAICAgIDAQEBAQEBAAAAAAABAhEhMQMSEzJBIlEEQiMz/9oADAMBAAIRAxEAPwCm5lmefVPFebUtPn1dBHFVzBFFS4VQHIAAB2GM08UEgDiSvJ8qmT88RSkDjjO7/wDm5/xDhghMVpElAJBO2/wOJcvJKLpDximrB44eJ5JQnyorhf8AvMn/APrG70vFKsAOKaw+ZqpB/PBEUwD3Yg6d7278SNMDNEGbSt9/A4k+aYeiAOTxQNN+KK0Bu81Uv54zk8T6dXyorgPE1Uv54d1s0CxxQGLRbqyC5IwM0qOqggncgX2Nu7A88w9EJY5OJpJCnynrhbv9ak/PEsicTxgs3FFdpt19Zl/PB9NSuZ9aoWDEj2bgYIqYmm0xxglin6o8MF80jKKK81XxIrEfKav26n1qX88E24n5Ky/Kiusf7zLt9+JJYmFYQVYG/eL4bA6I4433G3VbDBfLIKhESMvFCgf7T15J8KmX88eIeKHvbiauFvGql/PD2ZedJ2R3E3O2BXpwL2YG4ucKuaRusRYx4nUG/FFcLf3qXf78R8/iW5A4mrjb+9yb/fhkXjgljaaMTRg3aNiRf39+G2Ux0VZkuZZhLldMDTmOOEB5AC7E3/W8AcOuSTBSK1figqD8pq796k/PEqw8VMPpNXA//Kl/PDGtniWIBaKKF1bdomY6hYbWJPn9uHOdxyNmWllbRTxJBrI6sqjVv3nVfAfLOrRlGJV2puLUAY8SVpB/vcv54gduKUI/2lrjcX/71J+eHs6yaT2HKJa5FzYeZwBIVEgLKdPvxlzTCoxsBSTidnCniWuH/wC6k/PGF+KQCflHXbf3uX88HBIgdRB2G+MS5BGo2butg+aRlCIAs3FDA/7Q14t/e5N/vxtHJxQ4uOIq4C9t6qT88GyRsrbE2Hcdsex652CAaRq7hvgeeZlxqyCROKEKqvEtXIxF7LVyG334j5nEm4PE1ZcGxHrUl/44aaI1lEZ1AAXs21/yxDHyg7tyWIA79/jgeeZvHGwBpuJA1vlJW2va/rUn541qpuJqZgrcRVxJtt61J3/HB7uodV2sCCRbrj2up2EjGW/YQEBkIvvjeedm8cRUK3iU6v8AaKu7JA/71Jv9+N3qeJUpnmHElc3LBZl9Zl2HvvbBcMEYYsSjhhYA9Qdu7xxpXx6aCbQhJMZLEXt/nbGXPJsDgkdJ4Bqqis4LoKiqnknmfmapJXLM1pGAuTv0GMxH6OfoJl31v4r4zHS9kkcxmBPHGdkd1XN+IcH6CygAEnfu/niKDR8t8/Dmympm7v8A1ThvLEklQFEoF03Ci4G3THPzv9lYeoBFG4le8ZNrXBFsbmJiVIsbHriRaf5x21r3dk3viPlu1RoPRWtscQsPwJrY2YRlVvbYhTa23+GIpYHSBewyk+d8NZX5VGkJdQpOqw92Bpoad5lihmYhrEsRhVIITk9zlk6BnOkhuw4A+/C7TUU8iC0qBgSLLc292CKOgkOYCMtzItVm7gcPaKikqHqHlI06VTlxgENbvvgN07Mip0sE1XXCJHXmsf1zp7vPDujyxJoF57aywuLHwNjg2FFo01fo+CZ9Quxj367fdhxUZeIVp5mjiSG2/LUgC/Tr34DnegoqlXSxxyqGW4XYANsMTNSwyMjlbEpsEF74c1uWxMwcIXA3bfa3wx7SwRyyJA2pREt+gN/dYYVSMU+opi8vs7b2BXfFijymam4TpoAjXqah6hjpPRQFX+eJ1ypXnBUswW5JBNhh/RUSiIcytdUIsNV974sprqT+lBy/K/Xc+oqeUERmVTKf7ANz9wOG9TLmFVlc8lVrVKupE9PG/RFGq5A7gdQ99sPqnhynXTOZpO0CAyiwx4cjp4oH5s5cKulQ7WsPf4YomkqZryIa2iqaPLaWCFZB61TappAxCsWa4HmQAB39+E5yxiLMhaw6g3xaGybmGNVqRJpI0Dmez7r9MRSZfLArSFG1G63PTricpr4NEqMtKY3KtcKdtxjxqdVJCne2H1ZSkUhlmTV27DbcDC5KbmMbOiC2wY4XtY6AHhlewHTbG0AFNVIZAWXvHS+DnTkyAGxANtuhwNUhJJSykWJ9m+DdmWyKodZXcrc6hsCfZxHSycxzTjtSkNYDa+3iOuPZGS5Qlbr0HjgIurXJYoSd9u7BSwD6byN86OpsfG4wRmk0t43Z3LBbXYi/U+GB0ZdN+cBbbpfxxHOymMBj2vfjUFG8DNJqKq52vvt3YFrRK9NKd9Ij3vfDCk3eyrchLA6txtiCu5q5ZOwN9UYOzDYe7Bi/0jPTOjejr6C5d9b+K+Mxno5+gmXfW/ivjMdz2cy0c3VXbjnPOXa4qZj/APdOHAR9KjRY7r474VQX+XWepY9uqmG3/NOLAtUqwlbIxXoSBqxyf6H+ykPUDhjdnOqA9N26AHE8FNM3SJbMw2YgG3XbG9Exjkco9k0ktc37vDHrtFUaXfVsNJYt0t4DHO2Oa5tEY5gsRABtYar/AH48pKZ5JUJAAX+sbjEtFlsOeVa0kOc0tLVFtMcM+oGTwsbW+HXFki9H+Z0cEk2YZlRwxKLs4Lbfdinjm1gXsgPKaJ6aY1NS6uoUgBQLf4YsOXPDVU7CBURW2K3AJwoWLJERac5vO533jpyB95wRTyZFTIETNpYD01TUxP3g4EeG3kHYexvTwNFy1QnVyy0jbjE9RAZ3LVkfMjuAEQm1x5YQx5HmEkpr6Gro8yjG94G7Q+Hj8cFnO2YpDKvKkR9w/ZYeVsCXG4rJk7GmqmpovWZtEZBA7Iv18cF+tUDSlpFiCqu1gNx54qmd5otNSTzyFQZLKBY2Nj3edsV6tz6JmMclQ9LC17usWrT8Li/24HHLIzRbo80oWqHVBpC3J7OwxtFPE+qQoARsiODsbfZ34ScPcLDOohX0HEyVEOqzKKchlPgwJ2ONMwq8wyvMZcuqoVebqjHYOvcR440+KUVYIu3RduclTRI0oDgISR3Xws1Ry07s9j2TYb2At34jpahoYV5aF2JVb932YnjqWWOWJ4gJCASxF9vdifbsNQszCKKNo59YicLYsg3J8sJlro6KI0EknMDObGTfT336404nzCoSs0MLhugUbDC3J2yDOq6ny+epraOrmbQJOw0bN3C3UXw0ONyDdFiNLFU5cTDdlJLCx64rksDQ1cjJttazDc4vEmUUXDcKQVGYSzXGoKsQBt033wrgaOskkmKBuqjYW8sacejo0XZVJm7bXXSb20kYAEq84IxAA6C1wcWivoFgW0d9TixBF8V2po5oWLPEV0jvFsFMKBZ3jLOfZ28ML3iTSBcqd7nrfw2w+4fyCbiBq0QXUUkDSsbX1H9Vfjv9mFUsQC3679CMVppATtgRB2Nwd7W02+OB3OmQB9rYYRyIknLlB0Ei9upGIapoHlKovZPfbGMjenlIWSZD2UBGnv8AfjWpeNsmnJkKvsqra5YAHe+NaenZqaWUXAVtJIO1jjSulLUcqMuyr2dXd16YMfZG+M6h6OfoJl31v4r4zGejkW4Ey4f838V8ZjteznWjnUdxxxnukNf1mY9kXI+cOHUHq4W7KNZB6n+WERnNNxxnbjr61N7/APenDASsFLFAL3szHrjl/wBC/RSHqGxxFJCi6SNF3JHTDOggizJBFHGquH921sIoaptRUm+qwAXs7jFiyOrWhr+TVRM0ltQI/V8scrQ3wqub00+V5/TyAaWimRwQfAi2O48U3k4ecAX5jJt8ccc4tnWbMy4j09oAH447Jn2o5HHpYKdSbnHbHEHRL6VKi4ejVVaoF5XubEXAGIqvhw1LPYBdrgDcjFkgkVqZUbYqouF7ycb+sRRLzZoAuoEknwGOJTaHo5TPUZrw3mIqaGdoSrbkdGHgR3jHRsqrqDj/ACbnpogzOlAD6T7Ldx81Nj7sU7iKpizB3EMXZ3ttbCDgTNpMh49owzkQ1T+rSjuIbYfYbY6uKXZUxWqLZXzk1LUNWOXJHL84souAB4e/xwkzqh1iVtSMGvotvYX23xffSDlljTZrEFuDyZQe8H2T8N8U5opHpTdSQF2JOITj0nRWOUReivNTkdfn3rGt4Eo/WWVep5Z7r+TY6RVUuU8dZHBXUU6M4GuCdfajbvVh/EY5twxQsWzo6Dqky2ZQPHphXkWc5xwXmSzUql6eQAz0zHsuPHyPnjrjJOKTJPDLylbUZdmSUlTERPE4DRuvZ8iPHGVWdo0jLONTOtlWIglicWOGbKuOMojr6CULMl7H9eJu9WHh/qMU+oWShzB4KylCSRkagUDBh4g+GOXl4uuVoeMr2ZW0gq6aG99bDtbWIxQcwJpM0jlhIV4pA4I7iDfHVKmlaenVoUckreMBx47m3ljnmeZc8FUYnW7XO9uuE4sMZnQuJpnq+I5UVGblUyNGVO1zfrt54quVu9PI0c0oaMXcncjrbY/HDviZ3p85M61DRjkQgqp3bsja3firQ1n9B0PrWRmIN2tcdenXB5cyYYaHc2Y+uO8Yj0BNla27W69OmEWcV2mneMAC97m5vc4ynqJIJGEU5dG6tpN8QRUkmf5tTUEfYeolCGw2UX3PwGBCOQ3g6N6L6Wny3JEWeRRXZmGqljPtGJSFB++/xxUuLcq/RubVNMsdkEmqMBbdg7jfy6fDAuacTnL/AEjU9dTsVoMtZaVFX/wl7Lfbufsxd/SPRvNltNm9EOZYcttIvdGGx+3+OOua7Rx8JRdM5PUMvPOldI8sCTRlpF3FiR7sMZ5bjly05RxuTbAFQ3IYN2la17Yiii0bU+pIJVALdrax6H+eAauVpYnJuBpO3TBEE4MbMxNwbgjbfHs4/oMoZg6kFz0BBsbb9cNH2B/yzqPo5+gmXfW/ivjMZ6OfoJl31v4r4zHY9kFo5o8Jn44zpQwBFVOdza/zhwfLTSmGxkZiOgHTC6aQx8b51be9XMLePzhwc8hVTZyLjcA9Mc3PfcrD1G1Agiy41RvzoGBGpLqR53wXFPPLWl55GDSLcMthe5v9mK/TVbpEyl20Nt49+G9BmAMyQmwCoQDp777XxzSTGWhVxIbVQUF7lgTqNyd8dr4kXXw7Cpvu0fQ44ZxA4atvve4Jtju2fxiXIIFJsNUe97Y6I/8AyZH6JXkajiEjyMZdIvbvHcMLa7MWnZ3Soa+jfTv5bWxLW1mlZQt3sAAukkjbrhK1TTrIy08kYqChI7J3PWxtjgqy6AqqDSHAbsrbSxFjud8UnMCYM6gkiJ1pOrAjuNxi1TySWc1FSZda20ITYeV+7CXJ6Fs641y6iVLq1Suq3cqm5+4Y6uFOxZaO58Z6W4XqC3W6EX8dQxzScFaPVE509D346Dx1WpHl0NApJlqpLhR/VXcn7bYopcrQSF17KyhbkdbD7+uD/of7BDRnCUrCtzFbHehmII+GJKygGYxgLF2j2SR42xnCTRPmuYqCR/QJTe3QbYe0hpXo42WXQb2v33ws5OKRkslBpqnNuDs19ey9vKSM3KSr4Efzx1Ohrcm9IWTLPCeVVRDcbcyBv5qfsOKfxDSqObqDsQeywFw2wve2KXBV5lw1m65hl04imjsDf2WHerDvGLQ5FJUxXFo6NK0uS1wo8zd0sOw17q4t1XFKzmrMkz8tbXOxLXOOnZRnGSeknI2hmQJUxj52K41wtb2lPh/k45hxbkGZcNVpirAZYJP91UKOy48/A+WBLip2tDRf9HnGXO+VKhEJBhhvdtr6BhNJC9+ezI41dFk3B7sPuK+cvFDFIy/9FiKqAe12B9uEcVMlQhlMZFpO0qG2oeGJT9mPDQvaSWDfUbpfoeuHnCTepZfmnEjdmSmjMFMSf+K/ePMD+OKxXuI9UcZfrup7t8XbMarIeHciy3h3NaGsnmRBVVHq8gQCRwdm8SAcVgvorfwo+ZRKyBrkm128zjrHAdcnFno+lymob56nQ05Y+Fuw3w//AK4pb5pwVUXVsozM7f8AmV3w54E4j4WyziFaLLaDMKWSvIiLTzh0vfbbxvtfzw/Hh0xZFZahmiaWn5YaaFjGytc3O46YUzwTlNNQGEaHcefgDjpHH2VLl2cCvgBUVQLmxIGsCx/kcUmrhRIKjU7PsGjN7C/89sc0rjJorHMRSqwqkZZSik2urbi3liGrjBpJgsysNN91semCmCvl0UYYqQxbp1vt1+GF9V2aeUbnsYeOZGemdY9HP0Ey7638V8ZjPRz9Bcu+t/FfGY7ns5lo5hVWHG2ckm39Mmtcf+ocHI0DRm/UAmx2vgGrTXxnnY0lj63PYD/mHE8sUyWjdBGVFjcG+Ofm9isPUJjWLRGHKxqepJ2GDsvnpDNp0NIbe3/nrhU0KCKMs99+7fDbL2gjjkZAmphYi19vHHPLQy0Kc6ctVKwawLDYDpvju/EciwcMiR+icv8AljkKZTl2ZVsVVmOcUWX0kci8xGJ5jqNzZQO/pfHS67jHg3N8vfL5s0vFILXWNwRboQbe7HRBfiiX0q1TnbIzS6dIIIXS4vfu7vjipvLM9RzojrvsQepxYa7LsgdytJxfRaL7JUowI+OAFyHLYyX+VmXiM/8Ah65D8ABiEeNoopITV1Xy1CkabjoPDF+9HXDiZJSy8UZyvIdkK06ybFUPU28TYAeXvwny+bhfL6xXpqSozmuQ3WSpXlwqfHT1+3Dh2zXPalZ6+TmRqQY40BWNPhikXGCsV5ZPOtTxDmrZlMGjjFlhjv7K923ie/AldQOIJOaWOlrhmFg3kMWmkWiy2kSMpHbTqAJ/hhFnucQVULiHlkBiB2bf53xD2lbY10hZwOpkz3ME0goaKQAH4bYYQ1cU/IjipFHaAYX8vdjXhSOgyPM6itzPOKImSIxpDCxcgEi9yB5YnioMu9eWOmzaleK5K6iysB3d1ji3JB9VQsXkyUsTIeWrRySaQp3Jtt0wrzHIIHhsU7bMNXZ2uegxYEpdEB5NRC0iSbNa43J/z8Mb0lO00gEs8DRk6lCP7I+GOVWmUZyepizLhnOEzLK5mimjbskC1x3gjvHljsHDmf5R6ROHpKergQyqAtVSt+qf6y99vA4Q8R5RQvK39IgUI3Zdh0xScvmn4a4nTMaOUFkNmUdJF7wffjt4+T+kmsl34spqIcVvrVzJHCpRVIAsFtbfCGqpsoWllnCuliNO97+OLBnOZ5RX52aourB4VDi2423W/jis5vNT1bpBBIkKyNYtIdKKD4nHPPMykXSB+DssizvixJHRRR0ZNTMSOyqruAfjb78B5xWw5xmtfXSy3aWYlQTsB3fdbFx4aqOD8j4drMpbiCB6uvRlnnjRtIuCAAbdBf8Ajin53lFNQ0yyU+Y0VVGx03gluT4Er1GLyVKkCLyKUKSk2VV1Hay9Ld4wJUSPT1S1UB0vEwZGB3DA3BwTTytSSjS53FiBtjSSE1MqJrSNWIUvIOyt+84TTDtHbsxZOLvR9DmMSFpTCKhQp31AWZf4jHL6irpky00/LHMAHti9xc/Zi48F8VcN8J8OplVTni1kokZyYIXKLfuG3TFY4oXI5Z5K7KMxDRSHV6q8LqwJ66Ta1tzthuaKlTBBtYK3FIqgRuu3ltbAleweGWynVosdr4YSqpdSEF2XoBa3XAWYAvQ82NWRVTSx1dTvhI+yGfqzqXo5+gmXfW/ivjMZ6OfoJl31v4r4zHc9nOtHM5pDHxrnhDWJqprf/UOJah5JLsSXLAXJ3xDUNGvGee676vWptPv5pwU0kQRSqsDbfSe/xxz83uV4/UhdH+bQrsRte9sWDJKW1M5WMk2F7R6ib9BgSGohqI44iukL4C+564sGSVkKioIaQBV9wuBtjlm3Q6WBfVZVFPN6u6gyFwG7J2+GPWylYqeeSOLUoJACqdvMnFoy1qeSslmeJ1ndtncAgi2Nq6eOlJDgRK/tBV/mcT7sCicynppRLpmS1t7qOgwdBQwR0gnBUMdtJPat44LFZFVVc8cMiiMhu0/W1umFXPkaw1FQp6G+L22gpZG0FVT01REdBYg9b792Ha8UTU1LKLKrKo0oFILX7/sxQqCraOuAbWw1G+lrXvhpK0lTG1wpN+pa1gNsLKOTLLLHV8RVFdBAYwkzvcEW3ub932YTtTZg1MIy97ajpBsRvjXnUyZhCaWMGMKrWddVmHidri5xbqZBW5dzfVUMhjPtXVSQT0+zCP8AOg1krlNltSycxoj2GNwxtYbdcHZXWKK5SiLGgbSGv7Vu4YbVFJHJSwSShn5jfOGH39L/AG4XtRU9HK8rRkQQars4HZJJt5/bjd2zJKywQB6iCUJGRIwU6kPf4gYlWSDL3Mdxy4UAufH3eGNcjnMZTkcplcC5Y2Ld4OAM6qoabMSksrXYEkxrqvf7sIasla4hr5ZFduZKqyX2K7nc9562wly2nhqJomnmdFLaDcdST3YZ1FVSVrhGm5YUO3zovdvAAYjpqaoWE6Z2HKktCCLqvifLFlhDVkizQSCqkpwXESvo1qb3A8fHEb6BSbaixXtMf1fAAYnrqY01QhRpGQruD1JNica1RtAxKqRrIUk9LWxv4CsimKGIU4kK3c7lWG7e7E3OEkWixCizHwGB93hBdvd5eWI9SkAhiCLArfrilAWyWZgJLRx3RwL3Fz574xCgZblhbcd5JxC8xkAUMwO+1tsFKNEEOl0L79/Q+eAzLZ7S0kA5hLNqXofP+eJ6qOKCEBXJJF+lrHxxNT6SxKKRvulrXBFtvuxBmE5aM2v0st13vif0ZKkLptZfmBwdySMC1pDUZLEFrXNh02wS8yXKMQqnr4jAtaY/Vm0n9Xw64rH2Qj0zrPo4+geXfW/ivjMZ6OPoJl31v4r4zHa9nOtHL6u3y2zm63Hrc34hwawikkVRcbdOt7DEDxxy8bZ4JJeWBUzkHTf/AIhwTLTCFmCSAgf2bX93njn5n+y3H6hWVx07VaJMCgLgatXS/eR34crTU8VS8IUlS1zZrCwtbfCaji1zHb/dix2vtix5EsFS7CWJpZI21AlQdrbb45JjoYOzUghLRsol1GPt3Cb/AGb2wlzKoSTLw8ivqicAhm63JtYeOHlUscmZU/MS4jOylbabnYfzwj4gopFj1KTymIPaIB/0xONWZFZeZYy5SJhuQL/H78aqlo+ZoYnwv1we9CUp+aGQIW0vvcX64mky91pY3EXZckg22Pl/HHR2RlsUU401Zij3SQgt3AHDaOv5UcvLijkYggDqQbf44ylyitqrBYhym31EgaT03xsuSSRVbwyFgqE6irW1e4+OFbTCtkkENOxhaWZ1YLdu1bSD5YdZVm8PIEIk+cOrtytcA+YOFEeSV6LI0i6IiFe8g1FgOgt8ceSZLUtqcRoQ4JHZI3P+ThHT+h+jXOK5JaKnhhqlDaQxCjSp7Vt/DACQTetPIJ00yCzkklb3/ljeoyVpEgaZSmhFuDHfuvjRUtLT08Q0uwJNk9ok2Gw69BjKqpA+l4yKjhp1tMAWMdiLdk2HXCjMkgXMwHIChTcXuoHuwxMs9BSqtRBy+ahtIDdTYdLg+PdhXl9LNW1FVXRi6wU55bXH+8JsOp7uvww64xHLJVM5y2poapf6O5DqSp5ZAt328cF5fX0ckAjhiaGVO0ynoTY7/bibiKSrjSL1ueWSRdS3klLMPIYWwUUs3KihRWmkdUBLkMxP+J7sF00OmFZxVt6wjTi0jovaAGoYizPluq3lcoEJGq2/2YZS8N8tpFq5C08PZ7bki99sER5fSikUViJvqtMtxtv4YTskH6VuanhqqOnmhp90HLkKAWLbAeeFcsBWoIAK95t4YuFRlmXtRRtSuVfUNTNcWB2wjrouVAOVO2sXuAbE4dSA0Id1btBtNtjgineRnhYqFQnpe218RTal0KpN7d5wZTBY5I2aZY3jsQQbm979MO9CrY6kRkjWogN27QOntAD/AD0wnUT1NYgWLdmsAxst8GpVSwUYXmMOaSCWNtYP+mB0jcNGWYFQAQOtxiWigsqiFnL6d/Ai4wBJqMEil7AX+OGNWNEwSwJY3BY3tgGpI5cgKLuD07sWhtEpHXvRx9A8u+t/FfGYz0cfQPLvrfxXxmOx7ILRy6tA+Wmd3JFquYg/WHBySyyzRCOZlsNyx2GA6sKeNc7DC96qf8Q4m5kQqL6WXSbAY5+b2LcehrTQFo5lEhYhLkqSRvi98LwUy5U8MZkNVIG0uVsB/LFGy2sjhqgSZFVzpOhrdSMW3JGeaoiDO7LHMCW1hSATuLDu2xxy2MFxUtSJJZKhtBNwdRuWPcfLAWZZvYaXgLIpbogszCx6nDHNs0ieskaGNjGIyQb9D0vit59XU0I5U0Gt2YMGEnl4Ymlmgo1zimKvHOxubXMekBQfO2PKd4mymOOrYtKzkoo2RetgR/D34T1WaQ1CxidJbKRqIboPj34KWooCtPTtOzIU1HoPtPjvilOgrZeOHcvvDK5lCyKNlDFltffbxxvV0UYqGmhnWQHVsNh4YrmSZ2AJKCmi2C/N79ok+7r/AB3xYcxqadMsXezqAWEA8Ot/jhGvjA1kImokmjmUTEKtlbT1Xxt53wEKCGBhJLI6MCCnmbf6Y2grKcMwDjSzHtahqG17kHvx5mFVSmmhKFmZzdbDr08vPCBAs/r+UjAyNZQux33tis8NlaqqzTl3epgopGgQDe9wCR56ScMs7ZHjkinlYlm+bU7b74q+W+sUOZGpp5mhliAZZFNipO2x+O+OjipZYJIuVNUPDwtJTOzFpZjJEpA2UKQftJ+7EmQTRU+SZhNMVUzzxwiwFzpBYgfdiPL6avzanmq6hJaybYO/U2+HuwVJQQCmhoHjsy6ppLXADsNhfpsFHXxxVypWTrIqzOiWsCFo9CrGAEY3Kne2+NMtWSKpQyQtA0ZaRGHdv4g7HpgmtlVoEiCTCVQCgjFzsL7/AHYJiEC0yCKO7uL3kbtHbcGw27sc9ui1DOlqI6uCnaWOIRLYk6jqcjocSVLZeYRCk1/asrG/ed74QfpW1qeONUZdlBa1zvYDxxqK71Pm07ppEqkOEFwDv18f8MLTNQbWS0Q0oaoKyeyY2J0G/ePsxT81SMUccyDWWJGot0sbdBhvXZhTvyV9UjaIoW7LbnfqTivVFQi0I2RdQtYb28bYpBMDAZtZYMQFBF7g42hBk+cMypoXYdTceOIJpDJAvfpuBYdPjiSCaUQNAS93IIsNid9ziz0K9m1PUhkMUhZ1vcC/U2wQ9XUCSJeeymMDSb2tgOmLQVMc/LVwj76xdb+eC1nNTmsxFMsl9RCxiwO2xwjGQLmFVFJFH8zZ0J1SjfWSemBKiJmpXmc2VtWna3dhjX1PrI5UkQRVIJVV77Ab9fDAVQKc0k4DurKDYE9cPF5Qsjq/o4+gmXfW/ivjMZ6N/oHlv1v4r4zHa9nOjllcpbjbOrNptVz38/nDg2SlOuJta77YErAflvnJFrirnNj3/OHBKuwkRVc3O52JtiHN7FuPQRSwmTMdF7JffSL9+L5RxPCWsylWYCyx2sbHbFLppUkqC+kdwIAt93vGLnk0sj5dJUubJBIq+zcW3xxzTY4OxTK4H+aMmte0dRVQt7Wse++EmdIayWK1xpvqVdyCLeOLagStFS7toPsKCDtffw/ycV7N8vWAvUxyhmB0qqrY3J/z1wsdhRVatXvNHYuy2JNxbT5+eN4yezy2W/KB7Vtj4HHkkTTT6Ujcdm7jT0t1xkUUTFmVCNI7VwT7sdHwC9hvwxGsdc9RMy/NW3ttc3t0xbFqJUpZ9EjPzEFn6jc7/ZbFUyl1pFlqGjlAkuU5aDqBt19+HlVWVNWKe7BIVZQrMd31ddvfiM1kIwiy9Yn11EsShgCGW4LG4HeMGxVNLz4oNIBOy3BGo9wHvwsWop6N7TOHc7kMbgW8MDUuZKc4ExVr6wFKm1lv+QGJpOws3rDFIiSyUzLJrNgI92vv8OmApsqdZZKiJdQO+gKCLg7DcYMhr6Sqp2mqZJFVXvHbuPh088b0MsWYVnNiEjRqwQs4uWG29u7fDKzBeWZTUABhzVVgSyr2V77dOuCK2k5SzMQdarZLDri0ZekApGe111W7RJPniKuiplp35sZsoDdg9/Xf7cVmn1SJJ5KdSQCOYTygQyKpZfK3X+GCazI5JJVKK0aCHazkauuxGEebVUUeeWhld4wgCqzW27/f34umUVgrqcENqZCd7EWG/wCWJU0Ub+lIGXVsdWksibxONGsEAe7x6YgqEScVEkkTLZgGcAgg4veYUiQTKA4LqraSxt+rufhirvQrVSyrI7B5JVVCLBb9Dc+WNb+huypVWYryJRHJIGZdBUt1G5wtWanU2ZSyG4Fz0PjbDjPskGVtDrmhHMjJITe3hfzxXmqI0EQEK6kbVc7gnzGOiKTQkmbvJHyAqaiAO0CeuJqGq+ejEwk5WrSWU7+f3YG1pyw506r+zpFjgvLI2mmBCcw6vZA77bbYL0DZLfXVEQFVTVYamsSPecbZYJEqSIpAms6WXqSD/rjAlpZnJTVY7MBjamWMU7t6wgIKg7do+7E3ocyoglPrEKLEbm7BiAdj4n+HlhNVJphcsACUPQ9+HNY8YiK3DB7HVbZd7jphPVrBy20t1BN74fj2gT0db9G/0Cy3638V8ZjPRv8AQPLfrfxXxmO17OZHLq0242zk/wB7n/EODeSnOjaKUSAgMQOq36jzwHVlBxtnWtbj1qcdf/UOJhEOYLC/U7bYjy+xXj0NqGaCOdRO7IlxqsOouO7Fnp6mGHKxDFNcTVG5U2Onz+3FOpoNcsiIpGgX1E9MMo69aGFY1IYkqzHbc45ZK9FPpZqdWkr4FikKI4XWWkvquf8ADCLin1mlqmgeYaZJNSFCLHc2xvlQzLM63XR0ck9jf5tL6Te+56YnrOG6h5iMwzbLKVtVwk9SCw+C3tjRg70Dtkp1U0iyKDNfUblyb3BxJJOyIArHdRqAa2xA/LFkm4JnzBtOX5xlFZJ3RRVFmPuuMCJwHxDJmKUdRls8Rc25psUHncbWxbqwdl2N8kdo6ISkWZFYq7r7It/nxw4zao5eWREqYGLqEvYm9r3t4dcKsvpZ1sskjcqNyq2vv4+/B7VReeClqqY6lOpizdB0Fscz2OL6ONp8yRHYMZCx2Hfc7n78HxZTK1bLOLKGDNZmvuAehxLA8ENXMEA0lgQT3Hv/AI4MooauvleKkheoIvqEfTfxOGjFyeBZSSZXq7KqmndUjKct7Nt0v3/5ODMmrvUc0ZSyLGrXYDo23Tph7PwdVsoNTmOX0bn9WWW5AwP/ANm+aunPoszoanx0Od/jYjFHxSoHdFuynMIDSK0cutFsTt/nxwsz3MoJ6CrMUitqkSNTew6WvcDCmODMcnpDTZpRyxXeyuSCh28RgpKGnrqNlkgCoJbkpsPAXxKaklTMquyrVdGZ66Yy05UbhWkXuA67dN8FZVmD5XGhkRwgYC+qx6G+/lhhXmKEsujQyg9ki2sEWwsTKM1zKjWbL8vkqIwptpZT0PeL38e7GScsDSkksjyHOHly+aeV1YOHC2F2F+hvb7cKmzZ44ZJIo4ZJVcAuFsSfG2IqPIuMTC8RyuojQ/8AiOige+5tiWTh6qVnSWvy6AnqslWt/uvbDeKX03ZUVHOJnq7cybU3QE/w8hhO0bIELKb2Pd1xd5eB6yuIWircsqXHSOKrBP2HCHOOGc+yddeYZXNEif8AFtqQD/3AkYsotISTVCiV00IgUEDpc32wblc8dNNqmV5Yydwptbw/ngUtFclUvcD2uo8xjanflyozdqMsCQD92FatGTD5DT+t6tEjxOdRS4vbwvjVUh1pClhYm9yd/PGnrssLtJpUc0befuw5ouDuI82QVFPlEy6rFWe0Y6dRqOF6t6HclQkep0J7RcW33226YVVL3SQ2tqFwtugxacz4Qz3KYedXZRLGkYJaRSHT42Jt8cVaZw9PvGq6VI7PU9dzh4qmLN2jsHo4+geW/W/ivjMZ6OPoJl31v4r4zHW9kEcurd+N85Bvb1ue9hf/AIhwSjK1SSrdkdMQVChuOs5B/wDNz7/WHBlPEQ5Nza+xsbHEeb2K8eglJ46WFpbXd+i32xYuD+C48zpmz7PZORlcV3CEkc0Dcm/cv8cV3h7K24h4npMsBIjZ7ykdyDdvux1njDQYaLIIE0QuNTBRsFWwVft/hhIpJOTNJ5pFWr87rs1RqTKYDQ5VEQqRQELrB/WYjx8MVGpyx6apdJH1Bd7L0uRfuxdadViqJIUDRJThSFuTq23vbzxWamnlrKiZBKobWdW9tPj8O7HP3blkdKiqV9OygSR6jp6Nbpi8+jz0i11HmMeT53UNPSTEJHNIbtCx6XPevv6YqdRIWBTWxGsFrm5Nv44jSlWoqJJIkbUouw2GLxlQJRtlzSJYq+emnuzLWSAFtrWY2sQb2xFnMMVLJEwlEktzcjZgD3Y89Rlki9dknaRgqyMxPaY7XwlqBWVuZQ0VONM88wiRb33JtiCXaWAydItfDXD6ZkJq6rm5OXQNeWS/t+Q/z34dDMJcxgkgysCgoUBAijGlm82bzxPxMlPkuU5ZkMJ5cCjmSsNrhe8+8kn4Yri1U1NDWSopWNIiBotckna5xaU1xvqkTUXLJlfw7TRQmaSdC1tTbgkX/wAnFZeepyeqabK6loJFO7ROQT+eD6eOSvnamnrkihOlirNubbWBAtffD3KuGcqqteirL6SxNx7XXbcb+/ywPJkdwpDLgv0ix53ImScQJGKqTsxylRomPgR3N/HFgq8sTIpBNTgijklBdSb6D+WOMcW5LHl1RG8UpUntKQfZscdf4B4gTjLg5fXLSTxg09UD+uQPa+IsfffF1UkS0LM9jhrEnnQIpKAAldJv038umKBkVVVZVxpl0iXjU1aRvY+0rNpI+/DrMqmros4q8uLMRHKIgW8Bbcn78VrMOdTcV0QNQJCtZEdv/eMQ47UqKSWDrfpQeVeEDHHIU5s6I2k2uNyR92OUZfROybaGN72O1x346v6S7/oOlsur+lKdO+50ttih0UPrrtKKZ1ikk09kGyXtfDc0s0aC/JTq6lMRMytYBtjbcb92HXDnpLzjIZlhqpGzCgI0vBMbkD+yT027umA60xQRyq1K9rlV5hIsb9ffiuzqL7d+DBhksHWuIODMs4kyUcScJBe2mp6ZRs1uoA/VYeHTHNqiIxuthdiuphbob9MW70NcRPQcQSZJK16evBZB/VkUX+8A/YME+ljh9MszRMwpxogrASVUbK49r7ev24eStWicX8YT6Jcky+pFbn+YBH9RYLHzPZjsNRf3gfzwPxP6UcwzSrNNktR6hRglRMBd5PA37h7t8KeB84gpstzrIquoFNDmdMwink2VZQtrH3g/diuKRAC2lTdgSCL4DlSpBUb2HR8W8QUdQksebVZYjtCSQure8G4IwVxjl0ByzLc+o4EggzaFneJRtHKpswXyPUD34h4e4Zq+L85FHSJy4EN557dmJfz8Bi0elx6LLaLKOHaKwWihZiL3Kgiwv5mxODBN7BJr4OfRz9BMu+t/FfGYz0c/QTLvrfxXxmLPYi0csrZOVxvnDXt/S5/xDgync9q7sLXNj34DrbHjbOr2t61P1/5hwXTI8kllGrb9UbDEeb2KQ0XD0QQrLxbVzEbxUhI95ZRf+P246DmaxrxFJVTuBFBTjsnzvjm3onqhRceTU0m3rNM6LfxBDfyOLf6QUqY8ypmQnk1ChbDvYH8jgN/+YF7AlPqp+ZUyOhPPJeJWGq1tj1tffFezWphqKqomVWh9pVBIBsNu7vwRLGtQqKzyuz9m4QBtRYjr3i4xV84DBm069cZOx27ze/n0xyRVssDLR1mYVcpo6eae27cqMtpHnbBC0OYrJpNDVBj1vEwJ+7CiCrzCimMlPU1EDuBcxOUJHwx0H0PcT5vmHEtVllfWz1MBpTKomcuVYMo2J8mx1RingSUqNcsgqqfKpZKinqIhbSC8ZUfbhbweoqvSbl3MN9Jd7E36IbYs3pIzGt/TgoI3fkCJCUv2SSTv/DFF4ZzJcr9ImVVE50RmYIxPQagV/nhYRUZ0LK2rOmceQs2cxPrZB6tYEC9u0f8ADCSko42oZZZ5W0NEqve/bJJPTri28e0d6SmzJelMxR9/1W7/AIED7cVJmkelidog6RuoNulrN392JcyamUg/yJTGlO5giUySPftEW0At3jpe2C8vSWFmKyyzNYjoFt4d98NostR5PWKcA6ZNowCWItuB93Xww1y7JogSZQhZyDa5F9/49cSux2UzjCnR5DErmV40u+3sE+BGxxN6EMweDP8AMcsJPLng5o96tb+DfdhnxXRwSNKyqiWGnSRYE+6+F3ooy/RxxPLGpCw0Thj5llt/A46uHZGeib0mwGn4onqlm0kpGwT+ttY/wxRDUmbPqF9r+tRm/wD1DFq9IczZlxbXSKpMCMIlbqLoov8AeTinpEEzqhFrEVUd9/7Qw2Owf+DuXpNBfI6RBruaoWCmx9lsVbJada4cyB1Roogzj2QWA79+uLb6RkV8lpgxZT6wCpXrfS2KYEkiQT00DQI0bc3S1xcAd3diXP7Bh6lKzad5pSZZC51tc+eFB06Nva1bnywbXc5Oy4C8xtdgdhgBmLOz9b9cPHQGMeEZWp+N8mkQ7muiW/kWAP3HHZ/S1TJPweJCLvFUoVPvuP5449wTSNWcdZPGt+zVpIR5KdR/hjrHpfzEU/D1LRg9uoqAxt/VUH+ZGLL1ZL6ceemKaibeyCLHpfBnD3D9bxVnMeW0h0rbVLKRcRpfcnA81S0lFMyrp7a7L0tvjofoprafKeD8+zmWMtJBIWKjqVVAVHxJOJQjbyUbpFkzLMMk9F/DKUtJEHqGHzUX68723dj4f6DHCc0zOqzevqcwrJC8892Zvy8sGZ5m9bn2YzZlWyF5JegHRB3KPIYVgqwa6E9k7X8sUcrYqWLOyejj6B5d9b+K+Mxno4+geXfW/ivjMVexEcxqEeTjjOlRdRNTUXH1hw1ypxGGLQd4AYG1vhha8TS8d50FNrVM5P8A9Q4scWVrSRXkbWSRso6bD88c/O/0VhoTVFTU5LnNPmNGmmanlEiEd+/Q/wAMdmqjScecJRVlA6mUWkjB6pIBuh+8fYcc6rspSQHbUQbkd4/wwsyXPs24OzZmoyGhYXmgb2HH8j54XjmmurFkqY9qM0kbl0UqMrU/YKnZg1z/AAxXq2VZIjGqh5S5Nz1I3ti71GccI8aRJNPVfobNCPal2Dbd56MPsOE1ZwDnskgajNPXQDdJqeVf4HCvjadodTKPOJHLSFANO3u8sWf0LL/t7PfqKF9v+pMbf9nXFMqshoViVvaeaVVH8cWPgrJcg9H9ZUZhnHEtA9fNFyuXHKCI1uCR4k7DuxbjTTyLNpknHGk8YSKwLf0ZSR1tsbG2ObcTUJSrLxIwsF7Q7jjo2fZjkvEXECVuWVQq25GlgEKhdN7G563vhdV5UmaU1QqQkaSPZN7b9+ISlXINX5LrwXxDScccJGCqs1RGnIq4yd72sG+Nr+/ClaSbIZJcurANLv8ANy29tR0P37453RtmnCud/pDLJOW8ZsykEq696sPA46plXGWQcV5etPmgWjqCbaJWsNXij4u1HkWSeUTU6U8NmQqja7na+1rYmNbSy6oyQjX2AN/O+2AqvhLNI+3llfFURE3AkOlreRGx+7AXyc4jCsoiiiVmuWaUWAt78S8VMbsIeJ68srKgAuBpPXuw44QhbhPhSbNaqPTX5kQIIiO0QL6bj4lvdbHsGV5Zl8vPrZ480qo/ZpoP92p/tN34HzGqqs1zB55+0yDTGo9lAQNgPDD+isXZTJHKq8pkWS5JkLi4kc9T78IQxfO6O5F/WY7W/wDcMX3MY6VssRLoZALstgACcIuH+E81zriGgqoqRxQJUq8tSV0oFVrkAn3W2xPjdsq3+Tq/pBDfoikdXKFKtTcC59lsUqlzGKn9Y5dUGkbUW1rZF6Y6LxDSQ51l3q0FdBFPHIsiFnBFx3G3vOObzcI8VRs6mkWoTcaopVZSOvTDc0G3aFhKlRSc5JE5YMGDM26ez17sJ11ar+B7sX7NOE+IauZDLlAhjUWLSPHGo8Te+I6LIuGcjtU8QZvBXyKbigy88zUfBmH+GDFOjWOPRHw4tGtTxbmYEEKxslM0uw0/rP7trfbiucccTnibPTKupKaM8qC/el/a956/ZjbiXjyt4kVKCCAUOWINK0sRtcd2o99vAbe/CJoyTYDS3Xs7n7MNKWKQIoxqdJadVWVXLuU02sRa1j4b4N4X4hfhqrqqauiNXllbHyauBTuV6XXzFz9uAD82CxUEAjcbWxZ+C+BZeMqaoqnrvVaWKTR2U1FmsCQLnYWIwsbvAXVZKhVGnWecUzu1PrIjMigMVvsT4HAJNy2nbY4sPFvDE/CucPQTyrKpQPHIBbWpv3d24OK6ylNRLfq3+7BSpgvB2b0cfQPLvrfxXxmM9HH0Ey7638V8ZjoeyaOaswTjfPib71E42/5uLDR0rVcckSyAuWVlZjsotfrivMIzxzngkbSDUzj/AO7h9E0TUGqeoMYj1BFSw8hjm5/ctx+o1onoxULCHAkETjXqNlNutjgSeOllqngCgqym7oL9ruufdvt44QUzyNKQAWYmwueuNxWOKdlK9skklAbn/NsR65HaIcwy7lzgc5dJHvtt34XwNPHOeQxjJ2srEYbBf6PJMkLSaQSTq9kW7xgBYvWpAQAdIA2xRMDRpKaqrhZZ52vfcFmJtgJcvbniwt4kD2fM4ZqTC3M0MADe3ccCzS3cgKVsepOGTA0iw5UEWaMQvEQqWYm9rm+LCudao2IiQEAqulSABf78VDKKlF5vNC6NNjcbnDkKkVPGYCH129kX04jJZHvA05tFUxussOltIOoeffvgWrymnaHVENXas1/DGkhl7Whr2C7eePZ3eGRZB2wQCQp2XBjJpYEcbIQJcnROVmD0wZiSkbEfzxtHUTV91eumnDEhQ7lr267YArZpJp4ZmCG0h1Ej3bHywRRVzxwzRxokQY2AXv2thnKRlFUN45SY1UMVBNu4DY264IssbtUNUkjpot/DCWHn8tgGbXq2AHd34PMYaW8kxfXH7F9sTbbClgHzilPqRIZizEFPPyxU5w0oMLzOFB2Uk2GLjWJE8ZiuSwW4DHp8MV6sM4qGMtPG+obSHvt34aDoyVor9PCySG+yA2LDfBimaJi0TN83Hcg3F9x/hjeMdq9whLn3dMS1QTlTkK8g1Kqtvtt34o3kyWBRUNLUSM0khO+ysScRpIdIUjfcgrgxtSNIeyCWsCBe+InXlDRc/G3XBsREEStr7WojywbHOhdbSMh3uW3GNokCRheyC39q4OD6WCGOJppBGXAvGJNxfwsMLJhiLWlLxiIg6QLnuw74O49zHg7n00FNHVU0zBzHKSpVrWuCPIDCqSJkUM62DEnbEDw2IAvdj4XGCnWjVYx4j4iqeKKx8wrGVJD2VRfZRR0A+/7cIZghT2yWC3uR5YOePshS4Vem++3+uNZY1MUhZV2WwPQjbBTyrNWGdY9HH0Ey7638V8Zj30c7cCZd9b+K+Mx0vZFaOZOQvHeckxCT+lz7H/m4PleR5DrjWNJNSjQL7+W+Ai0KceZ0Z20qaqe3v5hw4iq8uRYwsCyW1XZyWtfwGOfm9ykNCSnlaKQXTtEmxODTDpiE0dw4U7XO/wDhbAryQNWWIuhe/ZFrD4YLWuiXWgGpf1iXJJAv9m2Jse8HtIglEnaPbUgopvsRbfEdXRmkkQwSsyyLqGnffvF8TJPHHGCiHstcLfaxt18f8cS1tcxpwCLGJwyMFGxPXC/QvQPUUshgMjK4YAagfP8Ahhf6qzkxqo5hA09oAf64LXNpzzI1qGOtzcsARgB5HiqwzSMoU3B88PGwN2g2jaaDmEWcqehHsnxw+pmZ6aIkpEQt7r1PwxWIqx6e5Rm1NYEjwwwpM8SEHmIXAB7Jwsk2FPBYDU1BgtoBuwue/AdVU8uQxkEsF332OFtRnC8sKhAsdVg2AZ68NIj33KG4LYCizXgZyTGQpGI1a7XJvuLYmMJenMgKr29IsfAYrz1s0Myur9Otjtgg5opDbC2o9kNh+oE8Fjp0lekWSORVKqxc6uo6YHNVyRIdTliu4v3dcJ6fMBMjbmNb27zbzxtOzPezEACzb+1hOuQrQRDXPPrCMyt7RN+7ywLWTyrOBK7OundSfHE1CwFPJytF2sACLld/HC/NKh+ZpLm3ZvYWvth0smTwaJUy+sBU0gLcgn7cMVEkyS8xZVJ7QCJs58/vwqQKst2YqD4b2ODqiqEUUSieTSy9xF+v3YMkLFgau7CYhAlgSNI774gUyBN3YL13OPWsuvRcqCe0TiBJSQBr+3uwaEWwoyjkAEvzb3vfs292JoTNICkOsk37N+oAucAc3URcCwHdtfG3rLJGVVrb3uOuM0FPIbNzdSXIU38saLr5Tu9mLHTqP6vfgQSsxB3Bve/hiRY5X0WuSd8Cgp5J1jV4JSzgNGBoBNr772xBK11YhNlUgk7741fUo3J3Fh340ZgYHBY6rbC3lgpZNeGdj9HH0Dy7638V8ZjPRx9A8t+t/FfGY6XsktHMKqFpuOM5CAEirnO5t/xCMGNSzxwXLqF1XO+5GA6gO3HGdKkRkJqajYX2+cO+2JpiYlUqzMGXtgbfDEeb3KQ9Sakl9XqlmVITboJUDrv5Hrix1NDlOZtmU8wSOKOpWOkaiiUXjJa9wLA9Bud8VBawXRCgIS/Xu8r4eUVcrUzamdCEYnSRbbpiLbQ1WhhWUWQUlBVinSHnrNKqmaZgVS/ZsNW5t5HC+kzWOnySsWSKkeRUDU/OgRmZtYDWuLna+FtfUmSZ3eQEd3nt4YXVlW7Kobaw0ra2Mss1YLXLTcFzctKdo1k5pV2MjoB80xububgvp3AFrG+IKDL+HVjY1z0s9UtMhsaoiMyl3uLhgPZCdD8MVYNaNWFrg9cERIpca2t2h3dDhtA64HmT09NS5y3rKUjpyWZOY66AT0sWBB8r4MzGnyaPNJOdQ0s4ai5iBHMYEoDdkcshTfbuwrIp45JAR7VgGPlgSoqG0LELWubeWBbMkqGVRFkJyz1gQUiP6oX1+tvzVnvsmi9rdO7pgqtoeEJ62jhpABDNJLFLMJXBgUWCvZmOr7gQel8VmMIYyJCTdgB4EY9d/mR36RbpvhjKNoNpaSifO2NVAsVO6OYoppmVdQU6AXvfc2v0w0lpeE6ajnqKiGB6rkJop4KmSVBJqcEXDg20hL7m1+mKxPqZlKG42JLYJpaV6iEsihDZt16tt0xmZRsP4YfL5JKlMypoWpypZC8jroYK2ldjc72G+C6yLh5KESGWVKg0cjmIf7sS3bSC2q99htY4r1LHIomARiBve/cL92Np5BLLZma2kWOA1kKRYM5TIoZ0GVtD6vvZopi7E91wXNh57YIr5clfhtkZaFJRRppKtG0jSC1+7Xc7+WKzHS8pw7Mu53076RiGuCGewc6Qt+uD9AkPM3puH4nn9WFGkarNyWirHkd7JeMspJtvb8sF5rDwxFURKqo1CsTtqhqdUha21gWPfuLgX6YqihQjC3aFgPP34LIHqyPqBXoOz1wWBRyM3PDNJNNCEhr19SEqzNLJGWluOzYEWNjuPLBGU0PB8spFY8KKyQXZqkgISl5Ntak2b39LWxUSpcs5UWvbGoRWHngi1kb1kuT/AKEhFPRQisMro8gmkJCrps2km3aue7uw3yh+F6rKaeLMuVT1UgakkktblqLuJj57qn24qOhQw03OPGCgDx88Y1ZLUsfCdWFqHlenllFQ/IjHYUjVywx1Ar+rsAb/ABxLWU2SRZfPJTLTJKsUXq0kdWzySMbagyE2GxbuHTFTAAX2tyOmCY1lcwtpuLEL54VjRRrIh2u3XoD3jEDr2HPfY4ldmRy2m2+Ip07BK3tbqcGO0GsM7L6OPoHlv1v4r4zGejf6BZb9b+K+Mx0PZJHL6qYxccZ0QCQaqcEA225hwXriMBGjc9CdsLczYrxtnJHX1yf8Q4kFQwjsF3PfiXKv0Ug8EiFQoGlbXs1xfDWOup6elaGWEBFQ2sNyx7+viMKqZYpY53clSi3UAdTfpfEkiTU4ieaGVUmAePmJbmL4jxGItDJ4LRkef5dQZWyVjzrzKpZGMLFWCBSOo6722wsqc1ymagRebCs3rDyTKaQEyKZSwAYrcdkjv7rYQ1E8jKNEd7HY2uML5ZpJGLFTqJ3su+CkK6ovfr2Utmz1RkpzSclxEpo1HLOpSL9jfbpscbw1mXyvWU8SRGKepj5EvqkepYyW172uOosPLuxSIKtoVKyBgHWxuD0wdQVY5y3VmUEE32xmmFJUXqZcobNTPFTiArTNHaWJSA2pSrWswvpuL27r9+FmZ0GV5hJqhnSmKVDuE5Nuap0WG2w3DfbgeprHkQmNQEewPfp9+Fb1qxooIZlOxOjC5MkqHtTVZGuWVkC8uKQyTaLU6lt2JTfSbC1uhFsFUs/DgaWqahVI2q1cFhzNUdnFgtttyptv92KdDUxK7J4sCSVuB4XwfHNGIY7C6OWNrbXvg5CkqHHreVIKhpKujWSSWMxucuVwIxq1JbSBe5G9hfEOT5jl8WeJOtIi0LVBBjeMOdF/A336dMJqqB1eFYwFLnq3Q4nemaCImKUaTuT0scY0aLTl2ZZPGIZJaGN57u00ixhAgOyjSBY9Om2FnENVl88MENOYxIEjEkQpApLaRc69Pjfa5vfCWnM3aIYLf2RYm354YV0WYZjdaajqKyoKKSYUJIA77AY2QJKxj+kcvjySGCnzOakMNLLHJS8jUJWYta99v1gLnphbDVcMFqGIIxmoXVpJJYAVqAfbvYkmxta46DvxXqt56WtaKojmjkQ6HVwQwPeCD34inSMMJBqADWYHvGGo2LLmc0yJHkK8gSyU6pHI1IpQSBzfYR79kjfSPfhVRZnR5bLVSVUQnXQ3LAjXSzllIIBUgbX6jbC6OqRYpAbnwBF7YHqpYTCAjsSDuCPO+BRklY8OcZRPk3zgpYpWpp1lhFCC7zNr0FXA7IF06WtbA2e5rk9XlQjoKWOORZxZuUqnQFtsVUHcncMSdhvvivRvGQQ1wNzsMaKw0FbNfvFsPQv0slBnuXomWwV9NSskVQfWilKhLRALp7QFyb6v54myrNOGo1XXSLTMIZlPOUTWcshU3KHuD9xthDQ5JmmZxmShy6qqVQ6WMMJYA/DAU0UkMzQyxtHIhKujCxUjaxxqA9h71CCuqHDRSqxazpFoDe5bC2Jad9RQBtzsu9gCcK1YKtrHcWwbBNF6syFBrOwa+4wskPB5J6qJAQL2JW536YClPzLgtci/8MbFJHICKenUnrjSUWR9QJ7J64y2g/Gdh9G/0Cy3638V8ZjPRv8AQPLfrfxXxmOl7Io5Pmv00zjcgeuT3t/zDjZgoTYb4lrYVk42zrUxXTVTnYdfnDjdWRLiVbkHa2J8vsPDRpS0/Nmj1IxS41BdiRtcDw2xaJuKoXmD1GUKPVy4iMMzXVWQoV7Vx00kWtYjzwj013qizxpKICwi1qm2oi4W/iRjWKhzSSSaGLLZnkDmIrp3DAXIN+8AE4jsOA35QSU9OvqMdVFDHSPTAGftFm1EPsANtWNF4kL0QpTl8TkUfqxmI+dJvctq8PL78KaqnqaKdaSrp5YJNiqNsSSNj7sGVmRZpAW0xRTMsywulNMsjJITYKQDcEkEYIMDGv4vEmZPX09JKryRNFyp3V4luyknSR3gEHGRcQVFRUzPR08tJDPTxU8ccdQdKMuntfYhHuPXCE5XnRpEqP0ZMYpCAkmn2rmw+07YMhyXP4aiOmbLJ1kIMipo/VBAJ+0j7RjNBVFvXianWKMzw1cNmWwgmA1WRU323HZv8ceJmcVZQy6ZJqYzwxwCNZSttAQFtvHTin1cOdxVSUrUdSkryiJFKG5e1wB52IOPf0XxEKaApQVF5zePs313Fxb4C+B1YV1GGfS1MyQ0TEcuC6lwwvOb2VibbkLZd79PPDIZ6kmXC8VSGFPHByzUgRDRp7QW3U6PvxVhknEkszxtltU7oFdhboGvY/Eg/ZgqGhziny9ayaiqFh035pUkWuR9mDTMqoY5xxEmZStVyB4pFl1RxAsdAv4kny6YJn4mkeWaoaBahXpI4FjqWLqCNF2I89N9u84rSZbmFfTxS0tOZg8rRKFNyWA1EW92D4cjz270/wCjKoMhGsBLlbjYfccbqFVY+i4qjq6KsX1eSnaQxkGmkC6NMaobX7rrf44UZbxBJQNO1UHnE0aoVXQw2a+6urA4W0c8pSs5KM3JiMklyBpUEAnz3IxC9JnM1Q9NFQTmVXEbR8s3V2BIFvEgH7DjUzYLJHxNAtTJVR5VTyL66lSEmtdQFAsvSxJQnYWxnyxp6mnioUo1VuWtnedgARLzCCD2dxte18V88PZ+8rw/omqMiIpI0EkBr2+2x+zAX6Azp4UqBltRy2OhW0Hc6tNh/wBW2GrAuLLrLxJQzwyLKKyVJJJC3MnDMokQpZNtgL3wJLxPRR0Ro4aavgEawoHiqFR20a9ibWsdf3Yrc+V5rl8oWqy+eEhC/aQjYdT7hfGVeU5xRp/SMunivqa7KRsoufsG+BRsWE02dR0uf1le8MkS1SyKFpn0tFr3upt3YPq+NS9DNT0cM6SukKLUSTnmHQGBJK2uTqHW42wjGV5jVULV8VFNJTIDqlC9kW67+WPMvyStzKB54DBHGjiMtNMsY1EXAGoi/Q4b4K6s2yrMGo5KlmV2E9NJDs1rFhbV8MN4uI6OCKOX1GdqpaWKla8i6LI6vqAte502+OFK5LmqQyVK0UrQQsyvMgulwbHcbHE8nDueJIkT5VVK8gOlTGbtbc/ZgGxY0reNYq12Y5cULLIpHOLglnRge1e1glrDbvxBm2fQ55EyNRR0sklSZmmT9cWIUFRtfe1x1thU3D+ckzf/AKZU/Mf73sHs7X3+G+JX4ez1HhLZVUKZjaPsW17E7eOwP2YDQY0Qn5ssrgXZdieo3xo7SCFxckFDjasgqqOpaKvp5I5lAJVxZrY0NzSO9+qk+7GW0N8Z170cfQPLfrfxXxmM9HH0Dy3638V8ZjoeySOV5iT8ts4sbXrJxv8A8w4kYKpGvr3741rJEj45zhpI+YBVz9nxPMOJXk16dMYWwII3O+J8vsUhoZ02fVMeXLRrBTGmiUAqUuzNq1atXW9wNum1sE/KWtamfnJHUqWlPbUh9LKVIJBuQAxt34SwziGNAi3cOSb9MSRzh1ZdCairMd+7wxGh1FAuY1r1UtMyU6wR0iBIokuVCgk9SSTuT1OHUPEEsvNrKLL6SnlarjqqgqXYylWLb6mNhc3sLYTVkoRjpiAA2NvdjXLKxIy8bQqY32IGxv78H4BJWMF4nqoIoadKWItDoKszu26uHFgTYbju8TjejzumlmKNlMCwzqySxB3+c1MrE6i1xugwnrRoqy0YKqd1HhiOnnK1ClT0Pfvg1aAktFnq8yrpErZqCOOKKoiSERve8WhNAZCd9Wm638zhe/FNStTR1PqMYqqOIRRSlmI0iPR7JNulu7qMAy5tUooUyqV7Vl62v34CkqGmdS7XAGwxkmakPV4rrqimninooZYaiOON1DNGOxq6BSLX1kkDHsmcr6ksYpIY5BR+qiYM5blhr6bE28r2wqNRHU1KhYlhS99CkkDx64NlpDJSc0Kw0re+npucZhjFAyZi65WlG8a6UqfWA+9w1rW92GWV8Xz0dbUzmljkaeo9YZS7Bb9bEXsRiv1TSqVQnZegxtqWHeNA1hYnffbBo30Ko6wQw11lUSVURiIsdlJDEj/+Iwwk46zPU3OhhmU1HOGsEMBpZdGoG5Xtm3hhArlo2uliDe+NJ0JmKx2ZTbcf44ahayWCm4wqcvgEdFltJFF83eNw0oYIXNjqJ66zuN9hbEHyvnljoUloo3koZebDI8j31cwvci9juxGFLSxmmVCvzl9j5YHCkybi1z1xqBWSwtn80/Mpqehhp4pubrVWZiWksGN2Pgot3YKr+K6qpqis1BC+ppuZGJHIbWulgDfbbwxWpAyi/wCsNvfiJH33vqHjjUb7Q6kz4TZOcsXLYlgV2eICV+wTbz33HfjMl4glyWCWNKYycxg+oVMsRFu7sML/ABwpQ3U7YxSAVJuVwHo1ZHtRxNLWULU89HEQZ3nVldl0szaugO9j44mn4hq6aqariyyGkmqRI7MS0mrmAXNmJHwthCrqIrcvcb3339+N45HQsCoYvtdhfAaMlka1XFU1VFVQVVFFIlS4cgOyBTpVQAB3AKNsRUeeTxzULNArGgp3gjAZl1BmZtyD/bOFUwJINhviRzCgjEZkDle3qAsD5fC2AwxSJM6zOXNK/wBakhSFtCppW5uALXN+/AxLCjcCxuu/iMbc6NtIkRFCoU1AE3O+/XribMVoIUEeX1MlQvKBkeSPR2rbgC529+Cto3w656NzfgLLfrfxXxmPPRt9Ast+t/FfGYu9kzlOaTxQcZ50ZW0g1c4B8+YcbJmVLqDyVKEgdNJ3wv4o+lmb/wDzpv8A8zjeSjoqfIKGvaOSSWonljccywAQLa23Xtfdgz408sKlQWtfSifU1Sui9zYbj4YY5Tm+V07SPNPAewQAy99+7CWbIOdVUC0E2uHMYjJCZeyVIJDKbeBUi/ft06YW1VFJSCFnKsk6cyNlOxFyP4gj4YXxR/ofIx7UVtFKzOKmM3JJFjgBa2Fb2cbHbCrDXiTLqbKsyjp6bWUalgmJdrm7xq57v7VsHxJYN3YRLmUBRXWReYliNr4DiqVZyWmVd74gmy96eGGWSWMCeHmoATcjUV8OtwcSwZLVTzLTq0YqXTWkDNZ2Fri3dcjcC9zjeNG7kgqKYk6pe49Bjf1ikIjUSLZR7VrEnAZyyp/Rv6QUB4A5jfSbmM92od1+4+Rxn6MnJnZSjRU6qZJQTpF+gv4nw8j4YzgjdwgVMKNcSDzA8MMZs/vSCBHQKEt1JPU4TJlskvPMc0LiCHnMQ36twLDzuRtiSmyepqZoYA0cc1QLwxyNpL36eQv3X6/HA8aN3ZKa2N11NINR2tjQ1SEW1rbzwA6MjlGBVlNiD3HDKbJjHw/DmayamMuieP8A8IMLxn/qCt9g8cHokbuzQVMJj0M1he+2NXniaTSGsAdmwBhjT5fCuTvmlU7aDLyYYk6yMACxJ7gAR774PRA7M1LxBLmUHfuON6aakDBpWNwdh3WwPVClMcL08UsbEHWJG1C99rGwxPFkdbLm8GVFVSpqCgjDNsdYBXf4jB6I3b6GVVZSzDVDJHGrOTyrHsC+wv32wLJNAVGmQXuL+eIJMsli9VZ5IliqgTHKW7NgxU37xYg4yTLpI8vFcZI+U0piTc3cgXJAPUDb7RgeNf03b6SCZbErILgX8MYJIguoOtwenjiGqoaiiEJnTSJ4hKhve6n/AEwblNBS19LXRuZBWRQGanAI0uF3cEW66bke7B8caB2IjUKWHbxL6zT6FswG+9ziAwQrl0bFHNTLIdG+2gbdLbknz7jj39FVIr5qFgqTQq7OCdrKCx3HXYHGfFH+mU2eyTx3ADg27xjVKhVfUXGI6WgkqzNy2ReTEZW1G2wIG324niyaqnqaWCPQfWzaJ9XZY94v3WwPFH+m7shMsW5LdfDG/rMYgZNiSpG4xFHQSTSKkLpISrOdJPZCgk328BfEMsXKYDWr3AN1wfHH+h7vR3T0bfQLLfrfxXxmM9G30Cy3638V8ZhXsBxzij6V5v8A/Om//M42OYUE2QUmXzJULLTTSSF00lWD6dt+ns/fjvEvDmRTyvNNkuXySSMWd3pUJYnckkjc40+S/D37Cy390j/LFLtAo4dT8QJFmeXzGnZKXL0KRRI123uSST3lmJxBV5lTZjNSz1kUheILHMIyFEiLsCP6rW67Wvv447x8l+Hv2Flv7pH+WM+S/D37By390j/LAwaj50bTrJUELfYE72w9zbNMozWrWqkirA6UsUKoCoBZIwgJPgbA47d8l+Hv2Dlv7pH+WM+S/D37By390j/LBZjhNRmVNPQU8A9ZVoaTkFQV0s2tmv7t/uxs+c00lbTZoYJFrYOXcKQI5GQAK3iOguO/yx3T5L8PfsHLf3SP8sZ8l+Hv2Dlv7pH+WAajgNNmclHKtRCbysW5yOoKSKf1SO8H/TE/6Xi5NfSCmMdJWsjhA+po2S+mxPUdph8cd3+S/D37By390j/LGfJfh79g5b+6R/lgBo4FTVtLSpWIiTET0vJW5HtalJJ8uydsTyZnSVRpaiohlFVTIkZEZAWUILKSeqmwANr367Y7t8l+Hv2Dlv7pH+WM+S/D37By390j/LGNR88yziqrHnqL/OyF5Cvmbm2GyZ9GZMwp5uc9BVQmOOLYFCLGM/8ATb7CfHHcPkvw9+wct/dI/wAsZ8l+Hv2Dlv7pH+WCCj54mNOYYRCkiyhTzizAhjc207bC1vjgykzOH9FPldbEzwGXnRSRntxPax67EEAXG3Qb4738l+Hv2Dlv7pH+WM+S/D37By390j/LGCcMlzOgkpcsoyk7wUTOzlrXcsQbAdw28cTUXEMUOYZRXVMTvLl02ptAA1oG1Ae+5b4EeGO2/Jfh79g5b+6R/ljPkvw9+wst/dI/ywQUcIrMxpcy9UaqEqPBaKQxgWeMd4F7BrfA9et7yV2Y0GYTo0gqI4ImWOGBAumKEdRe+7H7ySTjufyX4e/YOW/ukf5Yz5L8PfsLLf3SP8sbBqOEzZwk0EN4QZqeoMkWpAU0HcqR37jp03ONYs7nhzenzOKKnhlgZWVIolRDbuIGxv0OO8fJjh/9hZb+6R/ljPkxw/8AsLLf3SP8sHAKOEzZjTzZs9UkLRQrf1eLZuX/AFQb9bdcEDOKVqiCokhkEoo3p5ygHaJVkVgP/aVv7vPHb/kxw/8AsLLf3SP8sZ8mOH/2Flv7pH+WNgFHCqWroKYzhfWGE1K0RJVb6yQel+m3vxLQZ3BRVWXWhkNPRTNMxuNcjEC58B7I2x2/5McP/sLLf3SP8sZ8mOH/ANhZb+6R/ljBo4P6/GJ6eUVVWJIVYCVQFZNyRbfz3378Q5rXLmFYagRhWKKHIULrYAAtYbAnyx375McP/sLLf3SP8sZ8mOHv2Flv7pH+WNZqFfo2+gWW/W/ivjMWOmpaeip1p6WCKCFL6Y4kCqtzc2A26nGYk9jn/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6876" name="Picture 12" descr="http://www.historian.net/images/shrfibr.jpg"/>
          <p:cNvPicPr>
            <a:picLocks noChangeAspect="1" noChangeArrowheads="1"/>
          </p:cNvPicPr>
          <p:nvPr/>
        </p:nvPicPr>
        <p:blipFill>
          <a:blip r:embed="rId3" cstate="print"/>
          <a:srcRect/>
          <a:stretch>
            <a:fillRect/>
          </a:stretch>
        </p:blipFill>
        <p:spPr bwMode="auto">
          <a:xfrm>
            <a:off x="1600200" y="0"/>
            <a:ext cx="7543800" cy="3048522"/>
          </a:xfrm>
          <a:prstGeom prst="rect">
            <a:avLst/>
          </a:prstGeom>
          <a:noFill/>
        </p:spPr>
      </p:pic>
      <p:pic>
        <p:nvPicPr>
          <p:cNvPr id="36878" name="Picture 14" descr="http://2.bp.blogspot.com/-gq-k9OSbMgA/UPMXvIpT_EI/AAAAAAAAD5w/URnd8WqjsR0/s1600/INVESTIGADORES.jpg"/>
          <p:cNvPicPr>
            <a:picLocks noChangeAspect="1" noChangeArrowheads="1"/>
          </p:cNvPicPr>
          <p:nvPr/>
        </p:nvPicPr>
        <p:blipFill>
          <a:blip r:embed="rId4" cstate="print"/>
          <a:srcRect/>
          <a:stretch>
            <a:fillRect/>
          </a:stretch>
        </p:blipFill>
        <p:spPr bwMode="auto">
          <a:xfrm>
            <a:off x="5403360" y="3810000"/>
            <a:ext cx="3664440" cy="2533650"/>
          </a:xfrm>
          <a:prstGeom prst="rect">
            <a:avLst/>
          </a:prstGeom>
          <a:noFill/>
        </p:spPr>
      </p:pic>
      <p:sp>
        <p:nvSpPr>
          <p:cNvPr id="14" name="TextBox 13"/>
          <p:cNvSpPr txBox="1"/>
          <p:nvPr/>
        </p:nvSpPr>
        <p:spPr>
          <a:xfrm>
            <a:off x="2209800" y="3657600"/>
            <a:ext cx="3200400" cy="2677656"/>
          </a:xfrm>
          <a:prstGeom prst="rect">
            <a:avLst/>
          </a:prstGeom>
          <a:noFill/>
        </p:spPr>
        <p:txBody>
          <a:bodyPr wrap="square" rtlCol="0">
            <a:spAutoFit/>
          </a:bodyPr>
          <a:lstStyle/>
          <a:p>
            <a:r>
              <a:rPr lang="en-US" sz="2400" dirty="0" smtClean="0"/>
              <a:t>Suggested that bacterial deposits very  resistant to chemical cleaning produced impurities on the C14 samples which could substantially skew the carbon dates.</a:t>
            </a:r>
            <a:endParaRPr lang="en-US" sz="24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www.extremetech.com/wp-content/uploads/2014/01/dnahead.jpg"/>
          <p:cNvPicPr>
            <a:picLocks noChangeAspect="1" noChangeArrowheads="1"/>
          </p:cNvPicPr>
          <p:nvPr/>
        </p:nvPicPr>
        <p:blipFill>
          <a:blip r:embed="rId2" cstate="print"/>
          <a:srcRect/>
          <a:stretch>
            <a:fillRect/>
          </a:stretch>
        </p:blipFill>
        <p:spPr bwMode="auto">
          <a:xfrm>
            <a:off x="0" y="2285999"/>
            <a:ext cx="9144000" cy="4661807"/>
          </a:xfrm>
          <a:prstGeom prst="rect">
            <a:avLst/>
          </a:prstGeom>
          <a:noFill/>
        </p:spPr>
      </p:pic>
      <p:sp>
        <p:nvSpPr>
          <p:cNvPr id="2" name="Title 1"/>
          <p:cNvSpPr>
            <a:spLocks noGrp="1"/>
          </p:cNvSpPr>
          <p:nvPr>
            <p:ph type="title"/>
          </p:nvPr>
        </p:nvSpPr>
        <p:spPr/>
        <p:txBody>
          <a:bodyPr/>
          <a:lstStyle/>
          <a:p>
            <a:r>
              <a:rPr lang="en-US" dirty="0" smtClean="0"/>
              <a:t>What About DNA?</a:t>
            </a:r>
            <a:endParaRPr lang="en-US" dirty="0"/>
          </a:p>
        </p:txBody>
      </p:sp>
      <p:sp>
        <p:nvSpPr>
          <p:cNvPr id="3" name="Content Placeholder 2"/>
          <p:cNvSpPr>
            <a:spLocks noGrp="1"/>
          </p:cNvSpPr>
          <p:nvPr>
            <p:ph idx="1"/>
          </p:nvPr>
        </p:nvSpPr>
        <p:spPr>
          <a:xfrm>
            <a:off x="609600" y="1143000"/>
            <a:ext cx="8229600" cy="4525963"/>
          </a:xfrm>
        </p:spPr>
        <p:txBody>
          <a:bodyPr/>
          <a:lstStyle/>
          <a:p>
            <a:r>
              <a:rPr lang="en-US" dirty="0" smtClean="0"/>
              <a:t>There is undoubtedly a lot of DNA on the shroud from a lot of different individuals</a:t>
            </a:r>
          </a:p>
          <a:p>
            <a:r>
              <a:rPr lang="en-US" dirty="0" smtClean="0"/>
              <a:t>What can we know for sure?</a:t>
            </a:r>
          </a:p>
          <a:p>
            <a:endParaRPr lang="en-US" dirty="0"/>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85800"/>
            <a:ext cx="8229600" cy="1143000"/>
          </a:xfrm>
        </p:spPr>
        <p:txBody>
          <a:bodyPr>
            <a:normAutofit/>
          </a:bodyPr>
          <a:lstStyle/>
          <a:p>
            <a:r>
              <a:rPr lang="en-US" sz="5400" dirty="0" smtClean="0"/>
              <a:t>The Blood On The Shroud</a:t>
            </a:r>
            <a:endParaRPr lang="en-US" sz="5400" dirty="0"/>
          </a:p>
        </p:txBody>
      </p:sp>
      <p:sp>
        <p:nvSpPr>
          <p:cNvPr id="3" name="Content Placeholder 2"/>
          <p:cNvSpPr>
            <a:spLocks noGrp="1"/>
          </p:cNvSpPr>
          <p:nvPr>
            <p:ph idx="1"/>
          </p:nvPr>
        </p:nvSpPr>
        <p:spPr>
          <a:xfrm>
            <a:off x="533400" y="2057400"/>
            <a:ext cx="8229600" cy="4525963"/>
          </a:xfrm>
        </p:spPr>
        <p:txBody>
          <a:bodyPr/>
          <a:lstStyle/>
          <a:p>
            <a:r>
              <a:rPr lang="en-US" dirty="0" smtClean="0"/>
              <a:t>"A </a:t>
            </a:r>
            <a:r>
              <a:rPr lang="en-US" dirty="0" smtClean="0"/>
              <a:t>Critical (Re)evaluation of the Shroud of Turin Blood </a:t>
            </a:r>
            <a:r>
              <a:rPr lang="en-US" dirty="0" err="1" smtClean="0"/>
              <a:t>Data:Strength</a:t>
            </a:r>
            <a:r>
              <a:rPr lang="en-US" dirty="0" smtClean="0"/>
              <a:t> </a:t>
            </a:r>
            <a:r>
              <a:rPr lang="en-US" dirty="0" smtClean="0"/>
              <a:t>of Evidence in the Characterization of the </a:t>
            </a:r>
            <a:r>
              <a:rPr lang="en-US" dirty="0" smtClean="0"/>
              <a:t>Bloodstains"</a:t>
            </a:r>
            <a:endParaRPr lang="en-US" dirty="0" smtClean="0"/>
          </a:p>
          <a:p>
            <a:pPr lvl="1"/>
            <a:r>
              <a:rPr lang="en-US" dirty="0" smtClean="0"/>
              <a:t>Presented </a:t>
            </a:r>
            <a:r>
              <a:rPr lang="en-US" dirty="0" smtClean="0"/>
              <a:t>by Kelly P. </a:t>
            </a:r>
            <a:r>
              <a:rPr lang="en-US" dirty="0" err="1" smtClean="0"/>
              <a:t>Kearse</a:t>
            </a:r>
            <a:r>
              <a:rPr lang="en-US" dirty="0" smtClean="0"/>
              <a:t>, Ph.D</a:t>
            </a:r>
            <a:r>
              <a:rPr lang="en-US" dirty="0" smtClean="0"/>
              <a:t>.</a:t>
            </a:r>
          </a:p>
          <a:p>
            <a:r>
              <a:rPr lang="en-US" dirty="0" smtClean="0"/>
              <a:t>He reviewed a lot about the fact that the blood is human blood and that it is type AB</a:t>
            </a:r>
          </a:p>
          <a:p>
            <a:r>
              <a:rPr lang="en-US" dirty="0" smtClean="0"/>
              <a:t>Then he talked about DNA</a:t>
            </a:r>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56</a:t>
            </a:fld>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DNA In Red Blood Cells</a:t>
            </a:r>
            <a:endParaRPr lang="en-US" dirty="0"/>
          </a:p>
        </p:txBody>
      </p:sp>
      <p:sp>
        <p:nvSpPr>
          <p:cNvPr id="3" name="Content Placeholder 2"/>
          <p:cNvSpPr>
            <a:spLocks noGrp="1"/>
          </p:cNvSpPr>
          <p:nvPr>
            <p:ph idx="1"/>
          </p:nvPr>
        </p:nvSpPr>
        <p:spPr>
          <a:xfrm>
            <a:off x="762000" y="1371600"/>
            <a:ext cx="8229600" cy="4525963"/>
          </a:xfrm>
        </p:spPr>
        <p:txBody>
          <a:bodyPr/>
          <a:lstStyle/>
          <a:p>
            <a:r>
              <a:rPr lang="en-US" dirty="0" smtClean="0"/>
              <a:t>DNA in White Blood Cells, about 1% of Blood </a:t>
            </a:r>
            <a:endParaRPr lang="en-US" dirty="0"/>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57</a:t>
            </a:fld>
            <a:endParaRPr lang="en-US"/>
          </a:p>
        </p:txBody>
      </p:sp>
      <p:pic>
        <p:nvPicPr>
          <p:cNvPr id="90114" name="Picture 2"/>
          <p:cNvPicPr>
            <a:picLocks noChangeAspect="1" noChangeArrowheads="1"/>
          </p:cNvPicPr>
          <p:nvPr/>
        </p:nvPicPr>
        <p:blipFill>
          <a:blip r:embed="rId2" cstate="print"/>
          <a:srcRect/>
          <a:stretch>
            <a:fillRect/>
          </a:stretch>
        </p:blipFill>
        <p:spPr bwMode="auto">
          <a:xfrm>
            <a:off x="1524000" y="2057400"/>
            <a:ext cx="5810250" cy="4414373"/>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8229600" cy="1143000"/>
          </a:xfrm>
        </p:spPr>
        <p:txBody>
          <a:bodyPr/>
          <a:lstStyle/>
          <a:p>
            <a:r>
              <a:rPr lang="en-US" dirty="0" smtClean="0"/>
              <a:t>Can't Tell Where It Came From</a:t>
            </a:r>
            <a:endParaRPr lang="en-US" dirty="0"/>
          </a:p>
        </p:txBody>
      </p:sp>
      <p:sp>
        <p:nvSpPr>
          <p:cNvPr id="3" name="Content Placeholder 2"/>
          <p:cNvSpPr>
            <a:spLocks noGrp="1"/>
          </p:cNvSpPr>
          <p:nvPr>
            <p:ph idx="1"/>
          </p:nvPr>
        </p:nvSpPr>
        <p:spPr>
          <a:xfrm>
            <a:off x="685800" y="1066800"/>
            <a:ext cx="8229600" cy="4525963"/>
          </a:xfrm>
        </p:spPr>
        <p:txBody>
          <a:bodyPr/>
          <a:lstStyle/>
          <a:p>
            <a:r>
              <a:rPr lang="en-US" dirty="0" smtClean="0"/>
              <a:t>Comparing from multiple sites would help</a:t>
            </a:r>
            <a:endParaRPr lang="en-US" dirty="0"/>
          </a:p>
        </p:txBody>
      </p:sp>
      <p:sp>
        <p:nvSpPr>
          <p:cNvPr id="4" name="Footer Placeholder 3"/>
          <p:cNvSpPr>
            <a:spLocks noGrp="1"/>
          </p:cNvSpPr>
          <p:nvPr>
            <p:ph type="ftr" sz="quarter" idx="11"/>
          </p:nvPr>
        </p:nvSpPr>
        <p:spPr>
          <a:xfrm>
            <a:off x="3429000" y="6356350"/>
            <a:ext cx="2895600" cy="365125"/>
          </a:xfrm>
        </p:spPr>
        <p:txBody>
          <a:bodyPr/>
          <a:lstStyle/>
          <a:p>
            <a:r>
              <a:rPr lang="en-US" dirty="0" smtClean="0"/>
              <a:t>©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58</a:t>
            </a:fld>
            <a:endParaRPr lang="en-US"/>
          </a:p>
        </p:txBody>
      </p:sp>
      <p:pic>
        <p:nvPicPr>
          <p:cNvPr id="91138" name="Picture 2"/>
          <p:cNvPicPr>
            <a:picLocks noChangeAspect="1" noChangeArrowheads="1"/>
          </p:cNvPicPr>
          <p:nvPr/>
        </p:nvPicPr>
        <p:blipFill>
          <a:blip r:embed="rId2" cstate="print"/>
          <a:srcRect/>
          <a:stretch>
            <a:fillRect/>
          </a:stretch>
        </p:blipFill>
        <p:spPr bwMode="auto">
          <a:xfrm>
            <a:off x="228600" y="1676400"/>
            <a:ext cx="8763000" cy="4038600"/>
          </a:xfrm>
          <a:prstGeom prst="rect">
            <a:avLst/>
          </a:prstGeom>
          <a:noFill/>
          <a:ln w="9525">
            <a:noFill/>
            <a:miter lim="800000"/>
            <a:headEnd/>
            <a:tailEnd/>
          </a:ln>
        </p:spPr>
      </p:pic>
      <p:pic>
        <p:nvPicPr>
          <p:cNvPr id="91139" name="Picture 3"/>
          <p:cNvPicPr>
            <a:picLocks noChangeAspect="1" noChangeArrowheads="1"/>
          </p:cNvPicPr>
          <p:nvPr/>
        </p:nvPicPr>
        <p:blipFill>
          <a:blip r:embed="rId3" cstate="print"/>
          <a:srcRect/>
          <a:stretch>
            <a:fillRect/>
          </a:stretch>
        </p:blipFill>
        <p:spPr bwMode="auto">
          <a:xfrm>
            <a:off x="5562600" y="4710112"/>
            <a:ext cx="2483693" cy="2147888"/>
          </a:xfrm>
          <a:prstGeom prst="rect">
            <a:avLst/>
          </a:prstGeom>
          <a:noFill/>
          <a:ln w="9525">
            <a:noFill/>
            <a:miter lim="800000"/>
            <a:headEnd/>
            <a:tailEnd/>
          </a:ln>
        </p:spPr>
      </p:pic>
      <p:sp>
        <p:nvSpPr>
          <p:cNvPr id="8" name="TextBox 7"/>
          <p:cNvSpPr txBox="1"/>
          <p:nvPr/>
        </p:nvSpPr>
        <p:spPr>
          <a:xfrm>
            <a:off x="655231" y="5715000"/>
            <a:ext cx="4907369" cy="1077218"/>
          </a:xfrm>
          <a:prstGeom prst="rect">
            <a:avLst/>
          </a:prstGeom>
          <a:noFill/>
        </p:spPr>
        <p:txBody>
          <a:bodyPr wrap="none" rtlCol="0">
            <a:spAutoFit/>
          </a:bodyPr>
          <a:lstStyle/>
          <a:p>
            <a:pPr algn="ctr"/>
            <a:r>
              <a:rPr lang="en-US" sz="3200" dirty="0" smtClean="0"/>
              <a:t>Contamination Is Impossible</a:t>
            </a:r>
          </a:p>
          <a:p>
            <a:pPr algn="ctr"/>
            <a:r>
              <a:rPr lang="en-US" sz="3200" dirty="0" smtClean="0"/>
              <a:t> To Rule Out</a:t>
            </a:r>
            <a:endParaRPr lang="en-US" sz="32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Kinds Of DNA</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59</a:t>
            </a:fld>
            <a:endParaRPr lang="en-US"/>
          </a:p>
        </p:txBody>
      </p:sp>
      <p:pic>
        <p:nvPicPr>
          <p:cNvPr id="92162" name="Picture 2"/>
          <p:cNvPicPr>
            <a:picLocks noChangeAspect="1" noChangeArrowheads="1"/>
          </p:cNvPicPr>
          <p:nvPr/>
        </p:nvPicPr>
        <p:blipFill>
          <a:blip r:embed="rId2" cstate="print"/>
          <a:srcRect/>
          <a:stretch>
            <a:fillRect/>
          </a:stretch>
        </p:blipFill>
        <p:spPr bwMode="auto">
          <a:xfrm>
            <a:off x="304800" y="1447800"/>
            <a:ext cx="8591550" cy="493395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olgatha.jpg"/>
          <p:cNvPicPr>
            <a:picLocks noChangeAspect="1"/>
          </p:cNvPicPr>
          <p:nvPr/>
        </p:nvPicPr>
        <p:blipFill>
          <a:blip r:embed="rId2" cstate="print"/>
          <a:stretch>
            <a:fillRect/>
          </a:stretch>
        </p:blipFill>
        <p:spPr>
          <a:xfrm>
            <a:off x="0" y="1656207"/>
            <a:ext cx="9372600" cy="5201793"/>
          </a:xfrm>
          <a:prstGeom prst="rect">
            <a:avLst/>
          </a:prstGeom>
        </p:spPr>
      </p:pic>
      <p:pic>
        <p:nvPicPr>
          <p:cNvPr id="9" name="Picture 8" descr="SudariumOfOviedoB.jpg"/>
          <p:cNvPicPr>
            <a:picLocks noChangeAspect="1"/>
          </p:cNvPicPr>
          <p:nvPr/>
        </p:nvPicPr>
        <p:blipFill>
          <a:blip r:embed="rId3" cstate="print"/>
          <a:stretch>
            <a:fillRect/>
          </a:stretch>
        </p:blipFill>
        <p:spPr>
          <a:xfrm>
            <a:off x="6874510" y="5257800"/>
            <a:ext cx="2498090" cy="1600200"/>
          </a:xfrm>
          <a:prstGeom prst="rect">
            <a:avLst/>
          </a:prstGeom>
        </p:spPr>
      </p:pic>
      <p:sp>
        <p:nvSpPr>
          <p:cNvPr id="2" name="Title 1"/>
          <p:cNvSpPr>
            <a:spLocks noGrp="1"/>
          </p:cNvSpPr>
          <p:nvPr>
            <p:ph type="title"/>
          </p:nvPr>
        </p:nvSpPr>
        <p:spPr>
          <a:xfrm>
            <a:off x="914400" y="228600"/>
            <a:ext cx="5867400" cy="1143000"/>
          </a:xfrm>
        </p:spPr>
        <p:txBody>
          <a:bodyPr>
            <a:noAutofit/>
          </a:bodyPr>
          <a:lstStyle/>
          <a:p>
            <a:r>
              <a:rPr lang="en-US" sz="7200" dirty="0" smtClean="0"/>
              <a:t>Coherence</a:t>
            </a:r>
            <a:endParaRPr lang="en-US" sz="7200" dirty="0"/>
          </a:p>
        </p:txBody>
      </p:sp>
      <p:sp>
        <p:nvSpPr>
          <p:cNvPr id="3" name="Content Placeholder 2"/>
          <p:cNvSpPr>
            <a:spLocks noGrp="1"/>
          </p:cNvSpPr>
          <p:nvPr>
            <p:ph idx="1"/>
          </p:nvPr>
        </p:nvSpPr>
        <p:spPr>
          <a:xfrm>
            <a:off x="0" y="1874837"/>
            <a:ext cx="8229600" cy="4983163"/>
          </a:xfrm>
        </p:spPr>
        <p:txBody>
          <a:bodyPr>
            <a:normAutofit fontScale="85000" lnSpcReduction="20000"/>
          </a:bodyPr>
          <a:lstStyle/>
          <a:p>
            <a:r>
              <a:rPr lang="en-US" b="1" dirty="0" smtClean="0"/>
              <a:t>Religion</a:t>
            </a:r>
          </a:p>
          <a:p>
            <a:pPr lvl="1"/>
            <a:r>
              <a:rPr lang="en-US" dirty="0" smtClean="0"/>
              <a:t>Beaten</a:t>
            </a:r>
          </a:p>
          <a:p>
            <a:pPr lvl="1"/>
            <a:r>
              <a:rPr lang="en-US" dirty="0" smtClean="0"/>
              <a:t>Scourged</a:t>
            </a:r>
          </a:p>
          <a:p>
            <a:pPr lvl="1"/>
            <a:r>
              <a:rPr lang="en-US" dirty="0" smtClean="0"/>
              <a:t>Crowned with </a:t>
            </a:r>
            <a:br>
              <a:rPr lang="en-US" dirty="0" smtClean="0"/>
            </a:br>
            <a:r>
              <a:rPr lang="en-US" dirty="0" smtClean="0"/>
              <a:t>thorns</a:t>
            </a:r>
          </a:p>
          <a:p>
            <a:pPr lvl="1"/>
            <a:r>
              <a:rPr lang="en-US" dirty="0" smtClean="0"/>
              <a:t>Carried his cross</a:t>
            </a:r>
          </a:p>
          <a:p>
            <a:pPr lvl="2"/>
            <a:r>
              <a:rPr lang="en-US" dirty="0" smtClean="0"/>
              <a:t>falling </a:t>
            </a:r>
          </a:p>
          <a:p>
            <a:pPr lvl="1"/>
            <a:r>
              <a:rPr lang="en-US" dirty="0" smtClean="0"/>
              <a:t>Nailed to the cross</a:t>
            </a:r>
          </a:p>
          <a:p>
            <a:pPr lvl="2"/>
            <a:r>
              <a:rPr lang="en-US" dirty="0" smtClean="0"/>
              <a:t>through the wrists</a:t>
            </a:r>
          </a:p>
          <a:p>
            <a:pPr lvl="1"/>
            <a:r>
              <a:rPr lang="en-US" dirty="0" smtClean="0"/>
              <a:t>Died</a:t>
            </a:r>
          </a:p>
          <a:p>
            <a:pPr lvl="1"/>
            <a:r>
              <a:rPr lang="en-US" dirty="0" smtClean="0"/>
              <a:t>Pierced</a:t>
            </a:r>
          </a:p>
          <a:p>
            <a:pPr lvl="1"/>
            <a:r>
              <a:rPr lang="en-US" dirty="0" smtClean="0"/>
              <a:t>Buried</a:t>
            </a:r>
          </a:p>
          <a:p>
            <a:pPr lvl="1"/>
            <a:r>
              <a:rPr lang="en-US" dirty="0" smtClean="0"/>
              <a:t>RAISED</a:t>
            </a:r>
          </a:p>
          <a:p>
            <a:pPr lvl="1"/>
            <a:endParaRPr lang="en-US" dirty="0"/>
          </a:p>
        </p:txBody>
      </p:sp>
      <p:sp>
        <p:nvSpPr>
          <p:cNvPr id="4" name="Footer Placeholder 3"/>
          <p:cNvSpPr>
            <a:spLocks noGrp="1"/>
          </p:cNvSpPr>
          <p:nvPr>
            <p:ph type="ftr" sz="quarter" idx="11"/>
          </p:nvPr>
        </p:nvSpPr>
        <p:spPr/>
        <p:txBody>
          <a:bodyPr/>
          <a:lstStyle/>
          <a:p>
            <a:r>
              <a:rPr lang="en-US" dirty="0" smtClean="0"/>
              <a:t>©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6</a:t>
            </a:fld>
            <a:endParaRPr lang="en-US" dirty="0"/>
          </a:p>
        </p:txBody>
      </p:sp>
      <p:pic>
        <p:nvPicPr>
          <p:cNvPr id="7" name="Picture 6" descr="RicciCrucifixion.jpg"/>
          <p:cNvPicPr>
            <a:picLocks noChangeAspect="1"/>
          </p:cNvPicPr>
          <p:nvPr/>
        </p:nvPicPr>
        <p:blipFill>
          <a:blip r:embed="rId4" cstate="print"/>
          <a:stretch>
            <a:fillRect/>
          </a:stretch>
        </p:blipFill>
        <p:spPr>
          <a:xfrm>
            <a:off x="6963546" y="1"/>
            <a:ext cx="2180454" cy="3276600"/>
          </a:xfrm>
          <a:prstGeom prst="rect">
            <a:avLst/>
          </a:prstGeom>
        </p:spPr>
      </p:pic>
      <p:sp>
        <p:nvSpPr>
          <p:cNvPr id="8" name="TextBox 7"/>
          <p:cNvSpPr txBox="1"/>
          <p:nvPr/>
        </p:nvSpPr>
        <p:spPr>
          <a:xfrm>
            <a:off x="4038600" y="5029200"/>
            <a:ext cx="1693092" cy="646331"/>
          </a:xfrm>
          <a:prstGeom prst="rect">
            <a:avLst/>
          </a:prstGeom>
          <a:noFill/>
        </p:spPr>
        <p:txBody>
          <a:bodyPr wrap="none" rtlCol="0">
            <a:spAutoFit/>
          </a:bodyPr>
          <a:lstStyle/>
          <a:p>
            <a:r>
              <a:rPr lang="en-US" b="1" dirty="0" smtClean="0"/>
              <a:t>A Blood Moon</a:t>
            </a:r>
          </a:p>
          <a:p>
            <a:r>
              <a:rPr lang="en-US" b="1" dirty="0" smtClean="0"/>
              <a:t>An Empty Tomb</a:t>
            </a:r>
            <a:endParaRPr lang="en-US" b="1" dirty="0"/>
          </a:p>
        </p:txBody>
      </p:sp>
      <p:pic>
        <p:nvPicPr>
          <p:cNvPr id="79874" name="Picture 2" descr="http://www.particle-physics.co.uk/webimages/bigbang.jpg"/>
          <p:cNvPicPr>
            <a:picLocks noChangeAspect="1" noChangeArrowheads="1"/>
          </p:cNvPicPr>
          <p:nvPr/>
        </p:nvPicPr>
        <p:blipFill>
          <a:blip r:embed="rId5" cstate="print"/>
          <a:srcRect/>
          <a:stretch>
            <a:fillRect/>
          </a:stretch>
        </p:blipFill>
        <p:spPr bwMode="auto">
          <a:xfrm>
            <a:off x="4419600" y="5562600"/>
            <a:ext cx="1028200" cy="800101"/>
          </a:xfrm>
          <a:prstGeom prst="rect">
            <a:avLst/>
          </a:prstGeom>
          <a:noFill/>
        </p:spPr>
      </p:pic>
      <p:sp>
        <p:nvSpPr>
          <p:cNvPr id="11" name="TextBox 10"/>
          <p:cNvSpPr txBox="1"/>
          <p:nvPr/>
        </p:nvSpPr>
        <p:spPr>
          <a:xfrm>
            <a:off x="7315200" y="3200400"/>
            <a:ext cx="1752600" cy="369332"/>
          </a:xfrm>
          <a:prstGeom prst="rect">
            <a:avLst/>
          </a:prstGeom>
          <a:noFill/>
        </p:spPr>
        <p:txBody>
          <a:bodyPr wrap="square" rtlCol="0">
            <a:spAutoFit/>
          </a:bodyPr>
          <a:lstStyle/>
          <a:p>
            <a:r>
              <a:rPr lang="en-US" b="1" dirty="0" smtClean="0"/>
              <a:t>Authenticity</a:t>
            </a:r>
            <a:endParaRPr lang="en-US" b="1" dirty="0"/>
          </a:p>
        </p:txBody>
      </p:sp>
      <p:sp>
        <p:nvSpPr>
          <p:cNvPr id="12" name="TextBox 11"/>
          <p:cNvSpPr txBox="1"/>
          <p:nvPr/>
        </p:nvSpPr>
        <p:spPr>
          <a:xfrm>
            <a:off x="6838508" y="4626114"/>
            <a:ext cx="2534092" cy="707886"/>
          </a:xfrm>
          <a:prstGeom prst="rect">
            <a:avLst/>
          </a:prstGeom>
          <a:noFill/>
        </p:spPr>
        <p:txBody>
          <a:bodyPr wrap="none" rtlCol="0">
            <a:spAutoFit/>
          </a:bodyPr>
          <a:lstStyle/>
          <a:p>
            <a:pPr algn="ctr"/>
            <a:r>
              <a:rPr lang="en-US" sz="2000" b="1" dirty="0" smtClean="0"/>
              <a:t>A Cloth That Wrapped</a:t>
            </a:r>
          </a:p>
          <a:p>
            <a:pPr algn="ctr"/>
            <a:r>
              <a:rPr lang="en-US" sz="2000" b="1" dirty="0" smtClean="0"/>
              <a:t>His Head</a:t>
            </a:r>
            <a:endParaRPr lang="en-US" sz="2000" b="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Connecting The Dots</a:t>
            </a:r>
            <a:endParaRPr lang="en-US" dirty="0"/>
          </a:p>
        </p:txBody>
      </p:sp>
      <p:sp>
        <p:nvSpPr>
          <p:cNvPr id="3" name="Content Placeholder 2"/>
          <p:cNvSpPr>
            <a:spLocks noGrp="1"/>
          </p:cNvSpPr>
          <p:nvPr>
            <p:ph idx="1"/>
          </p:nvPr>
        </p:nvSpPr>
        <p:spPr>
          <a:xfrm>
            <a:off x="533400" y="1143000"/>
            <a:ext cx="8229600" cy="5562600"/>
          </a:xfrm>
        </p:spPr>
        <p:txBody>
          <a:bodyPr>
            <a:normAutofit fontScale="92500"/>
          </a:bodyPr>
          <a:lstStyle/>
          <a:p>
            <a:r>
              <a:rPr lang="en-US" dirty="0" smtClean="0"/>
              <a:t>Multiple Samples From Same Artifact</a:t>
            </a:r>
          </a:p>
          <a:p>
            <a:r>
              <a:rPr lang="en-US" dirty="0" smtClean="0"/>
              <a:t>Multiple Samples From Different Related Artifacts</a:t>
            </a:r>
          </a:p>
          <a:p>
            <a:r>
              <a:rPr lang="en-US" dirty="0" smtClean="0"/>
              <a:t>The Connecting Link: Common DNA From The Same Individual</a:t>
            </a:r>
          </a:p>
          <a:p>
            <a:pPr lvl="1"/>
            <a:r>
              <a:rPr lang="en-US" dirty="0" smtClean="0"/>
              <a:t>Nuclear DNA Inherited from Both Parents</a:t>
            </a:r>
          </a:p>
          <a:p>
            <a:pPr lvl="1"/>
            <a:r>
              <a:rPr lang="en-US" dirty="0" smtClean="0"/>
              <a:t>Mitochondrial DNA Inherited from Mother</a:t>
            </a:r>
          </a:p>
          <a:p>
            <a:r>
              <a:rPr lang="en-US" dirty="0" smtClean="0"/>
              <a:t>Comparing DNA from the Shroud and the </a:t>
            </a:r>
            <a:r>
              <a:rPr lang="en-US" dirty="0" err="1" smtClean="0"/>
              <a:t>Sudarium</a:t>
            </a:r>
            <a:r>
              <a:rPr lang="en-US" dirty="0" smtClean="0"/>
              <a:t> as well as other possible relics could demonstrate that a single individual was common to multiple relics (validating the relic and isolating the individual)</a:t>
            </a:r>
          </a:p>
          <a:p>
            <a:pPr lvl="1"/>
            <a:endParaRPr lang="en-US" dirty="0"/>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60</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229600" cy="1143000"/>
          </a:xfrm>
        </p:spPr>
        <p:txBody>
          <a:bodyPr>
            <a:normAutofit fontScale="90000"/>
          </a:bodyPr>
          <a:lstStyle/>
          <a:p>
            <a:r>
              <a:rPr lang="en-US" sz="6000" dirty="0" smtClean="0"/>
              <a:t>Bruno </a:t>
            </a:r>
            <a:r>
              <a:rPr lang="en-US" sz="6000" dirty="0" err="1" smtClean="0"/>
              <a:t>Barberis</a:t>
            </a:r>
            <a:r>
              <a:rPr lang="en-US" dirty="0" smtClean="0"/>
              <a:t/>
            </a:r>
            <a:br>
              <a:rPr lang="en-US" dirty="0" smtClean="0"/>
            </a:br>
            <a:r>
              <a:rPr lang="en-US" sz="3600" dirty="0" smtClean="0"/>
              <a:t>President of the International Center of </a:t>
            </a:r>
            <a:r>
              <a:rPr lang="en-US" sz="3600" dirty="0" err="1" smtClean="0"/>
              <a:t>Sindonology</a:t>
            </a:r>
            <a:r>
              <a:rPr lang="en-US" sz="3600" dirty="0" smtClean="0"/>
              <a:t> Turin</a:t>
            </a:r>
            <a:br>
              <a:rPr lang="en-US" sz="3600" dirty="0" smtClean="0"/>
            </a:br>
            <a:endParaRPr lang="en-US" sz="3600" dirty="0"/>
          </a:p>
        </p:txBody>
      </p:sp>
      <p:pic>
        <p:nvPicPr>
          <p:cNvPr id="7" name="Content Placeholder 6" descr="BrunoBarberis.jpg"/>
          <p:cNvPicPr>
            <a:picLocks noGrp="1" noChangeAspect="1"/>
          </p:cNvPicPr>
          <p:nvPr>
            <p:ph idx="1"/>
          </p:nvPr>
        </p:nvPicPr>
        <p:blipFill>
          <a:blip r:embed="rId2" cstate="print"/>
          <a:stretch>
            <a:fillRect/>
          </a:stretch>
        </p:blipFill>
        <p:spPr>
          <a:xfrm>
            <a:off x="2133600" y="2286000"/>
            <a:ext cx="4859867" cy="2733675"/>
          </a:xfrm>
        </p:spPr>
      </p:pic>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61</a:t>
            </a:fld>
            <a:endParaRPr lang="en-US"/>
          </a:p>
        </p:txBody>
      </p:sp>
      <p:sp>
        <p:nvSpPr>
          <p:cNvPr id="6" name="Rectangle 5"/>
          <p:cNvSpPr/>
          <p:nvPr/>
        </p:nvSpPr>
        <p:spPr>
          <a:xfrm>
            <a:off x="1143000" y="5029200"/>
            <a:ext cx="7010400" cy="1200329"/>
          </a:xfrm>
          <a:prstGeom prst="rect">
            <a:avLst/>
          </a:prstGeom>
        </p:spPr>
        <p:txBody>
          <a:bodyPr wrap="square">
            <a:spAutoFit/>
          </a:bodyPr>
          <a:lstStyle/>
          <a:p>
            <a:r>
              <a:rPr lang="en-US" sz="2400" dirty="0" err="1" smtClean="0"/>
              <a:t>Barberis</a:t>
            </a:r>
            <a:r>
              <a:rPr lang="en-US" sz="2400" dirty="0" smtClean="0"/>
              <a:t> </a:t>
            </a:r>
            <a:r>
              <a:rPr lang="en-US" sz="2400" dirty="0" smtClean="0"/>
              <a:t>recently said</a:t>
            </a:r>
            <a:r>
              <a:rPr lang="en-US" sz="2400" dirty="0" smtClean="0"/>
              <a:t>: </a:t>
            </a:r>
            <a:r>
              <a:rPr lang="en-US" sz="2400" i="1" dirty="0" smtClean="0"/>
              <a:t>"We need new data if we want to continue in the search",</a:t>
            </a:r>
            <a:r>
              <a:rPr lang="en-US" sz="2400" dirty="0" smtClean="0"/>
              <a:t> and </a:t>
            </a:r>
            <a:r>
              <a:rPr lang="en-US" sz="2400" b="1" dirty="0" smtClean="0"/>
              <a:t>proposes </a:t>
            </a:r>
            <a:r>
              <a:rPr lang="en-US" sz="2400" b="1" i="1" dirty="0" smtClean="0"/>
              <a:t>"to organize a real laboratory around the Shroud"</a:t>
            </a:r>
            <a:endParaRPr lang="en-US" sz="24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ew-Book-by-Cambridge-Professor-Links-Turin-Shroud-Resurrection-of-Christ-01.jpg"/>
          <p:cNvPicPr>
            <a:picLocks noChangeAspect="1"/>
          </p:cNvPicPr>
          <p:nvPr/>
        </p:nvPicPr>
        <p:blipFill>
          <a:blip r:embed="rId2" cstate="print"/>
          <a:stretch>
            <a:fillRect/>
          </a:stretch>
        </p:blipFill>
        <p:spPr>
          <a:xfrm>
            <a:off x="1524000" y="3204362"/>
            <a:ext cx="5943600" cy="3958438"/>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t>The Future Awaits</a:t>
            </a:r>
            <a:endParaRPr lang="en-US" dirty="0"/>
          </a:p>
        </p:txBody>
      </p:sp>
      <p:sp>
        <p:nvSpPr>
          <p:cNvPr id="3" name="Content Placeholder 2"/>
          <p:cNvSpPr>
            <a:spLocks noGrp="1"/>
          </p:cNvSpPr>
          <p:nvPr>
            <p:ph idx="1"/>
          </p:nvPr>
        </p:nvSpPr>
        <p:spPr>
          <a:xfrm>
            <a:off x="152400" y="1143000"/>
            <a:ext cx="8991600" cy="4525963"/>
          </a:xfrm>
        </p:spPr>
        <p:txBody>
          <a:bodyPr/>
          <a:lstStyle/>
          <a:p>
            <a:r>
              <a:rPr lang="en-US" dirty="0" smtClean="0"/>
              <a:t>There Are Still Many Avenues Of Exploration</a:t>
            </a:r>
          </a:p>
          <a:p>
            <a:r>
              <a:rPr lang="en-US" dirty="0" smtClean="0"/>
              <a:t>Further Clarification of the History and Science Can Only Increase Our Understanding Casting Light On This Enduring Mystery</a:t>
            </a:r>
          </a:p>
          <a:p>
            <a:endParaRPr lang="en-US" dirty="0"/>
          </a:p>
        </p:txBody>
      </p:sp>
      <p:sp>
        <p:nvSpPr>
          <p:cNvPr id="4" name="Footer Placeholder 3"/>
          <p:cNvSpPr>
            <a:spLocks noGrp="1"/>
          </p:cNvSpPr>
          <p:nvPr>
            <p:ph type="ftr" sz="quarter" idx="11"/>
          </p:nvPr>
        </p:nvSpPr>
        <p:spPr>
          <a:xfrm>
            <a:off x="4953000" y="6356350"/>
            <a:ext cx="2895600" cy="365125"/>
          </a:xfrm>
        </p:spPr>
        <p:txBody>
          <a:bodyPr/>
          <a:lstStyle/>
          <a:p>
            <a:r>
              <a:rPr lang="en-US" dirty="0" smtClean="0"/>
              <a:t>©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8610600" cy="1143000"/>
          </a:xfrm>
        </p:spPr>
        <p:txBody>
          <a:bodyPr>
            <a:noAutofit/>
          </a:bodyPr>
          <a:lstStyle/>
          <a:p>
            <a:r>
              <a:rPr lang="en-US" sz="4800" dirty="0" smtClean="0"/>
              <a:t>Who Do You Say That "I Am"?</a:t>
            </a:r>
            <a:endParaRPr lang="en-US" sz="4800" dirty="0"/>
          </a:p>
        </p:txBody>
      </p:sp>
      <p:sp>
        <p:nvSpPr>
          <p:cNvPr id="3" name="Content Placeholder 2"/>
          <p:cNvSpPr>
            <a:spLocks noGrp="1"/>
          </p:cNvSpPr>
          <p:nvPr>
            <p:ph idx="1"/>
          </p:nvPr>
        </p:nvSpPr>
        <p:spPr>
          <a:xfrm>
            <a:off x="609600" y="1371600"/>
            <a:ext cx="8229600" cy="5257800"/>
          </a:xfrm>
        </p:spPr>
        <p:txBody>
          <a:bodyPr>
            <a:normAutofit/>
          </a:bodyPr>
          <a:lstStyle/>
          <a:p>
            <a:r>
              <a:rPr lang="en-US" dirty="0" smtClean="0"/>
              <a:t>Perhaps I've Only Served To Increase Your Mystification</a:t>
            </a:r>
          </a:p>
          <a:p>
            <a:r>
              <a:rPr lang="en-US" dirty="0" smtClean="0"/>
              <a:t>What Is The Shroud of Turin?</a:t>
            </a:r>
          </a:p>
          <a:p>
            <a:pPr lvl="1"/>
            <a:r>
              <a:rPr lang="en-US" dirty="0" smtClean="0"/>
              <a:t>RELIC or ICON</a:t>
            </a:r>
          </a:p>
          <a:p>
            <a:r>
              <a:rPr lang="en-US" dirty="0" smtClean="0"/>
              <a:t>What Does It Mean?</a:t>
            </a:r>
          </a:p>
          <a:p>
            <a:pPr>
              <a:buNone/>
            </a:pPr>
            <a:endParaRPr lang="en-US" dirty="0" smtClean="0"/>
          </a:p>
        </p:txBody>
      </p:sp>
      <p:pic>
        <p:nvPicPr>
          <p:cNvPr id="4" name="Picture 1027" descr="C:\Documents and Settings\Ray Schneider\Desktop\ShroudGroup\animatedface.gif"/>
          <p:cNvPicPr>
            <a:picLocks noChangeAspect="1" noChangeArrowheads="1" noCrop="1"/>
          </p:cNvPicPr>
          <p:nvPr/>
        </p:nvPicPr>
        <p:blipFill>
          <a:blip r:embed="rId2" cstate="print"/>
          <a:srcRect/>
          <a:stretch>
            <a:fillRect/>
          </a:stretch>
        </p:blipFill>
        <p:spPr bwMode="auto">
          <a:xfrm>
            <a:off x="4495800" y="3246385"/>
            <a:ext cx="2108330" cy="315441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48A028EF-D103-4C28-9A2D-9D4A318C56C1}" type="slidenum">
              <a:rPr lang="en-US" smtClean="0"/>
              <a:pPr/>
              <a:t>63</a:t>
            </a:fld>
            <a:endParaRPr lang="en-US"/>
          </a:p>
        </p:txBody>
      </p:sp>
      <p:sp>
        <p:nvSpPr>
          <p:cNvPr id="6" name="Footer Placeholder 5"/>
          <p:cNvSpPr>
            <a:spLocks noGrp="1"/>
          </p:cNvSpPr>
          <p:nvPr>
            <p:ph type="ftr" sz="quarter" idx="11"/>
          </p:nvPr>
        </p:nvSpPr>
        <p:spPr/>
        <p:txBody>
          <a:bodyPr/>
          <a:lstStyle/>
          <a:p>
            <a:r>
              <a:rPr lang="en-US" smtClean="0"/>
              <a:t>© 2015 R. Schneider</a:t>
            </a:r>
            <a:endParaRPr lang="en-US"/>
          </a:p>
        </p:txBody>
      </p:sp>
      <p:pic>
        <p:nvPicPr>
          <p:cNvPr id="7" name="Picture 6" descr="http://www.raydowning.com/_Media/veronicas_veil.jpeg"/>
          <p:cNvPicPr/>
          <p:nvPr/>
        </p:nvPicPr>
        <p:blipFill>
          <a:blip r:embed="rId3" cstate="print"/>
          <a:srcRect/>
          <a:stretch>
            <a:fillRect/>
          </a:stretch>
        </p:blipFill>
        <p:spPr bwMode="auto">
          <a:xfrm>
            <a:off x="6629400" y="3276600"/>
            <a:ext cx="2209799" cy="3124200"/>
          </a:xfrm>
          <a:prstGeom prst="rect">
            <a:avLst/>
          </a:prstGeom>
          <a:noFill/>
        </p:spPr>
      </p:pic>
      <p:sp>
        <p:nvSpPr>
          <p:cNvPr id="8" name="TextBox 7"/>
          <p:cNvSpPr txBox="1"/>
          <p:nvPr/>
        </p:nvSpPr>
        <p:spPr>
          <a:xfrm>
            <a:off x="228600" y="3962400"/>
            <a:ext cx="4572000" cy="2585323"/>
          </a:xfrm>
          <a:prstGeom prst="rect">
            <a:avLst/>
          </a:prstGeom>
          <a:noFill/>
        </p:spPr>
        <p:txBody>
          <a:bodyPr wrap="square" rtlCol="0">
            <a:spAutoFit/>
          </a:bodyPr>
          <a:lstStyle/>
          <a:p>
            <a:pPr algn="ctr"/>
            <a:r>
              <a:rPr lang="en-US" sz="5400" dirty="0" smtClean="0"/>
              <a:t>Finally, </a:t>
            </a:r>
          </a:p>
          <a:p>
            <a:pPr algn="ctr"/>
            <a:r>
              <a:rPr lang="en-US" sz="5400" dirty="0" smtClean="0"/>
              <a:t>You Must Decide</a:t>
            </a:r>
            <a:endParaRPr lang="en-US" sz="54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1143000" y="1371600"/>
            <a:ext cx="8001000" cy="5238602"/>
          </a:xfrm>
          <a:prstGeom prst="rect">
            <a:avLst/>
          </a:prstGeom>
          <a:noFill/>
          <a:ln w="9525">
            <a:noFill/>
            <a:miter lim="800000"/>
            <a:headEnd/>
            <a:tailEnd/>
          </a:ln>
        </p:spPr>
      </p:pic>
      <p:sp>
        <p:nvSpPr>
          <p:cNvPr id="7" name="Title 6"/>
          <p:cNvSpPr>
            <a:spLocks noGrp="1"/>
          </p:cNvSpPr>
          <p:nvPr>
            <p:ph type="title"/>
          </p:nvPr>
        </p:nvSpPr>
        <p:spPr/>
        <p:txBody>
          <a:bodyPr/>
          <a:lstStyle/>
          <a:p>
            <a:r>
              <a:rPr lang="en-US" dirty="0" smtClean="0"/>
              <a:t>A Plug for STERA</a:t>
            </a:r>
            <a:endParaRPr lang="en-US" dirty="0"/>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64</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3"/>
          <p:cNvPicPr>
            <a:picLocks noChangeAspect="1" noChangeArrowheads="1"/>
          </p:cNvPicPr>
          <p:nvPr/>
        </p:nvPicPr>
        <p:blipFill>
          <a:blip r:embed="rId2" cstate="print"/>
          <a:srcRect/>
          <a:stretch>
            <a:fillRect/>
          </a:stretch>
        </p:blipFill>
        <p:spPr bwMode="auto">
          <a:xfrm>
            <a:off x="5791200" y="2438400"/>
            <a:ext cx="1200150" cy="2281238"/>
          </a:xfrm>
          <a:prstGeom prst="rect">
            <a:avLst/>
          </a:prstGeom>
          <a:noFill/>
          <a:ln w="9525">
            <a:noFill/>
            <a:miter lim="800000"/>
            <a:headEnd/>
            <a:tailEnd/>
          </a:ln>
        </p:spPr>
      </p:pic>
      <p:pic>
        <p:nvPicPr>
          <p:cNvPr id="37" name="Picture 2" descr="Cluny Medallion of the Shroud of Turin from 1356"/>
          <p:cNvPicPr>
            <a:picLocks noChangeAspect="1" noChangeArrowheads="1"/>
          </p:cNvPicPr>
          <p:nvPr/>
        </p:nvPicPr>
        <p:blipFill>
          <a:blip r:embed="rId3" cstate="print"/>
          <a:srcRect/>
          <a:stretch>
            <a:fillRect/>
          </a:stretch>
        </p:blipFill>
        <p:spPr bwMode="auto">
          <a:xfrm>
            <a:off x="7162800" y="2667000"/>
            <a:ext cx="1600201" cy="1600201"/>
          </a:xfrm>
          <a:prstGeom prst="rect">
            <a:avLst/>
          </a:prstGeom>
          <a:noFill/>
        </p:spPr>
      </p:pic>
      <p:sp>
        <p:nvSpPr>
          <p:cNvPr id="2" name="Title 1"/>
          <p:cNvSpPr>
            <a:spLocks noGrp="1"/>
          </p:cNvSpPr>
          <p:nvPr>
            <p:ph type="title"/>
          </p:nvPr>
        </p:nvSpPr>
        <p:spPr>
          <a:xfrm>
            <a:off x="304800" y="304800"/>
            <a:ext cx="6629400" cy="1143000"/>
          </a:xfrm>
        </p:spPr>
        <p:txBody>
          <a:bodyPr>
            <a:noAutofit/>
          </a:bodyPr>
          <a:lstStyle/>
          <a:p>
            <a:r>
              <a:rPr lang="en-US" sz="7200" dirty="0" smtClean="0"/>
              <a:t>Coherence</a:t>
            </a:r>
            <a:endParaRPr lang="en-US" sz="7200" dirty="0"/>
          </a:p>
        </p:txBody>
      </p:sp>
      <p:sp>
        <p:nvSpPr>
          <p:cNvPr id="3" name="Content Placeholder 2"/>
          <p:cNvSpPr>
            <a:spLocks noGrp="1"/>
          </p:cNvSpPr>
          <p:nvPr>
            <p:ph idx="1"/>
          </p:nvPr>
        </p:nvSpPr>
        <p:spPr>
          <a:xfrm>
            <a:off x="762000" y="1295400"/>
            <a:ext cx="8229600" cy="1295400"/>
          </a:xfrm>
        </p:spPr>
        <p:txBody>
          <a:bodyPr/>
          <a:lstStyle/>
          <a:p>
            <a:r>
              <a:rPr lang="en-US" b="1" dirty="0" smtClean="0"/>
              <a:t>History</a:t>
            </a:r>
            <a:r>
              <a:rPr lang="en-US" dirty="0" smtClean="0"/>
              <a:t> — A Thread of Reality from an Empty Tomb to a Journey from Jerusalem to Europe</a:t>
            </a:r>
            <a:endParaRPr lang="en-US" dirty="0"/>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7</a:t>
            </a:fld>
            <a:endParaRPr lang="en-US"/>
          </a:p>
        </p:txBody>
      </p:sp>
      <p:grpSp>
        <p:nvGrpSpPr>
          <p:cNvPr id="6" name="Group 5"/>
          <p:cNvGrpSpPr/>
          <p:nvPr/>
        </p:nvGrpSpPr>
        <p:grpSpPr>
          <a:xfrm>
            <a:off x="0" y="2438400"/>
            <a:ext cx="9144000" cy="3810000"/>
            <a:chOff x="0" y="2286000"/>
            <a:chExt cx="9144000" cy="3810000"/>
          </a:xfrm>
        </p:grpSpPr>
        <p:sp>
          <p:nvSpPr>
            <p:cNvPr id="7" name="TextBox 6"/>
            <p:cNvSpPr txBox="1"/>
            <p:nvPr/>
          </p:nvSpPr>
          <p:spPr>
            <a:xfrm>
              <a:off x="0" y="5486400"/>
              <a:ext cx="1163267" cy="369332"/>
            </a:xfrm>
            <a:prstGeom prst="rect">
              <a:avLst/>
            </a:prstGeom>
            <a:noFill/>
          </p:spPr>
          <p:txBody>
            <a:bodyPr wrap="none" rtlCol="0">
              <a:spAutoFit/>
            </a:bodyPr>
            <a:lstStyle/>
            <a:p>
              <a:r>
                <a:rPr lang="en-US" dirty="0" smtClean="0"/>
                <a:t>30-33 A.D.</a:t>
              </a:r>
              <a:endParaRPr lang="en-US" dirty="0"/>
            </a:p>
          </p:txBody>
        </p:sp>
        <p:grpSp>
          <p:nvGrpSpPr>
            <p:cNvPr id="8" name="Group 29"/>
            <p:cNvGrpSpPr/>
            <p:nvPr/>
          </p:nvGrpSpPr>
          <p:grpSpPr>
            <a:xfrm>
              <a:off x="609600" y="2286000"/>
              <a:ext cx="8534400" cy="3810000"/>
              <a:chOff x="609600" y="2286000"/>
              <a:chExt cx="8534400" cy="3810000"/>
            </a:xfrm>
          </p:grpSpPr>
          <p:sp>
            <p:nvSpPr>
              <p:cNvPr id="9" name="Right Arrow 8"/>
              <p:cNvSpPr/>
              <p:nvPr/>
            </p:nvSpPr>
            <p:spPr>
              <a:xfrm>
                <a:off x="685800" y="4419600"/>
                <a:ext cx="7924800" cy="9144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879230" y="4038600"/>
                <a:ext cx="1264770" cy="369332"/>
              </a:xfrm>
              <a:prstGeom prst="rect">
                <a:avLst/>
              </a:prstGeom>
              <a:noFill/>
            </p:spPr>
            <p:txBody>
              <a:bodyPr wrap="none" rtlCol="0">
                <a:spAutoFit/>
              </a:bodyPr>
              <a:lstStyle/>
              <a:p>
                <a:r>
                  <a:rPr lang="en-US" dirty="0" smtClean="0"/>
                  <a:t>the Present</a:t>
                </a:r>
                <a:endParaRPr lang="en-US" dirty="0"/>
              </a:p>
            </p:txBody>
          </p:sp>
          <p:sp>
            <p:nvSpPr>
              <p:cNvPr id="11" name="Rectangle 10"/>
              <p:cNvSpPr/>
              <p:nvPr/>
            </p:nvSpPr>
            <p:spPr>
              <a:xfrm>
                <a:off x="24384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148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7244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4102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209800" y="3886200"/>
                <a:ext cx="535724" cy="369332"/>
              </a:xfrm>
              <a:prstGeom prst="rect">
                <a:avLst/>
              </a:prstGeom>
              <a:noFill/>
            </p:spPr>
            <p:txBody>
              <a:bodyPr wrap="none" rtlCol="0">
                <a:spAutoFit/>
              </a:bodyPr>
              <a:lstStyle/>
              <a:p>
                <a:r>
                  <a:rPr lang="en-US" dirty="0" smtClean="0"/>
                  <a:t>544</a:t>
                </a:r>
                <a:endParaRPr lang="en-US" dirty="0"/>
              </a:p>
            </p:txBody>
          </p:sp>
          <p:sp>
            <p:nvSpPr>
              <p:cNvPr id="16" name="TextBox 15"/>
              <p:cNvSpPr txBox="1"/>
              <p:nvPr/>
            </p:nvSpPr>
            <p:spPr>
              <a:xfrm>
                <a:off x="3886200" y="3886200"/>
                <a:ext cx="535724" cy="369332"/>
              </a:xfrm>
              <a:prstGeom prst="rect">
                <a:avLst/>
              </a:prstGeom>
              <a:noFill/>
            </p:spPr>
            <p:txBody>
              <a:bodyPr wrap="none" rtlCol="0">
                <a:spAutoFit/>
              </a:bodyPr>
              <a:lstStyle/>
              <a:p>
                <a:r>
                  <a:rPr lang="en-US" dirty="0" smtClean="0"/>
                  <a:t>944</a:t>
                </a:r>
                <a:endParaRPr lang="en-US" dirty="0"/>
              </a:p>
            </p:txBody>
          </p:sp>
          <p:sp>
            <p:nvSpPr>
              <p:cNvPr id="17" name="TextBox 16"/>
              <p:cNvSpPr txBox="1"/>
              <p:nvPr/>
            </p:nvSpPr>
            <p:spPr>
              <a:xfrm>
                <a:off x="4439920" y="3886200"/>
                <a:ext cx="652743" cy="369332"/>
              </a:xfrm>
              <a:prstGeom prst="rect">
                <a:avLst/>
              </a:prstGeom>
              <a:noFill/>
            </p:spPr>
            <p:txBody>
              <a:bodyPr wrap="none" rtlCol="0">
                <a:spAutoFit/>
              </a:bodyPr>
              <a:lstStyle/>
              <a:p>
                <a:r>
                  <a:rPr lang="en-US" dirty="0" smtClean="0"/>
                  <a:t>1204</a:t>
                </a:r>
                <a:endParaRPr lang="en-US" dirty="0"/>
              </a:p>
            </p:txBody>
          </p:sp>
          <p:sp>
            <p:nvSpPr>
              <p:cNvPr id="18" name="TextBox 17"/>
              <p:cNvSpPr txBox="1"/>
              <p:nvPr/>
            </p:nvSpPr>
            <p:spPr>
              <a:xfrm>
                <a:off x="5140960" y="3886200"/>
                <a:ext cx="652743" cy="369332"/>
              </a:xfrm>
              <a:prstGeom prst="rect">
                <a:avLst/>
              </a:prstGeom>
              <a:noFill/>
            </p:spPr>
            <p:txBody>
              <a:bodyPr wrap="none" rtlCol="0">
                <a:spAutoFit/>
              </a:bodyPr>
              <a:lstStyle/>
              <a:p>
                <a:r>
                  <a:rPr lang="en-US" dirty="0" smtClean="0"/>
                  <a:t>1355</a:t>
                </a:r>
                <a:endParaRPr lang="en-US" dirty="0"/>
              </a:p>
            </p:txBody>
          </p:sp>
          <p:sp>
            <p:nvSpPr>
              <p:cNvPr id="19" name="TextBox 18"/>
              <p:cNvSpPr txBox="1"/>
              <p:nvPr/>
            </p:nvSpPr>
            <p:spPr>
              <a:xfrm>
                <a:off x="5943600" y="4678680"/>
                <a:ext cx="1853841" cy="369332"/>
              </a:xfrm>
              <a:prstGeom prst="rect">
                <a:avLst/>
              </a:prstGeom>
              <a:noFill/>
            </p:spPr>
            <p:txBody>
              <a:bodyPr wrap="none" rtlCol="0">
                <a:spAutoFit/>
              </a:bodyPr>
              <a:lstStyle/>
              <a:p>
                <a:r>
                  <a:rPr lang="en-US" b="1" dirty="0" smtClean="0">
                    <a:solidFill>
                      <a:srgbClr val="FF0000"/>
                    </a:solidFill>
                  </a:rPr>
                  <a:t>KNOWN HISTORY</a:t>
                </a:r>
                <a:endParaRPr lang="en-US" b="1" dirty="0">
                  <a:solidFill>
                    <a:srgbClr val="FF0000"/>
                  </a:solidFill>
                </a:endParaRPr>
              </a:p>
            </p:txBody>
          </p:sp>
          <p:sp>
            <p:nvSpPr>
              <p:cNvPr id="20" name="Rectangle 19"/>
              <p:cNvSpPr/>
              <p:nvPr/>
            </p:nvSpPr>
            <p:spPr>
              <a:xfrm>
                <a:off x="9144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096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895600" y="4724400"/>
                <a:ext cx="907364" cy="369332"/>
              </a:xfrm>
              <a:prstGeom prst="rect">
                <a:avLst/>
              </a:prstGeom>
              <a:noFill/>
            </p:spPr>
            <p:txBody>
              <a:bodyPr wrap="none" rtlCol="0">
                <a:spAutoFit/>
              </a:bodyPr>
              <a:lstStyle/>
              <a:p>
                <a:r>
                  <a:rPr lang="en-US" b="1" dirty="0" smtClean="0">
                    <a:solidFill>
                      <a:srgbClr val="FF0000"/>
                    </a:solidFill>
                  </a:rPr>
                  <a:t>EDESSA</a:t>
                </a:r>
                <a:endParaRPr lang="en-US" b="1" dirty="0">
                  <a:solidFill>
                    <a:srgbClr val="FF0000"/>
                  </a:solidFill>
                </a:endParaRPr>
              </a:p>
            </p:txBody>
          </p:sp>
          <p:sp>
            <p:nvSpPr>
              <p:cNvPr id="23" name="TextBox 22"/>
              <p:cNvSpPr txBox="1"/>
              <p:nvPr/>
            </p:nvSpPr>
            <p:spPr>
              <a:xfrm>
                <a:off x="772160" y="3916680"/>
                <a:ext cx="457200" cy="369332"/>
              </a:xfrm>
              <a:prstGeom prst="rect">
                <a:avLst/>
              </a:prstGeom>
              <a:noFill/>
            </p:spPr>
            <p:txBody>
              <a:bodyPr wrap="square" rtlCol="0">
                <a:spAutoFit/>
              </a:bodyPr>
              <a:lstStyle/>
              <a:p>
                <a:r>
                  <a:rPr lang="en-US" dirty="0" smtClean="0"/>
                  <a:t>70</a:t>
                </a:r>
                <a:endParaRPr lang="en-US" dirty="0"/>
              </a:p>
            </p:txBody>
          </p:sp>
          <p:sp>
            <p:nvSpPr>
              <p:cNvPr id="24" name="TextBox 23"/>
              <p:cNvSpPr txBox="1"/>
              <p:nvPr/>
            </p:nvSpPr>
            <p:spPr>
              <a:xfrm>
                <a:off x="1524000" y="4648200"/>
                <a:ext cx="351378" cy="523220"/>
              </a:xfrm>
              <a:prstGeom prst="rect">
                <a:avLst/>
              </a:prstGeom>
              <a:noFill/>
            </p:spPr>
            <p:txBody>
              <a:bodyPr wrap="none" rtlCol="0">
                <a:spAutoFit/>
              </a:bodyPr>
              <a:lstStyle/>
              <a:p>
                <a:r>
                  <a:rPr lang="en-US" sz="2800" b="1" dirty="0" smtClean="0">
                    <a:solidFill>
                      <a:srgbClr val="FF0000"/>
                    </a:solidFill>
                  </a:rPr>
                  <a:t>?</a:t>
                </a:r>
                <a:endParaRPr lang="en-US" sz="2800" b="1" dirty="0">
                  <a:solidFill>
                    <a:srgbClr val="FF0000"/>
                  </a:solidFill>
                </a:endParaRPr>
              </a:p>
            </p:txBody>
          </p:sp>
          <p:sp>
            <p:nvSpPr>
              <p:cNvPr id="25" name="TextBox 24"/>
              <p:cNvSpPr txBox="1"/>
              <p:nvPr/>
            </p:nvSpPr>
            <p:spPr>
              <a:xfrm>
                <a:off x="4953000" y="4648200"/>
                <a:ext cx="351378" cy="523220"/>
              </a:xfrm>
              <a:prstGeom prst="rect">
                <a:avLst/>
              </a:prstGeom>
              <a:noFill/>
            </p:spPr>
            <p:txBody>
              <a:bodyPr wrap="none" rtlCol="0">
                <a:spAutoFit/>
              </a:bodyPr>
              <a:lstStyle/>
              <a:p>
                <a:r>
                  <a:rPr lang="en-US" sz="2800" b="1" dirty="0" smtClean="0">
                    <a:solidFill>
                      <a:srgbClr val="FF0000"/>
                    </a:solidFill>
                  </a:rPr>
                  <a:t>?</a:t>
                </a:r>
                <a:endParaRPr lang="en-US" sz="2800" b="1" dirty="0">
                  <a:solidFill>
                    <a:srgbClr val="FF0000"/>
                  </a:solidFill>
                </a:endParaRPr>
              </a:p>
            </p:txBody>
          </p:sp>
          <p:sp>
            <p:nvSpPr>
              <p:cNvPr id="26" name="Oval 25"/>
              <p:cNvSpPr/>
              <p:nvPr/>
            </p:nvSpPr>
            <p:spPr>
              <a:xfrm>
                <a:off x="4343400" y="48006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3352800" y="5715000"/>
                <a:ext cx="2971800" cy="381000"/>
                <a:chOff x="3124200" y="5715000"/>
                <a:chExt cx="2971800" cy="381000"/>
              </a:xfrm>
            </p:grpSpPr>
            <p:sp>
              <p:nvSpPr>
                <p:cNvPr id="30" name="Rectangle 24"/>
                <p:cNvSpPr/>
                <p:nvPr/>
              </p:nvSpPr>
              <p:spPr>
                <a:xfrm>
                  <a:off x="3124200" y="5715000"/>
                  <a:ext cx="2590800" cy="381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429000" y="5726668"/>
                  <a:ext cx="2667000" cy="369332"/>
                </a:xfrm>
                <a:prstGeom prst="rect">
                  <a:avLst/>
                </a:prstGeom>
                <a:noFill/>
              </p:spPr>
              <p:txBody>
                <a:bodyPr wrap="square" rtlCol="0">
                  <a:spAutoFit/>
                </a:bodyPr>
                <a:lstStyle/>
                <a:p>
                  <a:r>
                    <a:rPr lang="en-US" b="1" dirty="0" smtClean="0">
                      <a:solidFill>
                        <a:srgbClr val="FF0000"/>
                      </a:solidFill>
                    </a:rPr>
                    <a:t>CONSTANTINOPLE</a:t>
                  </a:r>
                  <a:endParaRPr lang="en-US" b="1" dirty="0">
                    <a:solidFill>
                      <a:srgbClr val="FF0000"/>
                    </a:solidFill>
                  </a:endParaRPr>
                </a:p>
              </p:txBody>
            </p:sp>
          </p:grpSp>
          <p:sp>
            <p:nvSpPr>
              <p:cNvPr id="28" name="Rectangle 27"/>
              <p:cNvSpPr/>
              <p:nvPr/>
            </p:nvSpPr>
            <p:spPr>
              <a:xfrm>
                <a:off x="4450081" y="5029200"/>
                <a:ext cx="45719" cy="685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200400" y="2286000"/>
                <a:ext cx="2334293" cy="584775"/>
              </a:xfrm>
              <a:prstGeom prst="rect">
                <a:avLst/>
              </a:prstGeom>
              <a:noFill/>
            </p:spPr>
            <p:txBody>
              <a:bodyPr wrap="none" rtlCol="0">
                <a:spAutoFit/>
              </a:bodyPr>
              <a:lstStyle/>
              <a:p>
                <a:r>
                  <a:rPr lang="en-US" sz="3200" dirty="0" smtClean="0"/>
                  <a:t>The Timeline</a:t>
                </a:r>
                <a:endParaRPr lang="en-US" sz="3200" dirty="0"/>
              </a:p>
            </p:txBody>
          </p:sp>
        </p:grpSp>
      </p:grpSp>
      <p:pic>
        <p:nvPicPr>
          <p:cNvPr id="78850" name="Picture 2" descr="http://upload.wikimedia.org/wikipedia/commons/1/15/Abgarwithimageofedessa10thcentury.jpg"/>
          <p:cNvPicPr>
            <a:picLocks noChangeAspect="1" noChangeArrowheads="1"/>
          </p:cNvPicPr>
          <p:nvPr/>
        </p:nvPicPr>
        <p:blipFill>
          <a:blip r:embed="rId4" cstate="print"/>
          <a:srcRect/>
          <a:stretch>
            <a:fillRect/>
          </a:stretch>
        </p:blipFill>
        <p:spPr bwMode="auto">
          <a:xfrm>
            <a:off x="1219200" y="2819400"/>
            <a:ext cx="1034053" cy="1323976"/>
          </a:xfrm>
          <a:prstGeom prst="rect">
            <a:avLst/>
          </a:prstGeom>
          <a:noFill/>
        </p:spPr>
      </p:pic>
      <p:sp>
        <p:nvSpPr>
          <p:cNvPr id="33" name="TextBox 32"/>
          <p:cNvSpPr txBox="1"/>
          <p:nvPr/>
        </p:nvSpPr>
        <p:spPr>
          <a:xfrm>
            <a:off x="1143000" y="4038600"/>
            <a:ext cx="1128322" cy="646331"/>
          </a:xfrm>
          <a:prstGeom prst="rect">
            <a:avLst/>
          </a:prstGeom>
          <a:noFill/>
        </p:spPr>
        <p:txBody>
          <a:bodyPr wrap="none" rtlCol="0">
            <a:spAutoFit/>
          </a:bodyPr>
          <a:lstStyle/>
          <a:p>
            <a:r>
              <a:rPr lang="en-US" b="1" dirty="0" smtClean="0"/>
              <a:t>A Journey</a:t>
            </a:r>
          </a:p>
          <a:p>
            <a:r>
              <a:rPr lang="en-US" b="1" dirty="0" smtClean="0"/>
              <a:t>to Edessa</a:t>
            </a:r>
            <a:endParaRPr lang="en-US" b="1" dirty="0"/>
          </a:p>
        </p:txBody>
      </p:sp>
      <p:pic>
        <p:nvPicPr>
          <p:cNvPr id="34" name="Picture 33" descr="ShroudToConstantinople300.jpg"/>
          <p:cNvPicPr>
            <a:picLocks noChangeAspect="1"/>
          </p:cNvPicPr>
          <p:nvPr/>
        </p:nvPicPr>
        <p:blipFill>
          <a:blip r:embed="rId5" cstate="print"/>
          <a:stretch>
            <a:fillRect/>
          </a:stretch>
        </p:blipFill>
        <p:spPr>
          <a:xfrm>
            <a:off x="3276600" y="2971800"/>
            <a:ext cx="1705970" cy="1143000"/>
          </a:xfrm>
          <a:prstGeom prst="rect">
            <a:avLst/>
          </a:prstGeom>
        </p:spPr>
      </p:pic>
      <p:pic>
        <p:nvPicPr>
          <p:cNvPr id="35" name="Picture 4" descr="http://upload.wikimedia.org/wikipedia/commons/thumb/2/2d/Blason_famille_fr_Charny.svg/220px-Blason_famille_fr_Charny.svg.png"/>
          <p:cNvPicPr>
            <a:picLocks noChangeAspect="1" noChangeArrowheads="1"/>
          </p:cNvPicPr>
          <p:nvPr/>
        </p:nvPicPr>
        <p:blipFill>
          <a:blip r:embed="rId6" cstate="print"/>
          <a:srcRect/>
          <a:stretch>
            <a:fillRect/>
          </a:stretch>
        </p:blipFill>
        <p:spPr bwMode="auto">
          <a:xfrm>
            <a:off x="6528955" y="152400"/>
            <a:ext cx="1194955" cy="1314450"/>
          </a:xfrm>
          <a:prstGeom prst="rect">
            <a:avLst/>
          </a:prstGeom>
          <a:noFill/>
        </p:spPr>
      </p:pic>
      <p:pic>
        <p:nvPicPr>
          <p:cNvPr id="36" name="Picture 2" descr="http://upload.wikimedia.org/wikipedia/commons/thumb/9/97/Blason_Vergy.svg/140px-Blason_Vergy.svg.png"/>
          <p:cNvPicPr>
            <a:picLocks noChangeAspect="1" noChangeArrowheads="1"/>
          </p:cNvPicPr>
          <p:nvPr/>
        </p:nvPicPr>
        <p:blipFill>
          <a:blip r:embed="rId7" cstate="print"/>
          <a:srcRect/>
          <a:stretch>
            <a:fillRect/>
          </a:stretch>
        </p:blipFill>
        <p:spPr bwMode="auto">
          <a:xfrm>
            <a:off x="7772400" y="152400"/>
            <a:ext cx="1194955" cy="1314451"/>
          </a:xfrm>
          <a:prstGeom prst="rect">
            <a:avLst/>
          </a:prstGeom>
          <a:noFill/>
        </p:spPr>
      </p:pic>
      <p:pic>
        <p:nvPicPr>
          <p:cNvPr id="39" name="Picture 38" descr="TemplecombeAdj.jpg"/>
          <p:cNvPicPr>
            <a:picLocks noChangeAspect="1"/>
          </p:cNvPicPr>
          <p:nvPr/>
        </p:nvPicPr>
        <p:blipFill>
          <a:blip r:embed="rId8" cstate="print"/>
          <a:stretch>
            <a:fillRect/>
          </a:stretch>
        </p:blipFill>
        <p:spPr>
          <a:xfrm>
            <a:off x="6019800" y="5334000"/>
            <a:ext cx="2021879" cy="1168400"/>
          </a:xfrm>
          <a:prstGeom prst="rect">
            <a:avLst/>
          </a:prstGeom>
        </p:spPr>
      </p:pic>
      <p:sp>
        <p:nvSpPr>
          <p:cNvPr id="40" name="TextBox 39"/>
          <p:cNvSpPr txBox="1"/>
          <p:nvPr/>
        </p:nvSpPr>
        <p:spPr>
          <a:xfrm>
            <a:off x="6019800" y="6488668"/>
            <a:ext cx="2256067" cy="369332"/>
          </a:xfrm>
          <a:prstGeom prst="rect">
            <a:avLst/>
          </a:prstGeom>
          <a:noFill/>
        </p:spPr>
        <p:txBody>
          <a:bodyPr wrap="none" rtlCol="0">
            <a:spAutoFit/>
          </a:bodyPr>
          <a:lstStyle/>
          <a:p>
            <a:r>
              <a:rPr lang="en-US" dirty="0" smtClean="0"/>
              <a:t>A Templar Connection</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990600" y="3390900"/>
            <a:ext cx="2800350" cy="3771900"/>
          </a:xfrm>
          <a:prstGeom prst="rect">
            <a:avLst/>
          </a:prstGeom>
          <a:noFill/>
          <a:ln w="9525">
            <a:noFill/>
            <a:miter lim="800000"/>
            <a:headEnd/>
            <a:tailEnd/>
          </a:ln>
        </p:spPr>
      </p:pic>
      <p:grpSp>
        <p:nvGrpSpPr>
          <p:cNvPr id="8" name="Group 7"/>
          <p:cNvGrpSpPr/>
          <p:nvPr/>
        </p:nvGrpSpPr>
        <p:grpSpPr>
          <a:xfrm>
            <a:off x="3886200" y="2286000"/>
            <a:ext cx="2438400" cy="3762375"/>
            <a:chOff x="5334000" y="1295400"/>
            <a:chExt cx="3581400" cy="4981575"/>
          </a:xfrm>
        </p:grpSpPr>
        <p:pic>
          <p:nvPicPr>
            <p:cNvPr id="9" name="Picture 5" descr="GermanVP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38800" y="1295400"/>
              <a:ext cx="3152775" cy="498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9"/>
            <p:cNvSpPr/>
            <p:nvPr/>
          </p:nvSpPr>
          <p:spPr>
            <a:xfrm>
              <a:off x="5334000" y="3733800"/>
              <a:ext cx="35814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609600" y="0"/>
            <a:ext cx="8229600" cy="1143000"/>
          </a:xfrm>
        </p:spPr>
        <p:txBody>
          <a:bodyPr>
            <a:noAutofit/>
          </a:bodyPr>
          <a:lstStyle/>
          <a:p>
            <a:r>
              <a:rPr lang="en-US" sz="7200" dirty="0" smtClean="0"/>
              <a:t>Coherence</a:t>
            </a:r>
            <a:endParaRPr lang="en-US" sz="7200" dirty="0"/>
          </a:p>
        </p:txBody>
      </p:sp>
      <p:sp>
        <p:nvSpPr>
          <p:cNvPr id="3" name="Content Placeholder 2"/>
          <p:cNvSpPr>
            <a:spLocks noGrp="1"/>
          </p:cNvSpPr>
          <p:nvPr>
            <p:ph idx="1"/>
          </p:nvPr>
        </p:nvSpPr>
        <p:spPr>
          <a:xfrm>
            <a:off x="914400" y="960437"/>
            <a:ext cx="8229600" cy="4525963"/>
          </a:xfrm>
        </p:spPr>
        <p:txBody>
          <a:bodyPr>
            <a:normAutofit/>
          </a:bodyPr>
          <a:lstStyle/>
          <a:p>
            <a:r>
              <a:rPr lang="en-US" b="1" dirty="0" smtClean="0"/>
              <a:t>The Challenge of the Image</a:t>
            </a:r>
          </a:p>
          <a:p>
            <a:pPr lvl="1"/>
            <a:r>
              <a:rPr lang="en-US" sz="2400" dirty="0" smtClean="0"/>
              <a:t>Negative</a:t>
            </a:r>
          </a:p>
          <a:p>
            <a:pPr lvl="1"/>
            <a:r>
              <a:rPr lang="en-US" sz="2400" dirty="0" smtClean="0"/>
              <a:t>Superficial</a:t>
            </a:r>
          </a:p>
          <a:p>
            <a:pPr lvl="1"/>
            <a:r>
              <a:rPr lang="en-US" sz="2400" dirty="0" smtClean="0"/>
              <a:t>Three Dimensional</a:t>
            </a:r>
          </a:p>
          <a:p>
            <a:pPr lvl="1"/>
            <a:r>
              <a:rPr lang="en-US" sz="2400" dirty="0" smtClean="0"/>
              <a:t>Areal Density</a:t>
            </a:r>
          </a:p>
          <a:p>
            <a:pPr lvl="1"/>
            <a:r>
              <a:rPr lang="en-US" sz="2400" dirty="0" smtClean="0"/>
              <a:t>Resolution</a:t>
            </a:r>
          </a:p>
        </p:txBody>
      </p:sp>
      <p:sp>
        <p:nvSpPr>
          <p:cNvPr id="4" name="Footer Placeholder 3"/>
          <p:cNvSpPr>
            <a:spLocks noGrp="1"/>
          </p:cNvSpPr>
          <p:nvPr>
            <p:ph type="ftr" sz="quarter" idx="11"/>
          </p:nvPr>
        </p:nvSpPr>
        <p:spPr/>
        <p:txBody>
          <a:bodyPr/>
          <a:lstStyle/>
          <a:p>
            <a:r>
              <a:rPr lang="en-US" smtClean="0"/>
              <a:t>©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8</a:t>
            </a:fld>
            <a:endParaRPr lang="en-US"/>
          </a:p>
        </p:txBody>
      </p:sp>
      <p:pic>
        <p:nvPicPr>
          <p:cNvPr id="6" name="Picture 2" descr="http://upload.wikimedia.org/wikipedia/en/2/2c/Discyellow.jpg"/>
          <p:cNvPicPr>
            <a:picLocks noChangeAspect="1" noChangeArrowheads="1"/>
          </p:cNvPicPr>
          <p:nvPr/>
        </p:nvPicPr>
        <p:blipFill>
          <a:blip r:embed="rId4" cstate="print"/>
          <a:srcRect/>
          <a:stretch>
            <a:fillRect/>
          </a:stretch>
        </p:blipFill>
        <p:spPr bwMode="auto">
          <a:xfrm>
            <a:off x="6248400" y="0"/>
            <a:ext cx="2895600" cy="2171700"/>
          </a:xfrm>
          <a:prstGeom prst="rect">
            <a:avLst/>
          </a:prstGeom>
          <a:noFill/>
        </p:spPr>
      </p:pic>
      <p:pic>
        <p:nvPicPr>
          <p:cNvPr id="7" name="Picture 4" descr="image"/>
          <p:cNvPicPr>
            <a:picLocks noChangeAspect="1" noChangeArrowheads="1"/>
          </p:cNvPicPr>
          <p:nvPr/>
        </p:nvPicPr>
        <p:blipFill>
          <a:blip r:embed="rId5" cstate="print"/>
          <a:srcRect/>
          <a:stretch>
            <a:fillRect/>
          </a:stretch>
        </p:blipFill>
        <p:spPr bwMode="auto">
          <a:xfrm>
            <a:off x="6248401" y="2133600"/>
            <a:ext cx="2895600" cy="2375617"/>
          </a:xfrm>
          <a:prstGeom prst="rect">
            <a:avLst/>
          </a:prstGeom>
          <a:noFill/>
        </p:spPr>
      </p:pic>
      <p:pic>
        <p:nvPicPr>
          <p:cNvPr id="13" name="Picture 6" descr="http://www.raydowning.com/_Media/veronicas_veil.jpeg"/>
          <p:cNvPicPr>
            <a:picLocks noChangeAspect="1" noChangeArrowheads="1"/>
          </p:cNvPicPr>
          <p:nvPr/>
        </p:nvPicPr>
        <p:blipFill>
          <a:blip r:embed="rId6" cstate="print"/>
          <a:srcRect/>
          <a:stretch>
            <a:fillRect/>
          </a:stretch>
        </p:blipFill>
        <p:spPr bwMode="auto">
          <a:xfrm>
            <a:off x="6244786" y="4419600"/>
            <a:ext cx="1948238" cy="24384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0" y="3482975"/>
            <a:ext cx="9144000" cy="1470025"/>
          </a:xfrm>
        </p:spPr>
        <p:txBody>
          <a:bodyPr>
            <a:noAutofit/>
          </a:bodyPr>
          <a:lstStyle/>
          <a:p>
            <a:r>
              <a:rPr lang="en-US" sz="6000" dirty="0" smtClean="0"/>
              <a:t>Who Do Men Say That I Am?</a:t>
            </a:r>
            <a:endParaRPr lang="en-US" sz="6000" dirty="0"/>
          </a:p>
        </p:txBody>
      </p:sp>
      <p:sp>
        <p:nvSpPr>
          <p:cNvPr id="7" name="Subtitle 6"/>
          <p:cNvSpPr>
            <a:spLocks noGrp="1"/>
          </p:cNvSpPr>
          <p:nvPr>
            <p:ph type="subTitle" idx="1"/>
          </p:nvPr>
        </p:nvSpPr>
        <p:spPr>
          <a:xfrm>
            <a:off x="1295400" y="4724400"/>
            <a:ext cx="6400800" cy="1752600"/>
          </a:xfrm>
        </p:spPr>
        <p:txBody>
          <a:bodyPr>
            <a:normAutofit fontScale="92500"/>
          </a:bodyPr>
          <a:lstStyle/>
          <a:p>
            <a:r>
              <a:rPr lang="en-US" dirty="0" smtClean="0"/>
              <a:t>Is There A Message We're Missing?</a:t>
            </a:r>
          </a:p>
          <a:p>
            <a:r>
              <a:rPr lang="en-US" sz="5400" dirty="0" smtClean="0"/>
              <a:t>Russ </a:t>
            </a:r>
            <a:r>
              <a:rPr lang="en-US" sz="5400" dirty="0" err="1" smtClean="0"/>
              <a:t>Breault</a:t>
            </a:r>
            <a:r>
              <a:rPr lang="en-US" sz="5400" dirty="0" smtClean="0"/>
              <a:t> Thinks So</a:t>
            </a:r>
            <a:endParaRPr lang="en-US" sz="5400" dirty="0"/>
          </a:p>
        </p:txBody>
      </p:sp>
      <p:sp>
        <p:nvSpPr>
          <p:cNvPr id="4" name="Footer Placeholder 3"/>
          <p:cNvSpPr>
            <a:spLocks noGrp="1"/>
          </p:cNvSpPr>
          <p:nvPr>
            <p:ph type="ftr" sz="quarter" idx="11"/>
          </p:nvPr>
        </p:nvSpPr>
        <p:spPr/>
        <p:txBody>
          <a:bodyPr/>
          <a:lstStyle/>
          <a:p>
            <a:r>
              <a:rPr lang="en-US" dirty="0" smtClean="0"/>
              <a:t>©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9</a:t>
            </a:fld>
            <a:endParaRPr lang="en-US"/>
          </a:p>
        </p:txBody>
      </p:sp>
      <p:pic>
        <p:nvPicPr>
          <p:cNvPr id="84994" name="Picture 2" descr="http://www.catholicmannight.com/wp-content/uploads/2013/05/The-Holy-Trinity-in-Stained-Glass.jpg"/>
          <p:cNvPicPr>
            <a:picLocks noChangeAspect="1" noChangeArrowheads="1"/>
          </p:cNvPicPr>
          <p:nvPr/>
        </p:nvPicPr>
        <p:blipFill>
          <a:blip r:embed="rId2" cstate="print"/>
          <a:srcRect/>
          <a:stretch>
            <a:fillRect/>
          </a:stretch>
        </p:blipFill>
        <p:spPr bwMode="auto">
          <a:xfrm>
            <a:off x="2590800" y="142875"/>
            <a:ext cx="4191000" cy="3743325"/>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16337</TotalTime>
  <Words>2625</Words>
  <Application>Microsoft Office PowerPoint</Application>
  <PresentationFormat>On-screen Show (4:3)</PresentationFormat>
  <Paragraphs>457</Paragraphs>
  <Slides>64</Slides>
  <Notes>0</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The Shroud of Turin an Enduring Mystery Part 5: Integration &amp; Conclusions</vt:lpstr>
      <vt:lpstr>Where Are You Going?</vt:lpstr>
      <vt:lpstr>The Path We've Traveled</vt:lpstr>
      <vt:lpstr>Weighing The Evidence</vt:lpstr>
      <vt:lpstr>Coherence</vt:lpstr>
      <vt:lpstr>Coherence</vt:lpstr>
      <vt:lpstr>Coherence</vt:lpstr>
      <vt:lpstr>Coherence</vt:lpstr>
      <vt:lpstr>Who Do Men Say That I Am?</vt:lpstr>
      <vt:lpstr>Russ Breault's Seven Secrets</vt:lpstr>
      <vt:lpstr>Concept One</vt:lpstr>
      <vt:lpstr>Concept Two</vt:lpstr>
      <vt:lpstr>Concept Three</vt:lpstr>
      <vt:lpstr>Concept Four</vt:lpstr>
      <vt:lpstr>Concept Five</vt:lpstr>
      <vt:lpstr>Slide 16</vt:lpstr>
      <vt:lpstr>Concept Six</vt:lpstr>
      <vt:lpstr>Transformation</vt:lpstr>
      <vt:lpstr>Concept Seven</vt:lpstr>
      <vt:lpstr>Everything Changes</vt:lpstr>
      <vt:lpstr>The Blessing of the Lord</vt:lpstr>
      <vt:lpstr>I Will Set My Face Against You</vt:lpstr>
      <vt:lpstr>When God Hides His Face: Destruction</vt:lpstr>
      <vt:lpstr>Our Rebellion Turns God's Face Away</vt:lpstr>
      <vt:lpstr>The FACE of Christ</vt:lpstr>
      <vt:lpstr>"Show Us The Father"</vt:lpstr>
      <vt:lpstr>It Is Finished!</vt:lpstr>
      <vt:lpstr>Unconditional Love With Conditional Acceptance</vt:lpstr>
      <vt:lpstr>Opening The Door</vt:lpstr>
      <vt:lpstr>Seven Powerful Theological Proofs</vt:lpstr>
      <vt:lpstr>Slide 31</vt:lpstr>
      <vt:lpstr>Death &amp; Resurrection</vt:lpstr>
      <vt:lpstr>Remember Two Kinds Of Miracles?</vt:lpstr>
      <vt:lpstr>Two Presentations</vt:lpstr>
      <vt:lpstr>A Miracle of the First Kind? Neutron Flux Causes C14   Enrichment</vt:lpstr>
      <vt:lpstr>How Do We Resolve These?</vt:lpstr>
      <vt:lpstr>One Hypothesis To Solve Them All</vt:lpstr>
      <vt:lpstr>A 3D Model of the Tomb</vt:lpstr>
      <vt:lpstr>Simple Volumetric Model of Body</vt:lpstr>
      <vt:lpstr>Predicted Dates By Location</vt:lpstr>
      <vt:lpstr>Fit To C14   Results</vt:lpstr>
      <vt:lpstr>Summary</vt:lpstr>
      <vt:lpstr>A Better Protocol for C14  Sampling</vt:lpstr>
      <vt:lpstr>A Miracle of the Second Kind? A Natural Explanation for the Image</vt:lpstr>
      <vt:lpstr>Collimation:  A Quasi-static Electric Field</vt:lpstr>
      <vt:lpstr>Entrained Polar Molecules Selectively Attach to Surface of Cloth</vt:lpstr>
      <vt:lpstr>Interaction Selectively Oxidizes the Linen Freezing In the Image</vt:lpstr>
      <vt:lpstr>Testing the Hypothesis</vt:lpstr>
      <vt:lpstr>Moving On</vt:lpstr>
      <vt:lpstr>HAL 9000 Images</vt:lpstr>
      <vt:lpstr>HAL 9000 Images</vt:lpstr>
      <vt:lpstr>http://www.haltadefinizione.com/en/the-shroud.html</vt:lpstr>
      <vt:lpstr>Unfortunately</vt:lpstr>
      <vt:lpstr>Dr. Leoncio A. Garza-Valdes (1939-2010)</vt:lpstr>
      <vt:lpstr>What About DNA?</vt:lpstr>
      <vt:lpstr>The Blood On The Shroud</vt:lpstr>
      <vt:lpstr>No DNA In Red Blood Cells</vt:lpstr>
      <vt:lpstr>Can't Tell Where It Came From</vt:lpstr>
      <vt:lpstr>Two Kinds Of DNA</vt:lpstr>
      <vt:lpstr>Connecting The Dots</vt:lpstr>
      <vt:lpstr>Bruno Barberis President of the International Center of Sindonology Turin </vt:lpstr>
      <vt:lpstr>The Future Awaits</vt:lpstr>
      <vt:lpstr>Who Do You Say That "I Am"?</vt:lpstr>
      <vt:lpstr>A Plug for STERA</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Shroud of Turin an Enduring Mystery Part 1: Introduction</dc:title>
  <dc:creator>Ray</dc:creator>
  <cp:lastModifiedBy>Ray</cp:lastModifiedBy>
  <cp:revision>46</cp:revision>
  <dcterms:created xsi:type="dcterms:W3CDTF">2015-01-10T19:24:08Z</dcterms:created>
  <dcterms:modified xsi:type="dcterms:W3CDTF">2015-03-02T02:20:20Z</dcterms:modified>
</cp:coreProperties>
</file>